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8" r:id="rId3"/>
    <p:sldId id="259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9AA66-560F-4745-A366-826C43269960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A6E61-C802-44F3-9E7C-5B40A5F67C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E0D420-5075-46A6-A81E-751CA613797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48FDA6-C532-4A33-B32F-C3B7EFB27E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2A169-170A-450B-B6D4-5A0951ACA4BE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WF on Introduction of Elevation Domain Parameters in 3D Channel Modeling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92500" lnSpcReduction="10000"/>
          </a:bodyPr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Nokia Siemens Networks, </a:t>
            </a:r>
            <a:r>
              <a:rPr lang="en-US" altLang="zh-CN" dirty="0" smtClean="0">
                <a:solidFill>
                  <a:schemeClr val="tx1"/>
                </a:solidFill>
              </a:rPr>
              <a:t>Nokia, CMCC, CATT, Alcatel-Lucent, Alcatel-Lucent Shanghai Bell, </a:t>
            </a:r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Samsung, Qualcomm, 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179388" y="188913"/>
            <a:ext cx="338688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/>
              <a:t>3GPP TSG RAN WG1 #72bis</a:t>
            </a:r>
          </a:p>
          <a:p>
            <a:r>
              <a:rPr lang="en-US" altLang="zh-CN" b="1" dirty="0"/>
              <a:t>Chicago, USA, 15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-19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April 2013</a:t>
            </a:r>
          </a:p>
          <a:p>
            <a:r>
              <a:rPr lang="en-US" altLang="zh-CN" b="1" dirty="0"/>
              <a:t>Agenda Item: </a:t>
            </a:r>
            <a:r>
              <a:rPr lang="en-US" altLang="zh-CN" b="1" dirty="0" smtClean="0"/>
              <a:t>7.2.6.2</a:t>
            </a:r>
            <a:endParaRPr lang="zh-CN" altLang="en-US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524750" y="188913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 smtClean="0"/>
              <a:t>R1-131757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3D channel modeling will be based on current ITU channel models</a:t>
            </a:r>
          </a:p>
          <a:p>
            <a:pPr lvl="1"/>
            <a:r>
              <a:rPr lang="en-US" altLang="zh-CN" sz="2000" dirty="0" smtClean="0"/>
              <a:t>Reuse the ITU channel coefficient generation procedure ( Figure 4.1 in WINNER II, D 1.1.2 V1.2)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AutoShape 4"/>
          <p:cNvSpPr>
            <a:spLocks noChangeAspect="1" noChangeArrowheads="1" noTextEdit="1"/>
          </p:cNvSpPr>
          <p:nvPr/>
        </p:nvSpPr>
        <p:spPr bwMode="auto">
          <a:xfrm>
            <a:off x="827088" y="2687638"/>
            <a:ext cx="6837362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874713" y="5078413"/>
            <a:ext cx="4073525" cy="1019175"/>
          </a:xfrm>
          <a:prstGeom prst="rect">
            <a:avLst/>
          </a:prstGeom>
          <a:solidFill>
            <a:srgbClr val="B0B4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874713" y="5078413"/>
            <a:ext cx="4083050" cy="1028700"/>
          </a:xfrm>
          <a:custGeom>
            <a:avLst/>
            <a:gdLst>
              <a:gd name="T0" fmla="*/ 0 w 2156"/>
              <a:gd name="T1" fmla="*/ 0 h 543"/>
              <a:gd name="T2" fmla="*/ 2147483647 w 2156"/>
              <a:gd name="T3" fmla="*/ 0 h 543"/>
              <a:gd name="T4" fmla="*/ 2147483647 w 2156"/>
              <a:gd name="T5" fmla="*/ 1948846172 h 543"/>
              <a:gd name="T6" fmla="*/ 0 w 2156"/>
              <a:gd name="T7" fmla="*/ 1948846172 h 543"/>
              <a:gd name="T8" fmla="*/ 0 w 2156"/>
              <a:gd name="T9" fmla="*/ 0 h 543"/>
              <a:gd name="T10" fmla="*/ 21519338 w 2156"/>
              <a:gd name="T11" fmla="*/ 1941668009 h 543"/>
              <a:gd name="T12" fmla="*/ 10758722 w 2156"/>
              <a:gd name="T13" fmla="*/ 1930901712 h 543"/>
              <a:gd name="T14" fmla="*/ 2147483647 w 2156"/>
              <a:gd name="T15" fmla="*/ 1930901712 h 543"/>
              <a:gd name="T16" fmla="*/ 2147483647 w 2156"/>
              <a:gd name="T17" fmla="*/ 1941668009 h 543"/>
              <a:gd name="T18" fmla="*/ 2147483647 w 2156"/>
              <a:gd name="T19" fmla="*/ 10766301 h 543"/>
              <a:gd name="T20" fmla="*/ 2147483647 w 2156"/>
              <a:gd name="T21" fmla="*/ 21534497 h 543"/>
              <a:gd name="T22" fmla="*/ 10758722 w 2156"/>
              <a:gd name="T23" fmla="*/ 21534497 h 543"/>
              <a:gd name="T24" fmla="*/ 21519338 w 2156"/>
              <a:gd name="T25" fmla="*/ 10766301 h 543"/>
              <a:gd name="T26" fmla="*/ 21519338 w 2156"/>
              <a:gd name="T27" fmla="*/ 1941668009 h 54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156"/>
              <a:gd name="T43" fmla="*/ 0 h 543"/>
              <a:gd name="T44" fmla="*/ 2156 w 2156"/>
              <a:gd name="T45" fmla="*/ 543 h 54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156" h="543">
                <a:moveTo>
                  <a:pt x="0" y="0"/>
                </a:moveTo>
                <a:lnTo>
                  <a:pt x="2156" y="0"/>
                </a:lnTo>
                <a:lnTo>
                  <a:pt x="2156" y="543"/>
                </a:lnTo>
                <a:lnTo>
                  <a:pt x="0" y="543"/>
                </a:lnTo>
                <a:lnTo>
                  <a:pt x="0" y="0"/>
                </a:lnTo>
                <a:close/>
                <a:moveTo>
                  <a:pt x="6" y="541"/>
                </a:moveTo>
                <a:lnTo>
                  <a:pt x="3" y="538"/>
                </a:lnTo>
                <a:lnTo>
                  <a:pt x="2153" y="538"/>
                </a:lnTo>
                <a:lnTo>
                  <a:pt x="2151" y="541"/>
                </a:lnTo>
                <a:lnTo>
                  <a:pt x="2151" y="3"/>
                </a:lnTo>
                <a:lnTo>
                  <a:pt x="2153" y="6"/>
                </a:lnTo>
                <a:lnTo>
                  <a:pt x="3" y="6"/>
                </a:lnTo>
                <a:lnTo>
                  <a:pt x="6" y="3"/>
                </a:lnTo>
                <a:lnTo>
                  <a:pt x="6" y="541"/>
                </a:lnTo>
                <a:close/>
              </a:path>
            </a:pathLst>
          </a:custGeom>
          <a:solidFill>
            <a:srgbClr val="24282B"/>
          </a:solidFill>
          <a:ln w="0" cap="flat">
            <a:solidFill>
              <a:srgbClr val="24282B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0" name="组合 104"/>
          <p:cNvGrpSpPr>
            <a:grpSpLocks/>
          </p:cNvGrpSpPr>
          <p:nvPr/>
        </p:nvGrpSpPr>
        <p:grpSpPr bwMode="auto">
          <a:xfrm>
            <a:off x="874713" y="2776538"/>
            <a:ext cx="6784975" cy="3224212"/>
            <a:chOff x="1018948" y="3229903"/>
            <a:chExt cx="6783984" cy="3223433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621179" y="5652212"/>
              <a:ext cx="106059" cy="191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i="1">
                  <a:solidFill>
                    <a:srgbClr val="24282B"/>
                  </a:solidFill>
                </a:rPr>
                <a:t>:</a:t>
              </a:r>
              <a:endParaRPr lang="zh-CN" altLang="zh-CN"/>
            </a:p>
          </p:txBody>
        </p:sp>
        <p:sp>
          <p:nvSpPr>
            <p:cNvPr id="22" name="Rectangle 9"/>
            <p:cNvSpPr>
              <a:spLocks noChangeArrowheads="1"/>
            </p:cNvSpPr>
            <p:nvPr/>
          </p:nvSpPr>
          <p:spPr bwMode="auto">
            <a:xfrm>
              <a:off x="1018948" y="4406020"/>
              <a:ext cx="6774514" cy="1018923"/>
            </a:xfrm>
            <a:prstGeom prst="rect">
              <a:avLst/>
            </a:prstGeom>
            <a:solidFill>
              <a:srgbClr val="B0B4B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1018948" y="4406020"/>
              <a:ext cx="6783984" cy="1028393"/>
            </a:xfrm>
            <a:custGeom>
              <a:avLst/>
              <a:gdLst>
                <a:gd name="T0" fmla="*/ 0 w 3582"/>
                <a:gd name="T1" fmla="*/ 0 h 543"/>
                <a:gd name="T2" fmla="*/ 2147483647 w 3582"/>
                <a:gd name="T3" fmla="*/ 0 h 543"/>
                <a:gd name="T4" fmla="*/ 2147483647 w 3582"/>
                <a:gd name="T5" fmla="*/ 1947683138 h 543"/>
                <a:gd name="T6" fmla="*/ 0 w 3582"/>
                <a:gd name="T7" fmla="*/ 1947683138 h 543"/>
                <a:gd name="T8" fmla="*/ 0 w 3582"/>
                <a:gd name="T9" fmla="*/ 0 h 543"/>
                <a:gd name="T10" fmla="*/ 21520496 w 3582"/>
                <a:gd name="T11" fmla="*/ 1940509011 h 543"/>
                <a:gd name="T12" fmla="*/ 10761195 w 3582"/>
                <a:gd name="T13" fmla="*/ 1929747821 h 543"/>
                <a:gd name="T14" fmla="*/ 2147483647 w 3582"/>
                <a:gd name="T15" fmla="*/ 1929747821 h 543"/>
                <a:gd name="T16" fmla="*/ 2147483647 w 3582"/>
                <a:gd name="T17" fmla="*/ 1940509011 h 543"/>
                <a:gd name="T18" fmla="*/ 2147483647 w 3582"/>
                <a:gd name="T19" fmla="*/ 10761194 h 543"/>
                <a:gd name="T20" fmla="*/ 2147483647 w 3582"/>
                <a:gd name="T21" fmla="*/ 21520494 h 543"/>
                <a:gd name="T22" fmla="*/ 10761195 w 3582"/>
                <a:gd name="T23" fmla="*/ 21520494 h 543"/>
                <a:gd name="T24" fmla="*/ 21520496 w 3582"/>
                <a:gd name="T25" fmla="*/ 10761194 h 543"/>
                <a:gd name="T26" fmla="*/ 21520496 w 3582"/>
                <a:gd name="T27" fmla="*/ 1940509011 h 54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82"/>
                <a:gd name="T43" fmla="*/ 0 h 543"/>
                <a:gd name="T44" fmla="*/ 3582 w 3582"/>
                <a:gd name="T45" fmla="*/ 543 h 54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82" h="543">
                  <a:moveTo>
                    <a:pt x="0" y="0"/>
                  </a:moveTo>
                  <a:lnTo>
                    <a:pt x="3582" y="0"/>
                  </a:lnTo>
                  <a:lnTo>
                    <a:pt x="3582" y="543"/>
                  </a:lnTo>
                  <a:lnTo>
                    <a:pt x="0" y="543"/>
                  </a:lnTo>
                  <a:lnTo>
                    <a:pt x="0" y="0"/>
                  </a:lnTo>
                  <a:close/>
                  <a:moveTo>
                    <a:pt x="6" y="541"/>
                  </a:moveTo>
                  <a:lnTo>
                    <a:pt x="3" y="538"/>
                  </a:lnTo>
                  <a:lnTo>
                    <a:pt x="3579" y="538"/>
                  </a:lnTo>
                  <a:lnTo>
                    <a:pt x="3577" y="541"/>
                  </a:lnTo>
                  <a:lnTo>
                    <a:pt x="3577" y="3"/>
                  </a:lnTo>
                  <a:lnTo>
                    <a:pt x="3579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541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4981006" y="4466625"/>
              <a:ext cx="106059" cy="191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i="1">
                  <a:solidFill>
                    <a:srgbClr val="24282B"/>
                  </a:solidFill>
                </a:rPr>
                <a:t>:</a:t>
              </a:r>
              <a:endParaRPr lang="zh-CN" altLang="zh-CN"/>
            </a:p>
          </p:txBody>
        </p:sp>
        <p:sp>
          <p:nvSpPr>
            <p:cNvPr id="25" name="Rectangle 12"/>
            <p:cNvSpPr>
              <a:spLocks noChangeArrowheads="1"/>
            </p:cNvSpPr>
            <p:nvPr/>
          </p:nvSpPr>
          <p:spPr bwMode="auto">
            <a:xfrm>
              <a:off x="1018948" y="3229903"/>
              <a:ext cx="6774514" cy="1007560"/>
            </a:xfrm>
            <a:prstGeom prst="rect">
              <a:avLst/>
            </a:prstGeom>
            <a:solidFill>
              <a:srgbClr val="B0B4B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018948" y="3229903"/>
              <a:ext cx="6783984" cy="1017029"/>
            </a:xfrm>
            <a:custGeom>
              <a:avLst/>
              <a:gdLst>
                <a:gd name="T0" fmla="*/ 0 w 3582"/>
                <a:gd name="T1" fmla="*/ 0 h 537"/>
                <a:gd name="T2" fmla="*/ 2147483647 w 3582"/>
                <a:gd name="T3" fmla="*/ 0 h 537"/>
                <a:gd name="T4" fmla="*/ 2147483647 w 3582"/>
                <a:gd name="T5" fmla="*/ 1926159722 h 537"/>
                <a:gd name="T6" fmla="*/ 0 w 3582"/>
                <a:gd name="T7" fmla="*/ 1926159722 h 537"/>
                <a:gd name="T8" fmla="*/ 0 w 3582"/>
                <a:gd name="T9" fmla="*/ 0 h 537"/>
                <a:gd name="T10" fmla="*/ 21520496 w 3582"/>
                <a:gd name="T11" fmla="*/ 1918985599 h 537"/>
                <a:gd name="T12" fmla="*/ 10761195 w 3582"/>
                <a:gd name="T13" fmla="*/ 1908224415 h 537"/>
                <a:gd name="T14" fmla="*/ 2147483647 w 3582"/>
                <a:gd name="T15" fmla="*/ 1908224415 h 537"/>
                <a:gd name="T16" fmla="*/ 2147483647 w 3582"/>
                <a:gd name="T17" fmla="*/ 1918985599 h 537"/>
                <a:gd name="T18" fmla="*/ 2147483647 w 3582"/>
                <a:gd name="T19" fmla="*/ 10761188 h 537"/>
                <a:gd name="T20" fmla="*/ 2147483647 w 3582"/>
                <a:gd name="T21" fmla="*/ 21520483 h 537"/>
                <a:gd name="T22" fmla="*/ 10761195 w 3582"/>
                <a:gd name="T23" fmla="*/ 21520483 h 537"/>
                <a:gd name="T24" fmla="*/ 21520496 w 3582"/>
                <a:gd name="T25" fmla="*/ 10761188 h 537"/>
                <a:gd name="T26" fmla="*/ 21520496 w 3582"/>
                <a:gd name="T27" fmla="*/ 1918985599 h 5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82"/>
                <a:gd name="T43" fmla="*/ 0 h 537"/>
                <a:gd name="T44" fmla="*/ 3582 w 3582"/>
                <a:gd name="T45" fmla="*/ 537 h 5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82" h="537">
                  <a:moveTo>
                    <a:pt x="0" y="0"/>
                  </a:moveTo>
                  <a:lnTo>
                    <a:pt x="3582" y="0"/>
                  </a:lnTo>
                  <a:lnTo>
                    <a:pt x="3582" y="537"/>
                  </a:lnTo>
                  <a:lnTo>
                    <a:pt x="0" y="537"/>
                  </a:lnTo>
                  <a:lnTo>
                    <a:pt x="0" y="0"/>
                  </a:lnTo>
                  <a:close/>
                  <a:moveTo>
                    <a:pt x="6" y="535"/>
                  </a:moveTo>
                  <a:lnTo>
                    <a:pt x="3" y="532"/>
                  </a:lnTo>
                  <a:lnTo>
                    <a:pt x="3579" y="532"/>
                  </a:lnTo>
                  <a:lnTo>
                    <a:pt x="3577" y="535"/>
                  </a:lnTo>
                  <a:lnTo>
                    <a:pt x="3577" y="3"/>
                  </a:lnTo>
                  <a:lnTo>
                    <a:pt x="3579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535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auto">
            <a:xfrm>
              <a:off x="4920401" y="3284826"/>
              <a:ext cx="106059" cy="189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i="1">
                  <a:solidFill>
                    <a:srgbClr val="24282B"/>
                  </a:solidFill>
                </a:rPr>
                <a:t>:</a:t>
              </a:r>
              <a:endParaRPr lang="zh-CN" altLang="zh-CN"/>
            </a:p>
          </p:txBody>
        </p:sp>
        <p:sp>
          <p:nvSpPr>
            <p:cNvPr id="28" name="Rectangle 15"/>
            <p:cNvSpPr>
              <a:spLocks noChangeArrowheads="1"/>
            </p:cNvSpPr>
            <p:nvPr/>
          </p:nvSpPr>
          <p:spPr bwMode="auto">
            <a:xfrm>
              <a:off x="1168567" y="3568912"/>
              <a:ext cx="1030287" cy="4980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9" name="Freeform 16"/>
            <p:cNvSpPr>
              <a:spLocks noEditPoints="1"/>
            </p:cNvSpPr>
            <p:nvPr/>
          </p:nvSpPr>
          <p:spPr bwMode="auto">
            <a:xfrm>
              <a:off x="1168567" y="3568912"/>
              <a:ext cx="1041650" cy="509462"/>
            </a:xfrm>
            <a:custGeom>
              <a:avLst/>
              <a:gdLst>
                <a:gd name="T0" fmla="*/ 0 w 550"/>
                <a:gd name="T1" fmla="*/ 0 h 269"/>
                <a:gd name="T2" fmla="*/ 1972790002 w 550"/>
                <a:gd name="T3" fmla="*/ 0 h 269"/>
                <a:gd name="T4" fmla="*/ 1972790002 w 550"/>
                <a:gd name="T5" fmla="*/ 964875373 h 269"/>
                <a:gd name="T6" fmla="*/ 0 w 550"/>
                <a:gd name="T7" fmla="*/ 964875373 h 269"/>
                <a:gd name="T8" fmla="*/ 0 w 550"/>
                <a:gd name="T9" fmla="*/ 0 h 269"/>
                <a:gd name="T10" fmla="*/ 17935319 w 550"/>
                <a:gd name="T11" fmla="*/ 954114177 h 269"/>
                <a:gd name="T12" fmla="*/ 10761190 w 550"/>
                <a:gd name="T13" fmla="*/ 943354875 h 269"/>
                <a:gd name="T14" fmla="*/ 1962028816 w 550"/>
                <a:gd name="T15" fmla="*/ 943354875 h 269"/>
                <a:gd name="T16" fmla="*/ 1951269523 w 550"/>
                <a:gd name="T17" fmla="*/ 954114177 h 269"/>
                <a:gd name="T18" fmla="*/ 1951269523 w 550"/>
                <a:gd name="T19" fmla="*/ 10761200 h 269"/>
                <a:gd name="T20" fmla="*/ 1962028816 w 550"/>
                <a:gd name="T21" fmla="*/ 21520506 h 269"/>
                <a:gd name="T22" fmla="*/ 10761190 w 550"/>
                <a:gd name="T23" fmla="*/ 21520506 h 269"/>
                <a:gd name="T24" fmla="*/ 17935319 w 550"/>
                <a:gd name="T25" fmla="*/ 10761200 h 269"/>
                <a:gd name="T26" fmla="*/ 17935319 w 550"/>
                <a:gd name="T27" fmla="*/ 954114177 h 2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0"/>
                <a:gd name="T43" fmla="*/ 0 h 269"/>
                <a:gd name="T44" fmla="*/ 550 w 550"/>
                <a:gd name="T45" fmla="*/ 269 h 26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0" h="269">
                  <a:moveTo>
                    <a:pt x="0" y="0"/>
                  </a:moveTo>
                  <a:lnTo>
                    <a:pt x="550" y="0"/>
                  </a:lnTo>
                  <a:lnTo>
                    <a:pt x="550" y="269"/>
                  </a:lnTo>
                  <a:lnTo>
                    <a:pt x="0" y="269"/>
                  </a:lnTo>
                  <a:lnTo>
                    <a:pt x="0" y="0"/>
                  </a:lnTo>
                  <a:close/>
                  <a:moveTo>
                    <a:pt x="5" y="266"/>
                  </a:moveTo>
                  <a:lnTo>
                    <a:pt x="3" y="263"/>
                  </a:lnTo>
                  <a:lnTo>
                    <a:pt x="547" y="263"/>
                  </a:lnTo>
                  <a:lnTo>
                    <a:pt x="544" y="266"/>
                  </a:lnTo>
                  <a:lnTo>
                    <a:pt x="544" y="3"/>
                  </a:lnTo>
                  <a:lnTo>
                    <a:pt x="547" y="6"/>
                  </a:lnTo>
                  <a:lnTo>
                    <a:pt x="3" y="6"/>
                  </a:lnTo>
                  <a:lnTo>
                    <a:pt x="5" y="3"/>
                  </a:lnTo>
                  <a:lnTo>
                    <a:pt x="5" y="266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Rectangle 17"/>
            <p:cNvSpPr>
              <a:spLocks noChangeArrowheads="1"/>
            </p:cNvSpPr>
            <p:nvPr/>
          </p:nvSpPr>
          <p:spPr bwMode="auto">
            <a:xfrm>
              <a:off x="2539757" y="3568912"/>
              <a:ext cx="1009454" cy="4980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1" name="Rectangle 18"/>
            <p:cNvSpPr>
              <a:spLocks noChangeArrowheads="1"/>
            </p:cNvSpPr>
            <p:nvPr/>
          </p:nvSpPr>
          <p:spPr bwMode="auto">
            <a:xfrm>
              <a:off x="2545439" y="3574594"/>
              <a:ext cx="1009454" cy="498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2539757" y="3568912"/>
              <a:ext cx="1020817" cy="509462"/>
            </a:xfrm>
            <a:custGeom>
              <a:avLst/>
              <a:gdLst>
                <a:gd name="T0" fmla="*/ 0 w 539"/>
                <a:gd name="T1" fmla="*/ 0 h 269"/>
                <a:gd name="T2" fmla="*/ 1933334194 w 539"/>
                <a:gd name="T3" fmla="*/ 0 h 269"/>
                <a:gd name="T4" fmla="*/ 1933334194 w 539"/>
                <a:gd name="T5" fmla="*/ 964875373 h 269"/>
                <a:gd name="T6" fmla="*/ 0 w 539"/>
                <a:gd name="T7" fmla="*/ 964875373 h 269"/>
                <a:gd name="T8" fmla="*/ 0 w 539"/>
                <a:gd name="T9" fmla="*/ 0 h 269"/>
                <a:gd name="T10" fmla="*/ 21520487 w 539"/>
                <a:gd name="T11" fmla="*/ 954114177 h 269"/>
                <a:gd name="T12" fmla="*/ 10761190 w 539"/>
                <a:gd name="T13" fmla="*/ 943354875 h 269"/>
                <a:gd name="T14" fmla="*/ 1922573008 w 539"/>
                <a:gd name="T15" fmla="*/ 943354875 h 269"/>
                <a:gd name="T16" fmla="*/ 1911813715 w 539"/>
                <a:gd name="T17" fmla="*/ 954114177 h 269"/>
                <a:gd name="T18" fmla="*/ 1911813715 w 539"/>
                <a:gd name="T19" fmla="*/ 10761200 h 269"/>
                <a:gd name="T20" fmla="*/ 1922573008 w 539"/>
                <a:gd name="T21" fmla="*/ 21520506 h 269"/>
                <a:gd name="T22" fmla="*/ 10761190 w 539"/>
                <a:gd name="T23" fmla="*/ 21520506 h 269"/>
                <a:gd name="T24" fmla="*/ 21520487 w 539"/>
                <a:gd name="T25" fmla="*/ 10761200 h 269"/>
                <a:gd name="T26" fmla="*/ 21520487 w 539"/>
                <a:gd name="T27" fmla="*/ 954114177 h 2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9"/>
                <a:gd name="T43" fmla="*/ 0 h 269"/>
                <a:gd name="T44" fmla="*/ 539 w 539"/>
                <a:gd name="T45" fmla="*/ 269 h 26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9" h="269">
                  <a:moveTo>
                    <a:pt x="0" y="0"/>
                  </a:moveTo>
                  <a:lnTo>
                    <a:pt x="539" y="0"/>
                  </a:lnTo>
                  <a:lnTo>
                    <a:pt x="539" y="269"/>
                  </a:lnTo>
                  <a:lnTo>
                    <a:pt x="0" y="269"/>
                  </a:lnTo>
                  <a:lnTo>
                    <a:pt x="0" y="0"/>
                  </a:lnTo>
                  <a:close/>
                  <a:moveTo>
                    <a:pt x="6" y="266"/>
                  </a:moveTo>
                  <a:lnTo>
                    <a:pt x="3" y="263"/>
                  </a:lnTo>
                  <a:lnTo>
                    <a:pt x="536" y="263"/>
                  </a:lnTo>
                  <a:lnTo>
                    <a:pt x="533" y="266"/>
                  </a:lnTo>
                  <a:lnTo>
                    <a:pt x="533" y="3"/>
                  </a:lnTo>
                  <a:lnTo>
                    <a:pt x="536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66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Rectangle 20"/>
            <p:cNvSpPr>
              <a:spLocks noChangeArrowheads="1"/>
            </p:cNvSpPr>
            <p:nvPr/>
          </p:nvSpPr>
          <p:spPr bwMode="auto">
            <a:xfrm>
              <a:off x="3890114" y="3568912"/>
              <a:ext cx="1020817" cy="4980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3890114" y="3568912"/>
              <a:ext cx="1032181" cy="509462"/>
            </a:xfrm>
            <a:custGeom>
              <a:avLst/>
              <a:gdLst>
                <a:gd name="T0" fmla="*/ 0 w 545"/>
                <a:gd name="T1" fmla="*/ 0 h 269"/>
                <a:gd name="T2" fmla="*/ 1954857610 w 545"/>
                <a:gd name="T3" fmla="*/ 0 h 269"/>
                <a:gd name="T4" fmla="*/ 1954857610 w 545"/>
                <a:gd name="T5" fmla="*/ 964875373 h 269"/>
                <a:gd name="T6" fmla="*/ 0 w 545"/>
                <a:gd name="T7" fmla="*/ 964875373 h 269"/>
                <a:gd name="T8" fmla="*/ 0 w 545"/>
                <a:gd name="T9" fmla="*/ 0 h 269"/>
                <a:gd name="T10" fmla="*/ 21520498 w 545"/>
                <a:gd name="T11" fmla="*/ 954114177 h 269"/>
                <a:gd name="T12" fmla="*/ 10761196 w 545"/>
                <a:gd name="T13" fmla="*/ 943354875 h 269"/>
                <a:gd name="T14" fmla="*/ 1944096418 w 545"/>
                <a:gd name="T15" fmla="*/ 943354875 h 269"/>
                <a:gd name="T16" fmla="*/ 1933337119 w 545"/>
                <a:gd name="T17" fmla="*/ 954114177 h 269"/>
                <a:gd name="T18" fmla="*/ 1933337119 w 545"/>
                <a:gd name="T19" fmla="*/ 10761200 h 269"/>
                <a:gd name="T20" fmla="*/ 1944096418 w 545"/>
                <a:gd name="T21" fmla="*/ 21520506 h 269"/>
                <a:gd name="T22" fmla="*/ 10761196 w 545"/>
                <a:gd name="T23" fmla="*/ 21520506 h 269"/>
                <a:gd name="T24" fmla="*/ 21520498 w 545"/>
                <a:gd name="T25" fmla="*/ 10761200 h 269"/>
                <a:gd name="T26" fmla="*/ 21520498 w 545"/>
                <a:gd name="T27" fmla="*/ 954114177 h 2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5"/>
                <a:gd name="T43" fmla="*/ 0 h 269"/>
                <a:gd name="T44" fmla="*/ 545 w 545"/>
                <a:gd name="T45" fmla="*/ 269 h 26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5" h="269">
                  <a:moveTo>
                    <a:pt x="0" y="0"/>
                  </a:moveTo>
                  <a:lnTo>
                    <a:pt x="545" y="0"/>
                  </a:lnTo>
                  <a:lnTo>
                    <a:pt x="545" y="269"/>
                  </a:lnTo>
                  <a:lnTo>
                    <a:pt x="0" y="269"/>
                  </a:lnTo>
                  <a:lnTo>
                    <a:pt x="0" y="0"/>
                  </a:lnTo>
                  <a:close/>
                  <a:moveTo>
                    <a:pt x="6" y="266"/>
                  </a:moveTo>
                  <a:lnTo>
                    <a:pt x="3" y="263"/>
                  </a:lnTo>
                  <a:lnTo>
                    <a:pt x="542" y="263"/>
                  </a:lnTo>
                  <a:lnTo>
                    <a:pt x="539" y="266"/>
                  </a:lnTo>
                  <a:lnTo>
                    <a:pt x="539" y="3"/>
                  </a:lnTo>
                  <a:lnTo>
                    <a:pt x="542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66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Rectangle 22"/>
            <p:cNvSpPr>
              <a:spLocks noChangeArrowheads="1"/>
            </p:cNvSpPr>
            <p:nvPr/>
          </p:nvSpPr>
          <p:spPr bwMode="auto">
            <a:xfrm>
              <a:off x="5251835" y="3568912"/>
              <a:ext cx="1020817" cy="498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6" name="Freeform 23"/>
            <p:cNvSpPr>
              <a:spLocks noEditPoints="1"/>
            </p:cNvSpPr>
            <p:nvPr/>
          </p:nvSpPr>
          <p:spPr bwMode="auto">
            <a:xfrm>
              <a:off x="5251835" y="3568912"/>
              <a:ext cx="1030287" cy="509462"/>
            </a:xfrm>
            <a:custGeom>
              <a:avLst/>
              <a:gdLst>
                <a:gd name="T0" fmla="*/ 0 w 544"/>
                <a:gd name="T1" fmla="*/ 0 h 269"/>
                <a:gd name="T2" fmla="*/ 1951270374 w 544"/>
                <a:gd name="T3" fmla="*/ 0 h 269"/>
                <a:gd name="T4" fmla="*/ 1951270374 w 544"/>
                <a:gd name="T5" fmla="*/ 964875373 h 269"/>
                <a:gd name="T6" fmla="*/ 0 w 544"/>
                <a:gd name="T7" fmla="*/ 964875373 h 269"/>
                <a:gd name="T8" fmla="*/ 0 w 544"/>
                <a:gd name="T9" fmla="*/ 0 h 269"/>
                <a:gd name="T10" fmla="*/ 17935326 w 544"/>
                <a:gd name="T11" fmla="*/ 954114177 h 269"/>
                <a:gd name="T12" fmla="*/ 10761195 w 544"/>
                <a:gd name="T13" fmla="*/ 943354875 h 269"/>
                <a:gd name="T14" fmla="*/ 1944096247 w 544"/>
                <a:gd name="T15" fmla="*/ 943354875 h 269"/>
                <a:gd name="T16" fmla="*/ 1933335055 w 544"/>
                <a:gd name="T17" fmla="*/ 954114177 h 269"/>
                <a:gd name="T18" fmla="*/ 1933335055 w 544"/>
                <a:gd name="T19" fmla="*/ 10761200 h 269"/>
                <a:gd name="T20" fmla="*/ 1944096247 w 544"/>
                <a:gd name="T21" fmla="*/ 21520506 h 269"/>
                <a:gd name="T22" fmla="*/ 10761195 w 544"/>
                <a:gd name="T23" fmla="*/ 21520506 h 269"/>
                <a:gd name="T24" fmla="*/ 17935326 w 544"/>
                <a:gd name="T25" fmla="*/ 10761200 h 269"/>
                <a:gd name="T26" fmla="*/ 17935326 w 544"/>
                <a:gd name="T27" fmla="*/ 954114177 h 2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4"/>
                <a:gd name="T43" fmla="*/ 0 h 269"/>
                <a:gd name="T44" fmla="*/ 544 w 544"/>
                <a:gd name="T45" fmla="*/ 269 h 26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4" h="269">
                  <a:moveTo>
                    <a:pt x="0" y="0"/>
                  </a:moveTo>
                  <a:lnTo>
                    <a:pt x="544" y="0"/>
                  </a:lnTo>
                  <a:lnTo>
                    <a:pt x="544" y="269"/>
                  </a:lnTo>
                  <a:lnTo>
                    <a:pt x="0" y="269"/>
                  </a:lnTo>
                  <a:lnTo>
                    <a:pt x="0" y="0"/>
                  </a:lnTo>
                  <a:close/>
                  <a:moveTo>
                    <a:pt x="5" y="266"/>
                  </a:moveTo>
                  <a:lnTo>
                    <a:pt x="3" y="263"/>
                  </a:lnTo>
                  <a:lnTo>
                    <a:pt x="542" y="263"/>
                  </a:lnTo>
                  <a:lnTo>
                    <a:pt x="539" y="266"/>
                  </a:lnTo>
                  <a:lnTo>
                    <a:pt x="539" y="3"/>
                  </a:lnTo>
                  <a:lnTo>
                    <a:pt x="542" y="6"/>
                  </a:lnTo>
                  <a:lnTo>
                    <a:pt x="3" y="6"/>
                  </a:lnTo>
                  <a:lnTo>
                    <a:pt x="5" y="3"/>
                  </a:lnTo>
                  <a:lnTo>
                    <a:pt x="5" y="266"/>
                  </a:lnTo>
                  <a:close/>
                </a:path>
              </a:pathLst>
            </a:custGeom>
            <a:noFill/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Rectangle 24"/>
            <p:cNvSpPr>
              <a:spLocks noChangeArrowheads="1"/>
            </p:cNvSpPr>
            <p:nvPr/>
          </p:nvSpPr>
          <p:spPr bwMode="auto">
            <a:xfrm>
              <a:off x="6611662" y="4745030"/>
              <a:ext cx="1011348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" name="Rectangle 25"/>
            <p:cNvSpPr>
              <a:spLocks noChangeArrowheads="1"/>
            </p:cNvSpPr>
            <p:nvPr/>
          </p:nvSpPr>
          <p:spPr bwMode="auto">
            <a:xfrm>
              <a:off x="6617344" y="4750712"/>
              <a:ext cx="1011348" cy="509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6611662" y="4745030"/>
              <a:ext cx="1020817" cy="520825"/>
            </a:xfrm>
            <a:custGeom>
              <a:avLst/>
              <a:gdLst>
                <a:gd name="T0" fmla="*/ 0 w 539"/>
                <a:gd name="T1" fmla="*/ 0 h 275"/>
                <a:gd name="T2" fmla="*/ 1933334194 w 539"/>
                <a:gd name="T3" fmla="*/ 0 h 275"/>
                <a:gd name="T4" fmla="*/ 1933334194 w 539"/>
                <a:gd name="T5" fmla="*/ 986395001 h 275"/>
                <a:gd name="T6" fmla="*/ 0 w 539"/>
                <a:gd name="T7" fmla="*/ 986395001 h 275"/>
                <a:gd name="T8" fmla="*/ 0 w 539"/>
                <a:gd name="T9" fmla="*/ 0 h 275"/>
                <a:gd name="T10" fmla="*/ 21520487 w 539"/>
                <a:gd name="T11" fmla="*/ 975633814 h 275"/>
                <a:gd name="T12" fmla="*/ 10761190 w 539"/>
                <a:gd name="T13" fmla="*/ 964874522 h 275"/>
                <a:gd name="T14" fmla="*/ 1926160070 w 539"/>
                <a:gd name="T15" fmla="*/ 964874522 h 275"/>
                <a:gd name="T16" fmla="*/ 1915398883 w 539"/>
                <a:gd name="T17" fmla="*/ 975633814 h 275"/>
                <a:gd name="T18" fmla="*/ 1915398883 w 539"/>
                <a:gd name="T19" fmla="*/ 10761190 h 275"/>
                <a:gd name="T20" fmla="*/ 1926160070 w 539"/>
                <a:gd name="T21" fmla="*/ 21520487 h 275"/>
                <a:gd name="T22" fmla="*/ 10761190 w 539"/>
                <a:gd name="T23" fmla="*/ 21520487 h 275"/>
                <a:gd name="T24" fmla="*/ 21520487 w 539"/>
                <a:gd name="T25" fmla="*/ 10761190 h 275"/>
                <a:gd name="T26" fmla="*/ 21520487 w 539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9"/>
                <a:gd name="T43" fmla="*/ 0 h 275"/>
                <a:gd name="T44" fmla="*/ 539 w 539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9" h="275">
                  <a:moveTo>
                    <a:pt x="0" y="0"/>
                  </a:moveTo>
                  <a:lnTo>
                    <a:pt x="539" y="0"/>
                  </a:lnTo>
                  <a:lnTo>
                    <a:pt x="539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6" y="272"/>
                  </a:moveTo>
                  <a:lnTo>
                    <a:pt x="3" y="269"/>
                  </a:lnTo>
                  <a:lnTo>
                    <a:pt x="537" y="269"/>
                  </a:lnTo>
                  <a:lnTo>
                    <a:pt x="534" y="272"/>
                  </a:lnTo>
                  <a:lnTo>
                    <a:pt x="534" y="3"/>
                  </a:lnTo>
                  <a:lnTo>
                    <a:pt x="537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Rectangle 27"/>
            <p:cNvSpPr>
              <a:spLocks noChangeArrowheads="1"/>
            </p:cNvSpPr>
            <p:nvPr/>
          </p:nvSpPr>
          <p:spPr bwMode="auto">
            <a:xfrm>
              <a:off x="5251835" y="4745030"/>
              <a:ext cx="1020817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5251835" y="4745030"/>
              <a:ext cx="1030287" cy="520825"/>
            </a:xfrm>
            <a:custGeom>
              <a:avLst/>
              <a:gdLst>
                <a:gd name="T0" fmla="*/ 0 w 544"/>
                <a:gd name="T1" fmla="*/ 0 h 275"/>
                <a:gd name="T2" fmla="*/ 1951270374 w 544"/>
                <a:gd name="T3" fmla="*/ 0 h 275"/>
                <a:gd name="T4" fmla="*/ 1951270374 w 544"/>
                <a:gd name="T5" fmla="*/ 986395001 h 275"/>
                <a:gd name="T6" fmla="*/ 0 w 544"/>
                <a:gd name="T7" fmla="*/ 986395001 h 275"/>
                <a:gd name="T8" fmla="*/ 0 w 544"/>
                <a:gd name="T9" fmla="*/ 0 h 275"/>
                <a:gd name="T10" fmla="*/ 17935326 w 544"/>
                <a:gd name="T11" fmla="*/ 975633814 h 275"/>
                <a:gd name="T12" fmla="*/ 10761195 w 544"/>
                <a:gd name="T13" fmla="*/ 964874522 h 275"/>
                <a:gd name="T14" fmla="*/ 1944096247 w 544"/>
                <a:gd name="T15" fmla="*/ 964874522 h 275"/>
                <a:gd name="T16" fmla="*/ 1933335055 w 544"/>
                <a:gd name="T17" fmla="*/ 975633814 h 275"/>
                <a:gd name="T18" fmla="*/ 1933335055 w 544"/>
                <a:gd name="T19" fmla="*/ 10761190 h 275"/>
                <a:gd name="T20" fmla="*/ 1944096247 w 544"/>
                <a:gd name="T21" fmla="*/ 21520487 h 275"/>
                <a:gd name="T22" fmla="*/ 10761195 w 544"/>
                <a:gd name="T23" fmla="*/ 21520487 h 275"/>
                <a:gd name="T24" fmla="*/ 17935326 w 544"/>
                <a:gd name="T25" fmla="*/ 10761190 h 275"/>
                <a:gd name="T26" fmla="*/ 17935326 w 544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4"/>
                <a:gd name="T43" fmla="*/ 0 h 275"/>
                <a:gd name="T44" fmla="*/ 544 w 544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4" h="275">
                  <a:moveTo>
                    <a:pt x="0" y="0"/>
                  </a:moveTo>
                  <a:lnTo>
                    <a:pt x="544" y="0"/>
                  </a:lnTo>
                  <a:lnTo>
                    <a:pt x="544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5" y="272"/>
                  </a:moveTo>
                  <a:lnTo>
                    <a:pt x="3" y="269"/>
                  </a:lnTo>
                  <a:lnTo>
                    <a:pt x="542" y="269"/>
                  </a:lnTo>
                  <a:lnTo>
                    <a:pt x="539" y="272"/>
                  </a:lnTo>
                  <a:lnTo>
                    <a:pt x="539" y="3"/>
                  </a:lnTo>
                  <a:lnTo>
                    <a:pt x="542" y="6"/>
                  </a:lnTo>
                  <a:lnTo>
                    <a:pt x="3" y="6"/>
                  </a:lnTo>
                  <a:lnTo>
                    <a:pt x="5" y="3"/>
                  </a:lnTo>
                  <a:lnTo>
                    <a:pt x="5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Rectangle 29"/>
            <p:cNvSpPr>
              <a:spLocks noChangeArrowheads="1"/>
            </p:cNvSpPr>
            <p:nvPr/>
          </p:nvSpPr>
          <p:spPr bwMode="auto">
            <a:xfrm>
              <a:off x="3890114" y="4745030"/>
              <a:ext cx="1020817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3890114" y="4745030"/>
              <a:ext cx="1032181" cy="520825"/>
            </a:xfrm>
            <a:custGeom>
              <a:avLst/>
              <a:gdLst>
                <a:gd name="T0" fmla="*/ 0 w 545"/>
                <a:gd name="T1" fmla="*/ 0 h 275"/>
                <a:gd name="T2" fmla="*/ 1954857610 w 545"/>
                <a:gd name="T3" fmla="*/ 0 h 275"/>
                <a:gd name="T4" fmla="*/ 1954857610 w 545"/>
                <a:gd name="T5" fmla="*/ 986395001 h 275"/>
                <a:gd name="T6" fmla="*/ 0 w 545"/>
                <a:gd name="T7" fmla="*/ 986395001 h 275"/>
                <a:gd name="T8" fmla="*/ 0 w 545"/>
                <a:gd name="T9" fmla="*/ 0 h 275"/>
                <a:gd name="T10" fmla="*/ 21520498 w 545"/>
                <a:gd name="T11" fmla="*/ 975633814 h 275"/>
                <a:gd name="T12" fmla="*/ 10761196 w 545"/>
                <a:gd name="T13" fmla="*/ 964874522 h 275"/>
                <a:gd name="T14" fmla="*/ 1944096418 w 545"/>
                <a:gd name="T15" fmla="*/ 964874522 h 275"/>
                <a:gd name="T16" fmla="*/ 1933337119 w 545"/>
                <a:gd name="T17" fmla="*/ 975633814 h 275"/>
                <a:gd name="T18" fmla="*/ 1933337119 w 545"/>
                <a:gd name="T19" fmla="*/ 10761190 h 275"/>
                <a:gd name="T20" fmla="*/ 1944096418 w 545"/>
                <a:gd name="T21" fmla="*/ 21520487 h 275"/>
                <a:gd name="T22" fmla="*/ 10761196 w 545"/>
                <a:gd name="T23" fmla="*/ 21520487 h 275"/>
                <a:gd name="T24" fmla="*/ 21520498 w 545"/>
                <a:gd name="T25" fmla="*/ 10761190 h 275"/>
                <a:gd name="T26" fmla="*/ 21520498 w 545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5"/>
                <a:gd name="T43" fmla="*/ 0 h 275"/>
                <a:gd name="T44" fmla="*/ 545 w 545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5" h="275">
                  <a:moveTo>
                    <a:pt x="0" y="0"/>
                  </a:moveTo>
                  <a:lnTo>
                    <a:pt x="545" y="0"/>
                  </a:lnTo>
                  <a:lnTo>
                    <a:pt x="545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6" y="272"/>
                  </a:moveTo>
                  <a:lnTo>
                    <a:pt x="3" y="269"/>
                  </a:lnTo>
                  <a:lnTo>
                    <a:pt x="542" y="269"/>
                  </a:lnTo>
                  <a:lnTo>
                    <a:pt x="539" y="272"/>
                  </a:lnTo>
                  <a:lnTo>
                    <a:pt x="539" y="3"/>
                  </a:lnTo>
                  <a:lnTo>
                    <a:pt x="542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2539757" y="4745030"/>
              <a:ext cx="1009454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2545439" y="4750712"/>
              <a:ext cx="1009454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2539757" y="4745030"/>
              <a:ext cx="1020817" cy="520825"/>
            </a:xfrm>
            <a:custGeom>
              <a:avLst/>
              <a:gdLst>
                <a:gd name="T0" fmla="*/ 0 w 539"/>
                <a:gd name="T1" fmla="*/ 0 h 275"/>
                <a:gd name="T2" fmla="*/ 1933334194 w 539"/>
                <a:gd name="T3" fmla="*/ 0 h 275"/>
                <a:gd name="T4" fmla="*/ 1933334194 w 539"/>
                <a:gd name="T5" fmla="*/ 986395001 h 275"/>
                <a:gd name="T6" fmla="*/ 0 w 539"/>
                <a:gd name="T7" fmla="*/ 986395001 h 275"/>
                <a:gd name="T8" fmla="*/ 0 w 539"/>
                <a:gd name="T9" fmla="*/ 0 h 275"/>
                <a:gd name="T10" fmla="*/ 21520487 w 539"/>
                <a:gd name="T11" fmla="*/ 975633814 h 275"/>
                <a:gd name="T12" fmla="*/ 10761190 w 539"/>
                <a:gd name="T13" fmla="*/ 964874522 h 275"/>
                <a:gd name="T14" fmla="*/ 1922573008 w 539"/>
                <a:gd name="T15" fmla="*/ 964874522 h 275"/>
                <a:gd name="T16" fmla="*/ 1911813715 w 539"/>
                <a:gd name="T17" fmla="*/ 975633814 h 275"/>
                <a:gd name="T18" fmla="*/ 1911813715 w 539"/>
                <a:gd name="T19" fmla="*/ 10761190 h 275"/>
                <a:gd name="T20" fmla="*/ 1922573008 w 539"/>
                <a:gd name="T21" fmla="*/ 21520487 h 275"/>
                <a:gd name="T22" fmla="*/ 10761190 w 539"/>
                <a:gd name="T23" fmla="*/ 21520487 h 275"/>
                <a:gd name="T24" fmla="*/ 21520487 w 539"/>
                <a:gd name="T25" fmla="*/ 10761190 h 275"/>
                <a:gd name="T26" fmla="*/ 21520487 w 539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9"/>
                <a:gd name="T43" fmla="*/ 0 h 275"/>
                <a:gd name="T44" fmla="*/ 539 w 539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9" h="275">
                  <a:moveTo>
                    <a:pt x="0" y="0"/>
                  </a:moveTo>
                  <a:lnTo>
                    <a:pt x="539" y="0"/>
                  </a:lnTo>
                  <a:lnTo>
                    <a:pt x="539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6" y="272"/>
                  </a:moveTo>
                  <a:lnTo>
                    <a:pt x="3" y="269"/>
                  </a:lnTo>
                  <a:lnTo>
                    <a:pt x="536" y="269"/>
                  </a:lnTo>
                  <a:lnTo>
                    <a:pt x="533" y="272"/>
                  </a:lnTo>
                  <a:lnTo>
                    <a:pt x="533" y="3"/>
                  </a:lnTo>
                  <a:lnTo>
                    <a:pt x="536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1168567" y="5932511"/>
              <a:ext cx="1030287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8" name="Freeform 35"/>
            <p:cNvSpPr>
              <a:spLocks noEditPoints="1"/>
            </p:cNvSpPr>
            <p:nvPr/>
          </p:nvSpPr>
          <p:spPr bwMode="auto">
            <a:xfrm>
              <a:off x="1168567" y="5932511"/>
              <a:ext cx="1041650" cy="520825"/>
            </a:xfrm>
            <a:custGeom>
              <a:avLst/>
              <a:gdLst>
                <a:gd name="T0" fmla="*/ 0 w 550"/>
                <a:gd name="T1" fmla="*/ 0 h 275"/>
                <a:gd name="T2" fmla="*/ 1972790002 w 550"/>
                <a:gd name="T3" fmla="*/ 0 h 275"/>
                <a:gd name="T4" fmla="*/ 1972790002 w 550"/>
                <a:gd name="T5" fmla="*/ 986395001 h 275"/>
                <a:gd name="T6" fmla="*/ 0 w 550"/>
                <a:gd name="T7" fmla="*/ 986395001 h 275"/>
                <a:gd name="T8" fmla="*/ 0 w 550"/>
                <a:gd name="T9" fmla="*/ 0 h 275"/>
                <a:gd name="T10" fmla="*/ 17935319 w 550"/>
                <a:gd name="T11" fmla="*/ 975633814 h 275"/>
                <a:gd name="T12" fmla="*/ 10761190 w 550"/>
                <a:gd name="T13" fmla="*/ 964874522 h 275"/>
                <a:gd name="T14" fmla="*/ 1962028816 w 550"/>
                <a:gd name="T15" fmla="*/ 964874522 h 275"/>
                <a:gd name="T16" fmla="*/ 1951269523 w 550"/>
                <a:gd name="T17" fmla="*/ 975633814 h 275"/>
                <a:gd name="T18" fmla="*/ 1951269523 w 550"/>
                <a:gd name="T19" fmla="*/ 10761190 h 275"/>
                <a:gd name="T20" fmla="*/ 1962028816 w 550"/>
                <a:gd name="T21" fmla="*/ 21520487 h 275"/>
                <a:gd name="T22" fmla="*/ 10761190 w 550"/>
                <a:gd name="T23" fmla="*/ 21520487 h 275"/>
                <a:gd name="T24" fmla="*/ 17935319 w 550"/>
                <a:gd name="T25" fmla="*/ 10761190 h 275"/>
                <a:gd name="T26" fmla="*/ 17935319 w 550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0"/>
                <a:gd name="T43" fmla="*/ 0 h 275"/>
                <a:gd name="T44" fmla="*/ 550 w 550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0" h="275">
                  <a:moveTo>
                    <a:pt x="0" y="0"/>
                  </a:moveTo>
                  <a:lnTo>
                    <a:pt x="550" y="0"/>
                  </a:lnTo>
                  <a:lnTo>
                    <a:pt x="550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5" y="272"/>
                  </a:moveTo>
                  <a:lnTo>
                    <a:pt x="3" y="269"/>
                  </a:lnTo>
                  <a:lnTo>
                    <a:pt x="547" y="269"/>
                  </a:lnTo>
                  <a:lnTo>
                    <a:pt x="544" y="272"/>
                  </a:lnTo>
                  <a:lnTo>
                    <a:pt x="544" y="3"/>
                  </a:lnTo>
                  <a:lnTo>
                    <a:pt x="547" y="6"/>
                  </a:lnTo>
                  <a:lnTo>
                    <a:pt x="3" y="6"/>
                  </a:lnTo>
                  <a:lnTo>
                    <a:pt x="5" y="3"/>
                  </a:lnTo>
                  <a:lnTo>
                    <a:pt x="5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539757" y="5932511"/>
              <a:ext cx="1009454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2539757" y="5932511"/>
              <a:ext cx="1020817" cy="520825"/>
            </a:xfrm>
            <a:custGeom>
              <a:avLst/>
              <a:gdLst>
                <a:gd name="T0" fmla="*/ 0 w 539"/>
                <a:gd name="T1" fmla="*/ 0 h 275"/>
                <a:gd name="T2" fmla="*/ 1933334194 w 539"/>
                <a:gd name="T3" fmla="*/ 0 h 275"/>
                <a:gd name="T4" fmla="*/ 1933334194 w 539"/>
                <a:gd name="T5" fmla="*/ 986395001 h 275"/>
                <a:gd name="T6" fmla="*/ 0 w 539"/>
                <a:gd name="T7" fmla="*/ 986395001 h 275"/>
                <a:gd name="T8" fmla="*/ 0 w 539"/>
                <a:gd name="T9" fmla="*/ 0 h 275"/>
                <a:gd name="T10" fmla="*/ 21520487 w 539"/>
                <a:gd name="T11" fmla="*/ 975633814 h 275"/>
                <a:gd name="T12" fmla="*/ 10761190 w 539"/>
                <a:gd name="T13" fmla="*/ 964874522 h 275"/>
                <a:gd name="T14" fmla="*/ 1922573008 w 539"/>
                <a:gd name="T15" fmla="*/ 964874522 h 275"/>
                <a:gd name="T16" fmla="*/ 1911813715 w 539"/>
                <a:gd name="T17" fmla="*/ 975633814 h 275"/>
                <a:gd name="T18" fmla="*/ 1911813715 w 539"/>
                <a:gd name="T19" fmla="*/ 10761190 h 275"/>
                <a:gd name="T20" fmla="*/ 1922573008 w 539"/>
                <a:gd name="T21" fmla="*/ 21520487 h 275"/>
                <a:gd name="T22" fmla="*/ 10761190 w 539"/>
                <a:gd name="T23" fmla="*/ 21520487 h 275"/>
                <a:gd name="T24" fmla="*/ 21520487 w 539"/>
                <a:gd name="T25" fmla="*/ 10761190 h 275"/>
                <a:gd name="T26" fmla="*/ 21520487 w 539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9"/>
                <a:gd name="T43" fmla="*/ 0 h 275"/>
                <a:gd name="T44" fmla="*/ 539 w 539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9" h="275">
                  <a:moveTo>
                    <a:pt x="0" y="0"/>
                  </a:moveTo>
                  <a:lnTo>
                    <a:pt x="539" y="0"/>
                  </a:lnTo>
                  <a:lnTo>
                    <a:pt x="539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6" y="272"/>
                  </a:moveTo>
                  <a:lnTo>
                    <a:pt x="3" y="269"/>
                  </a:lnTo>
                  <a:lnTo>
                    <a:pt x="536" y="269"/>
                  </a:lnTo>
                  <a:lnTo>
                    <a:pt x="533" y="272"/>
                  </a:lnTo>
                  <a:lnTo>
                    <a:pt x="533" y="3"/>
                  </a:lnTo>
                  <a:lnTo>
                    <a:pt x="536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Rectangle 38"/>
            <p:cNvSpPr>
              <a:spLocks noChangeArrowheads="1"/>
            </p:cNvSpPr>
            <p:nvPr/>
          </p:nvSpPr>
          <p:spPr bwMode="auto">
            <a:xfrm>
              <a:off x="3890114" y="5932511"/>
              <a:ext cx="1020817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2" name="Freeform 39"/>
            <p:cNvSpPr>
              <a:spLocks noEditPoints="1"/>
            </p:cNvSpPr>
            <p:nvPr/>
          </p:nvSpPr>
          <p:spPr bwMode="auto">
            <a:xfrm>
              <a:off x="3890114" y="5932511"/>
              <a:ext cx="1032181" cy="520825"/>
            </a:xfrm>
            <a:custGeom>
              <a:avLst/>
              <a:gdLst>
                <a:gd name="T0" fmla="*/ 0 w 545"/>
                <a:gd name="T1" fmla="*/ 0 h 275"/>
                <a:gd name="T2" fmla="*/ 1954857610 w 545"/>
                <a:gd name="T3" fmla="*/ 0 h 275"/>
                <a:gd name="T4" fmla="*/ 1954857610 w 545"/>
                <a:gd name="T5" fmla="*/ 986395001 h 275"/>
                <a:gd name="T6" fmla="*/ 0 w 545"/>
                <a:gd name="T7" fmla="*/ 986395001 h 275"/>
                <a:gd name="T8" fmla="*/ 0 w 545"/>
                <a:gd name="T9" fmla="*/ 0 h 275"/>
                <a:gd name="T10" fmla="*/ 21520498 w 545"/>
                <a:gd name="T11" fmla="*/ 975633814 h 275"/>
                <a:gd name="T12" fmla="*/ 10761196 w 545"/>
                <a:gd name="T13" fmla="*/ 964874522 h 275"/>
                <a:gd name="T14" fmla="*/ 1944096418 w 545"/>
                <a:gd name="T15" fmla="*/ 964874522 h 275"/>
                <a:gd name="T16" fmla="*/ 1933337119 w 545"/>
                <a:gd name="T17" fmla="*/ 975633814 h 275"/>
                <a:gd name="T18" fmla="*/ 1933337119 w 545"/>
                <a:gd name="T19" fmla="*/ 10761190 h 275"/>
                <a:gd name="T20" fmla="*/ 1944096418 w 545"/>
                <a:gd name="T21" fmla="*/ 21520487 h 275"/>
                <a:gd name="T22" fmla="*/ 10761196 w 545"/>
                <a:gd name="T23" fmla="*/ 21520487 h 275"/>
                <a:gd name="T24" fmla="*/ 21520498 w 545"/>
                <a:gd name="T25" fmla="*/ 10761190 h 275"/>
                <a:gd name="T26" fmla="*/ 21520498 w 545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5"/>
                <a:gd name="T43" fmla="*/ 0 h 275"/>
                <a:gd name="T44" fmla="*/ 545 w 545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5" h="275">
                  <a:moveTo>
                    <a:pt x="0" y="0"/>
                  </a:moveTo>
                  <a:lnTo>
                    <a:pt x="545" y="0"/>
                  </a:lnTo>
                  <a:lnTo>
                    <a:pt x="545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6" y="272"/>
                  </a:moveTo>
                  <a:lnTo>
                    <a:pt x="3" y="269"/>
                  </a:lnTo>
                  <a:lnTo>
                    <a:pt x="542" y="269"/>
                  </a:lnTo>
                  <a:lnTo>
                    <a:pt x="539" y="272"/>
                  </a:lnTo>
                  <a:lnTo>
                    <a:pt x="539" y="3"/>
                  </a:lnTo>
                  <a:lnTo>
                    <a:pt x="542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Rectangle 40"/>
            <p:cNvSpPr>
              <a:spLocks noChangeArrowheads="1"/>
            </p:cNvSpPr>
            <p:nvPr/>
          </p:nvSpPr>
          <p:spPr bwMode="auto">
            <a:xfrm>
              <a:off x="2198853" y="3813227"/>
              <a:ext cx="299238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4" name="Freeform 41"/>
            <p:cNvSpPr>
              <a:spLocks/>
            </p:cNvSpPr>
            <p:nvPr/>
          </p:nvSpPr>
          <p:spPr bwMode="auto">
            <a:xfrm>
              <a:off x="2498091" y="3781030"/>
              <a:ext cx="41666" cy="85226"/>
            </a:xfrm>
            <a:custGeom>
              <a:avLst/>
              <a:gdLst>
                <a:gd name="T0" fmla="*/ 0 w 22"/>
                <a:gd name="T1" fmla="*/ 0 h 45"/>
                <a:gd name="T2" fmla="*/ 78911618 w 22"/>
                <a:gd name="T3" fmla="*/ 75324637 h 45"/>
                <a:gd name="T4" fmla="*/ 0 w 22"/>
                <a:gd name="T5" fmla="*/ 161410473 h 45"/>
                <a:gd name="T6" fmla="*/ 0 w 22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45"/>
                <a:gd name="T14" fmla="*/ 22 w 22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45">
                  <a:moveTo>
                    <a:pt x="0" y="0"/>
                  </a:moveTo>
                  <a:lnTo>
                    <a:pt x="22" y="21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Rectangle 42"/>
            <p:cNvSpPr>
              <a:spLocks noChangeArrowheads="1"/>
            </p:cNvSpPr>
            <p:nvPr/>
          </p:nvSpPr>
          <p:spPr bwMode="auto">
            <a:xfrm>
              <a:off x="3549211" y="3813227"/>
              <a:ext cx="308707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3848448" y="3781030"/>
              <a:ext cx="41666" cy="85226"/>
            </a:xfrm>
            <a:custGeom>
              <a:avLst/>
              <a:gdLst>
                <a:gd name="T0" fmla="*/ 0 w 22"/>
                <a:gd name="T1" fmla="*/ 0 h 45"/>
                <a:gd name="T2" fmla="*/ 78911618 w 22"/>
                <a:gd name="T3" fmla="*/ 75324637 h 45"/>
                <a:gd name="T4" fmla="*/ 0 w 22"/>
                <a:gd name="T5" fmla="*/ 161410473 h 45"/>
                <a:gd name="T6" fmla="*/ 0 w 22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45"/>
                <a:gd name="T14" fmla="*/ 22 w 22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45">
                  <a:moveTo>
                    <a:pt x="0" y="0"/>
                  </a:moveTo>
                  <a:lnTo>
                    <a:pt x="22" y="21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Rectangle 44"/>
            <p:cNvSpPr>
              <a:spLocks noChangeArrowheads="1"/>
            </p:cNvSpPr>
            <p:nvPr/>
          </p:nvSpPr>
          <p:spPr bwMode="auto">
            <a:xfrm>
              <a:off x="4910932" y="3813227"/>
              <a:ext cx="308707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8" name="Freeform 45"/>
            <p:cNvSpPr>
              <a:spLocks/>
            </p:cNvSpPr>
            <p:nvPr/>
          </p:nvSpPr>
          <p:spPr bwMode="auto">
            <a:xfrm>
              <a:off x="5208275" y="3781030"/>
              <a:ext cx="43560" cy="85226"/>
            </a:xfrm>
            <a:custGeom>
              <a:avLst/>
              <a:gdLst>
                <a:gd name="T0" fmla="*/ 0 w 23"/>
                <a:gd name="T1" fmla="*/ 0 h 45"/>
                <a:gd name="T2" fmla="*/ 82498854 w 23"/>
                <a:gd name="T3" fmla="*/ 75324637 h 45"/>
                <a:gd name="T4" fmla="*/ 0 w 23"/>
                <a:gd name="T5" fmla="*/ 161410473 h 45"/>
                <a:gd name="T6" fmla="*/ 0 w 23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45"/>
                <a:gd name="T14" fmla="*/ 23 w 23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45">
                  <a:moveTo>
                    <a:pt x="0" y="0"/>
                  </a:moveTo>
                  <a:lnTo>
                    <a:pt x="23" y="21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6272652" y="3813227"/>
              <a:ext cx="850365" cy="32196"/>
            </a:xfrm>
            <a:custGeom>
              <a:avLst/>
              <a:gdLst>
                <a:gd name="T0" fmla="*/ 0 w 449"/>
                <a:gd name="T1" fmla="*/ 0 h 17"/>
                <a:gd name="T2" fmla="*/ 1610513695 w 449"/>
                <a:gd name="T3" fmla="*/ 0 h 17"/>
                <a:gd name="T4" fmla="*/ 1610513695 w 449"/>
                <a:gd name="T5" fmla="*/ 60975424 h 17"/>
                <a:gd name="T6" fmla="*/ 1571057906 w 449"/>
                <a:gd name="T7" fmla="*/ 60975424 h 17"/>
                <a:gd name="T8" fmla="*/ 1571057906 w 449"/>
                <a:gd name="T9" fmla="*/ 17933171 h 17"/>
                <a:gd name="T10" fmla="*/ 1588993217 w 449"/>
                <a:gd name="T11" fmla="*/ 39455248 h 17"/>
                <a:gd name="T12" fmla="*/ 0 w 449"/>
                <a:gd name="T13" fmla="*/ 39455248 h 17"/>
                <a:gd name="T14" fmla="*/ 0 w 449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9"/>
                <a:gd name="T25" fmla="*/ 0 h 17"/>
                <a:gd name="T26" fmla="*/ 449 w 449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9" h="17">
                  <a:moveTo>
                    <a:pt x="0" y="0"/>
                  </a:moveTo>
                  <a:lnTo>
                    <a:pt x="449" y="0"/>
                  </a:lnTo>
                  <a:lnTo>
                    <a:pt x="449" y="17"/>
                  </a:lnTo>
                  <a:lnTo>
                    <a:pt x="438" y="17"/>
                  </a:lnTo>
                  <a:lnTo>
                    <a:pt x="438" y="5"/>
                  </a:lnTo>
                  <a:lnTo>
                    <a:pt x="443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Rectangle 47"/>
            <p:cNvSpPr>
              <a:spLocks noChangeArrowheads="1"/>
            </p:cNvSpPr>
            <p:nvPr/>
          </p:nvSpPr>
          <p:spPr bwMode="auto">
            <a:xfrm>
              <a:off x="7102185" y="3845423"/>
              <a:ext cx="20833" cy="869304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1" name="Freeform 48"/>
            <p:cNvSpPr>
              <a:spLocks/>
            </p:cNvSpPr>
            <p:nvPr/>
          </p:nvSpPr>
          <p:spPr bwMode="auto">
            <a:xfrm>
              <a:off x="7079458" y="4693894"/>
              <a:ext cx="85226" cy="51136"/>
            </a:xfrm>
            <a:custGeom>
              <a:avLst/>
              <a:gdLst>
                <a:gd name="T0" fmla="*/ 161410473 w 45"/>
                <a:gd name="T1" fmla="*/ 0 h 27"/>
                <a:gd name="T2" fmla="*/ 68150504 w 45"/>
                <a:gd name="T3" fmla="*/ 96847798 h 27"/>
                <a:gd name="T4" fmla="*/ 0 w 45"/>
                <a:gd name="T5" fmla="*/ 0 h 27"/>
                <a:gd name="T6" fmla="*/ 161410473 w 45"/>
                <a:gd name="T7" fmla="*/ 0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"/>
                <a:gd name="T13" fmla="*/ 0 h 27"/>
                <a:gd name="T14" fmla="*/ 45 w 45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" h="27">
                  <a:moveTo>
                    <a:pt x="45" y="0"/>
                  </a:moveTo>
                  <a:lnTo>
                    <a:pt x="19" y="27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Rectangle 49"/>
            <p:cNvSpPr>
              <a:spLocks noChangeArrowheads="1"/>
            </p:cNvSpPr>
            <p:nvPr/>
          </p:nvSpPr>
          <p:spPr bwMode="auto">
            <a:xfrm>
              <a:off x="6304849" y="4989344"/>
              <a:ext cx="306813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6272652" y="4957148"/>
              <a:ext cx="32196" cy="96589"/>
            </a:xfrm>
            <a:custGeom>
              <a:avLst/>
              <a:gdLst>
                <a:gd name="T0" fmla="*/ 60975424 w 17"/>
                <a:gd name="T1" fmla="*/ 182930101 h 51"/>
                <a:gd name="T2" fmla="*/ 0 w 17"/>
                <a:gd name="T3" fmla="*/ 93257628 h 51"/>
                <a:gd name="T4" fmla="*/ 60975424 w 17"/>
                <a:gd name="T5" fmla="*/ 0 h 51"/>
                <a:gd name="T6" fmla="*/ 60975424 w 17"/>
                <a:gd name="T7" fmla="*/ 182930101 h 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51"/>
                <a:gd name="T14" fmla="*/ 17 w 17"/>
                <a:gd name="T15" fmla="*/ 51 h 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51">
                  <a:moveTo>
                    <a:pt x="17" y="51"/>
                  </a:moveTo>
                  <a:lnTo>
                    <a:pt x="0" y="26"/>
                  </a:lnTo>
                  <a:lnTo>
                    <a:pt x="17" y="0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Rectangle 51"/>
            <p:cNvSpPr>
              <a:spLocks noChangeArrowheads="1"/>
            </p:cNvSpPr>
            <p:nvPr/>
          </p:nvSpPr>
          <p:spPr bwMode="auto">
            <a:xfrm>
              <a:off x="4954492" y="4989344"/>
              <a:ext cx="297344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5" name="Freeform 52"/>
            <p:cNvSpPr>
              <a:spLocks/>
            </p:cNvSpPr>
            <p:nvPr/>
          </p:nvSpPr>
          <p:spPr bwMode="auto">
            <a:xfrm>
              <a:off x="4910932" y="4957148"/>
              <a:ext cx="43560" cy="96589"/>
            </a:xfrm>
            <a:custGeom>
              <a:avLst/>
              <a:gdLst>
                <a:gd name="T0" fmla="*/ 82498854 w 23"/>
                <a:gd name="T1" fmla="*/ 182930101 h 51"/>
                <a:gd name="T2" fmla="*/ 0 w 23"/>
                <a:gd name="T3" fmla="*/ 93257628 h 51"/>
                <a:gd name="T4" fmla="*/ 82498854 w 23"/>
                <a:gd name="T5" fmla="*/ 0 h 51"/>
                <a:gd name="T6" fmla="*/ 82498854 w 23"/>
                <a:gd name="T7" fmla="*/ 182930101 h 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51"/>
                <a:gd name="T14" fmla="*/ 23 w 23"/>
                <a:gd name="T15" fmla="*/ 51 h 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51">
                  <a:moveTo>
                    <a:pt x="23" y="51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23" y="51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Rectangle 53"/>
            <p:cNvSpPr>
              <a:spLocks noChangeArrowheads="1"/>
            </p:cNvSpPr>
            <p:nvPr/>
          </p:nvSpPr>
          <p:spPr bwMode="auto">
            <a:xfrm>
              <a:off x="3592771" y="4989344"/>
              <a:ext cx="297344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3549211" y="4957148"/>
              <a:ext cx="54923" cy="96589"/>
            </a:xfrm>
            <a:custGeom>
              <a:avLst/>
              <a:gdLst>
                <a:gd name="T0" fmla="*/ 104018483 w 29"/>
                <a:gd name="T1" fmla="*/ 182930101 h 51"/>
                <a:gd name="T2" fmla="*/ 0 w 29"/>
                <a:gd name="T3" fmla="*/ 93257628 h 51"/>
                <a:gd name="T4" fmla="*/ 104018483 w 29"/>
                <a:gd name="T5" fmla="*/ 0 h 51"/>
                <a:gd name="T6" fmla="*/ 104018483 w 29"/>
                <a:gd name="T7" fmla="*/ 182930101 h 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51"/>
                <a:gd name="T14" fmla="*/ 29 w 29"/>
                <a:gd name="T15" fmla="*/ 51 h 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51">
                  <a:moveTo>
                    <a:pt x="29" y="51"/>
                  </a:moveTo>
                  <a:lnTo>
                    <a:pt x="0" y="26"/>
                  </a:lnTo>
                  <a:lnTo>
                    <a:pt x="29" y="0"/>
                  </a:lnTo>
                  <a:lnTo>
                    <a:pt x="29" y="51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55"/>
            <p:cNvSpPr>
              <a:spLocks/>
            </p:cNvSpPr>
            <p:nvPr/>
          </p:nvSpPr>
          <p:spPr bwMode="auto">
            <a:xfrm>
              <a:off x="1668559" y="4989344"/>
              <a:ext cx="871198" cy="901501"/>
            </a:xfrm>
            <a:custGeom>
              <a:avLst/>
              <a:gdLst>
                <a:gd name="T0" fmla="*/ 1649969503 w 460"/>
                <a:gd name="T1" fmla="*/ 39455825 h 476"/>
                <a:gd name="T2" fmla="*/ 17935318 w 460"/>
                <a:gd name="T3" fmla="*/ 39455825 h 476"/>
                <a:gd name="T4" fmla="*/ 39455804 w 460"/>
                <a:gd name="T5" fmla="*/ 21520497 h 476"/>
                <a:gd name="T6" fmla="*/ 39455804 w 460"/>
                <a:gd name="T7" fmla="*/ 1707361492 h 476"/>
                <a:gd name="T8" fmla="*/ 0 w 460"/>
                <a:gd name="T9" fmla="*/ 1707361492 h 476"/>
                <a:gd name="T10" fmla="*/ 0 w 460"/>
                <a:gd name="T11" fmla="*/ 0 h 476"/>
                <a:gd name="T12" fmla="*/ 1649969503 w 460"/>
                <a:gd name="T13" fmla="*/ 0 h 476"/>
                <a:gd name="T14" fmla="*/ 1649969503 w 460"/>
                <a:gd name="T15" fmla="*/ 39455825 h 4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0"/>
                <a:gd name="T25" fmla="*/ 0 h 476"/>
                <a:gd name="T26" fmla="*/ 460 w 460"/>
                <a:gd name="T27" fmla="*/ 476 h 4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0" h="476">
                  <a:moveTo>
                    <a:pt x="460" y="11"/>
                  </a:moveTo>
                  <a:lnTo>
                    <a:pt x="5" y="11"/>
                  </a:lnTo>
                  <a:lnTo>
                    <a:pt x="11" y="6"/>
                  </a:lnTo>
                  <a:lnTo>
                    <a:pt x="11" y="476"/>
                  </a:lnTo>
                  <a:lnTo>
                    <a:pt x="0" y="476"/>
                  </a:lnTo>
                  <a:lnTo>
                    <a:pt x="0" y="0"/>
                  </a:lnTo>
                  <a:lnTo>
                    <a:pt x="460" y="0"/>
                  </a:lnTo>
                  <a:lnTo>
                    <a:pt x="460" y="11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56"/>
            <p:cNvSpPr>
              <a:spLocks/>
            </p:cNvSpPr>
            <p:nvPr/>
          </p:nvSpPr>
          <p:spPr bwMode="auto">
            <a:xfrm>
              <a:off x="1647726" y="5890845"/>
              <a:ext cx="83332" cy="41666"/>
            </a:xfrm>
            <a:custGeom>
              <a:avLst/>
              <a:gdLst>
                <a:gd name="T0" fmla="*/ 157823237 w 44"/>
                <a:gd name="T1" fmla="*/ 0 h 22"/>
                <a:gd name="T2" fmla="*/ 64563368 w 44"/>
                <a:gd name="T3" fmla="*/ 78911618 h 22"/>
                <a:gd name="T4" fmla="*/ 0 w 44"/>
                <a:gd name="T5" fmla="*/ 0 h 22"/>
                <a:gd name="T6" fmla="*/ 157823237 w 44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22"/>
                <a:gd name="T14" fmla="*/ 44 w 44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22">
                  <a:moveTo>
                    <a:pt x="44" y="0"/>
                  </a:moveTo>
                  <a:lnTo>
                    <a:pt x="18" y="22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Rectangle 57"/>
            <p:cNvSpPr>
              <a:spLocks noChangeArrowheads="1"/>
            </p:cNvSpPr>
            <p:nvPr/>
          </p:nvSpPr>
          <p:spPr bwMode="auto">
            <a:xfrm>
              <a:off x="2198853" y="6176825"/>
              <a:ext cx="299238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1" name="Freeform 58"/>
            <p:cNvSpPr>
              <a:spLocks/>
            </p:cNvSpPr>
            <p:nvPr/>
          </p:nvSpPr>
          <p:spPr bwMode="auto">
            <a:xfrm>
              <a:off x="2498091" y="6135159"/>
              <a:ext cx="41666" cy="94695"/>
            </a:xfrm>
            <a:custGeom>
              <a:avLst/>
              <a:gdLst>
                <a:gd name="T0" fmla="*/ 0 w 22"/>
                <a:gd name="T1" fmla="*/ 0 h 50"/>
                <a:gd name="T2" fmla="*/ 78911618 w 22"/>
                <a:gd name="T3" fmla="*/ 89672379 h 50"/>
                <a:gd name="T4" fmla="*/ 0 w 22"/>
                <a:gd name="T5" fmla="*/ 179342865 h 50"/>
                <a:gd name="T6" fmla="*/ 0 w 22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50"/>
                <a:gd name="T14" fmla="*/ 22 w 22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50">
                  <a:moveTo>
                    <a:pt x="0" y="0"/>
                  </a:moveTo>
                  <a:lnTo>
                    <a:pt x="22" y="25"/>
                  </a:lnTo>
                  <a:lnTo>
                    <a:pt x="0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Rectangle 59"/>
            <p:cNvSpPr>
              <a:spLocks noChangeArrowheads="1"/>
            </p:cNvSpPr>
            <p:nvPr/>
          </p:nvSpPr>
          <p:spPr bwMode="auto">
            <a:xfrm>
              <a:off x="3549211" y="6176825"/>
              <a:ext cx="308707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3" name="Freeform 60"/>
            <p:cNvSpPr>
              <a:spLocks/>
            </p:cNvSpPr>
            <p:nvPr/>
          </p:nvSpPr>
          <p:spPr bwMode="auto">
            <a:xfrm>
              <a:off x="3848448" y="6135159"/>
              <a:ext cx="41666" cy="94695"/>
            </a:xfrm>
            <a:custGeom>
              <a:avLst/>
              <a:gdLst>
                <a:gd name="T0" fmla="*/ 0 w 22"/>
                <a:gd name="T1" fmla="*/ 0 h 50"/>
                <a:gd name="T2" fmla="*/ 78911618 w 22"/>
                <a:gd name="T3" fmla="*/ 89672379 h 50"/>
                <a:gd name="T4" fmla="*/ 0 w 22"/>
                <a:gd name="T5" fmla="*/ 179342865 h 50"/>
                <a:gd name="T6" fmla="*/ 0 w 22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50"/>
                <a:gd name="T14" fmla="*/ 22 w 22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50">
                  <a:moveTo>
                    <a:pt x="0" y="0"/>
                  </a:moveTo>
                  <a:lnTo>
                    <a:pt x="22" y="25"/>
                  </a:lnTo>
                  <a:lnTo>
                    <a:pt x="0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Rectangle 61"/>
            <p:cNvSpPr>
              <a:spLocks noChangeArrowheads="1"/>
            </p:cNvSpPr>
            <p:nvPr/>
          </p:nvSpPr>
          <p:spPr bwMode="auto">
            <a:xfrm>
              <a:off x="2452637" y="5652212"/>
              <a:ext cx="1530279" cy="191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b="1" i="1">
                  <a:solidFill>
                    <a:srgbClr val="24282B"/>
                  </a:solidFill>
                </a:rPr>
                <a:t>Coefficient generation</a:t>
              </a:r>
              <a:endParaRPr lang="zh-CN" altLang="zh-CN"/>
            </a:p>
          </p:txBody>
        </p:sp>
        <p:sp>
          <p:nvSpPr>
            <p:cNvPr id="75" name="Rectangle 62"/>
            <p:cNvSpPr>
              <a:spLocks noChangeArrowheads="1"/>
            </p:cNvSpPr>
            <p:nvPr/>
          </p:nvSpPr>
          <p:spPr bwMode="auto">
            <a:xfrm>
              <a:off x="3802995" y="4466625"/>
              <a:ext cx="1532173" cy="191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b="1" i="1">
                  <a:solidFill>
                    <a:srgbClr val="24282B"/>
                  </a:solidFill>
                </a:rPr>
                <a:t>Small scale parameter</a:t>
              </a:r>
              <a:endParaRPr lang="zh-CN" altLang="zh-CN"/>
            </a:p>
          </p:txBody>
        </p:sp>
        <p:sp>
          <p:nvSpPr>
            <p:cNvPr id="76" name="Rectangle 63"/>
            <p:cNvSpPr>
              <a:spLocks noChangeArrowheads="1"/>
            </p:cNvSpPr>
            <p:nvPr/>
          </p:nvSpPr>
          <p:spPr bwMode="auto">
            <a:xfrm>
              <a:off x="3871175" y="3284826"/>
              <a:ext cx="1371190" cy="189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b="1" i="1">
                  <a:solidFill>
                    <a:srgbClr val="24282B"/>
                  </a:solidFill>
                </a:rPr>
                <a:t>General parameters</a:t>
              </a:r>
              <a:endParaRPr lang="zh-CN" altLang="zh-CN"/>
            </a:p>
          </p:txBody>
        </p:sp>
        <p:sp>
          <p:nvSpPr>
            <p:cNvPr id="77" name="Rectangle 64"/>
            <p:cNvSpPr>
              <a:spLocks noChangeArrowheads="1"/>
            </p:cNvSpPr>
            <p:nvPr/>
          </p:nvSpPr>
          <p:spPr bwMode="auto">
            <a:xfrm>
              <a:off x="1236747" y="3654138"/>
              <a:ext cx="691277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Set scenario, </a:t>
              </a:r>
              <a:endParaRPr lang="zh-CN" altLang="zh-CN"/>
            </a:p>
          </p:txBody>
        </p:sp>
        <p:sp>
          <p:nvSpPr>
            <p:cNvPr id="78" name="Rectangle 65"/>
            <p:cNvSpPr>
              <a:spLocks noChangeArrowheads="1"/>
            </p:cNvSpPr>
            <p:nvPr/>
          </p:nvSpPr>
          <p:spPr bwMode="auto">
            <a:xfrm>
              <a:off x="1784087" y="3654138"/>
              <a:ext cx="446963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network </a:t>
              </a:r>
              <a:endParaRPr lang="zh-CN" altLang="zh-CN"/>
            </a:p>
          </p:txBody>
        </p:sp>
        <p:sp>
          <p:nvSpPr>
            <p:cNvPr id="79" name="Rectangle 66"/>
            <p:cNvSpPr>
              <a:spLocks noChangeArrowheads="1"/>
            </p:cNvSpPr>
            <p:nvPr/>
          </p:nvSpPr>
          <p:spPr bwMode="auto">
            <a:xfrm>
              <a:off x="1293565" y="3762091"/>
              <a:ext cx="967788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layout and antenna </a:t>
              </a:r>
              <a:endParaRPr lang="zh-CN" altLang="zh-CN"/>
            </a:p>
          </p:txBody>
        </p:sp>
        <p:sp>
          <p:nvSpPr>
            <p:cNvPr id="80" name="Rectangle 67"/>
            <p:cNvSpPr>
              <a:spLocks noChangeArrowheads="1"/>
            </p:cNvSpPr>
            <p:nvPr/>
          </p:nvSpPr>
          <p:spPr bwMode="auto">
            <a:xfrm>
              <a:off x="1452653" y="3877620"/>
              <a:ext cx="585218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parameters</a:t>
              </a:r>
              <a:endParaRPr lang="zh-CN" altLang="zh-CN"/>
            </a:p>
          </p:txBody>
        </p:sp>
        <p:sp>
          <p:nvSpPr>
            <p:cNvPr id="81" name="Rectangle 68"/>
            <p:cNvSpPr>
              <a:spLocks noChangeArrowheads="1"/>
            </p:cNvSpPr>
            <p:nvPr/>
          </p:nvSpPr>
          <p:spPr bwMode="auto">
            <a:xfrm>
              <a:off x="2632559" y="3654138"/>
              <a:ext cx="979151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Assign propagation </a:t>
              </a:r>
              <a:endParaRPr lang="zh-CN" altLang="zh-CN"/>
            </a:p>
          </p:txBody>
        </p:sp>
        <p:sp>
          <p:nvSpPr>
            <p:cNvPr id="82" name="Rectangle 69"/>
            <p:cNvSpPr>
              <a:spLocks noChangeArrowheads="1"/>
            </p:cNvSpPr>
            <p:nvPr/>
          </p:nvSpPr>
          <p:spPr bwMode="auto">
            <a:xfrm>
              <a:off x="2840889" y="3762091"/>
              <a:ext cx="467796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condition</a:t>
              </a:r>
              <a:endParaRPr lang="zh-CN" altLang="zh-CN"/>
            </a:p>
          </p:txBody>
        </p:sp>
        <p:sp>
          <p:nvSpPr>
            <p:cNvPr id="83" name="Rectangle 70"/>
            <p:cNvSpPr>
              <a:spLocks noChangeArrowheads="1"/>
            </p:cNvSpPr>
            <p:nvPr/>
          </p:nvSpPr>
          <p:spPr bwMode="auto">
            <a:xfrm>
              <a:off x="2757557" y="3877620"/>
              <a:ext cx="647717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(NLOS/LOS)</a:t>
              </a:r>
              <a:endParaRPr lang="zh-CN" altLang="zh-CN"/>
            </a:p>
          </p:txBody>
        </p:sp>
        <p:sp>
          <p:nvSpPr>
            <p:cNvPr id="84" name="Rectangle 71"/>
            <p:cNvSpPr>
              <a:spLocks noChangeArrowheads="1"/>
            </p:cNvSpPr>
            <p:nvPr/>
          </p:nvSpPr>
          <p:spPr bwMode="auto">
            <a:xfrm>
              <a:off x="4020794" y="3771561"/>
              <a:ext cx="935591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Calculate path loss</a:t>
              </a:r>
              <a:endParaRPr lang="zh-CN" altLang="zh-CN"/>
            </a:p>
          </p:txBody>
        </p:sp>
        <p:sp>
          <p:nvSpPr>
            <p:cNvPr id="85" name="Rectangle 72"/>
            <p:cNvSpPr>
              <a:spLocks noChangeArrowheads="1"/>
            </p:cNvSpPr>
            <p:nvPr/>
          </p:nvSpPr>
          <p:spPr bwMode="auto">
            <a:xfrm>
              <a:off x="5340849" y="3654138"/>
              <a:ext cx="1020817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Generate correlated </a:t>
              </a:r>
              <a:endParaRPr lang="zh-CN" altLang="zh-CN"/>
            </a:p>
          </p:txBody>
        </p:sp>
        <p:sp>
          <p:nvSpPr>
            <p:cNvPr id="86" name="Rectangle 73"/>
            <p:cNvSpPr>
              <a:spLocks noChangeArrowheads="1"/>
            </p:cNvSpPr>
            <p:nvPr/>
          </p:nvSpPr>
          <p:spPr bwMode="auto">
            <a:xfrm>
              <a:off x="5316228" y="3762090"/>
              <a:ext cx="767940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large scale paramters </a:t>
              </a:r>
              <a:endParaRPr lang="zh-CN" altLang="zh-CN"/>
            </a:p>
          </p:txBody>
        </p:sp>
        <p:sp>
          <p:nvSpPr>
            <p:cNvPr id="87" name="Rectangle 74"/>
            <p:cNvSpPr>
              <a:spLocks noChangeArrowheads="1"/>
            </p:cNvSpPr>
            <p:nvPr/>
          </p:nvSpPr>
          <p:spPr bwMode="auto">
            <a:xfrm>
              <a:off x="5416605" y="3877620"/>
              <a:ext cx="785972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(DS, AS, SF, K)</a:t>
              </a:r>
              <a:endParaRPr lang="zh-CN" altLang="zh-CN"/>
            </a:p>
          </p:txBody>
        </p:sp>
        <p:sp>
          <p:nvSpPr>
            <p:cNvPr id="88" name="Rectangle 75"/>
            <p:cNvSpPr>
              <a:spLocks noChangeArrowheads="1"/>
            </p:cNvSpPr>
            <p:nvPr/>
          </p:nvSpPr>
          <p:spPr bwMode="auto">
            <a:xfrm>
              <a:off x="6787796" y="4951466"/>
              <a:ext cx="818169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Generate delays</a:t>
              </a:r>
              <a:endParaRPr lang="zh-CN" altLang="zh-CN"/>
            </a:p>
          </p:txBody>
        </p:sp>
        <p:sp>
          <p:nvSpPr>
            <p:cNvPr id="89" name="Rectangle 76"/>
            <p:cNvSpPr>
              <a:spLocks noChangeArrowheads="1"/>
            </p:cNvSpPr>
            <p:nvPr/>
          </p:nvSpPr>
          <p:spPr bwMode="auto">
            <a:xfrm>
              <a:off x="5426075" y="4894649"/>
              <a:ext cx="859835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Generate cluster </a:t>
              </a:r>
              <a:endParaRPr lang="zh-CN" altLang="zh-CN"/>
            </a:p>
          </p:txBody>
        </p:sp>
        <p:sp>
          <p:nvSpPr>
            <p:cNvPr id="90" name="Rectangle 77"/>
            <p:cNvSpPr>
              <a:spLocks noChangeArrowheads="1"/>
            </p:cNvSpPr>
            <p:nvPr/>
          </p:nvSpPr>
          <p:spPr bwMode="auto">
            <a:xfrm>
              <a:off x="5615466" y="5000708"/>
              <a:ext cx="382570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powers</a:t>
              </a:r>
              <a:endParaRPr lang="zh-CN" altLang="zh-CN"/>
            </a:p>
          </p:txBody>
        </p:sp>
        <p:sp>
          <p:nvSpPr>
            <p:cNvPr id="91" name="Rectangle 78"/>
            <p:cNvSpPr>
              <a:spLocks noChangeArrowheads="1"/>
            </p:cNvSpPr>
            <p:nvPr/>
          </p:nvSpPr>
          <p:spPr bwMode="auto">
            <a:xfrm>
              <a:off x="3986704" y="4894649"/>
              <a:ext cx="1011348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Generate arrival and</a:t>
              </a:r>
              <a:endParaRPr lang="zh-CN" altLang="zh-CN"/>
            </a:p>
          </p:txBody>
        </p:sp>
        <p:sp>
          <p:nvSpPr>
            <p:cNvPr id="92" name="Rectangle 79"/>
            <p:cNvSpPr>
              <a:spLocks noChangeArrowheads="1"/>
            </p:cNvSpPr>
            <p:nvPr/>
          </p:nvSpPr>
          <p:spPr bwMode="auto">
            <a:xfrm>
              <a:off x="4070036" y="5000708"/>
              <a:ext cx="840896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departure angles</a:t>
              </a:r>
              <a:endParaRPr lang="zh-CN" altLang="zh-CN"/>
            </a:p>
          </p:txBody>
        </p:sp>
        <p:sp>
          <p:nvSpPr>
            <p:cNvPr id="93" name="Rectangle 80"/>
            <p:cNvSpPr>
              <a:spLocks noChangeArrowheads="1"/>
            </p:cNvSpPr>
            <p:nvPr/>
          </p:nvSpPr>
          <p:spPr bwMode="auto">
            <a:xfrm>
              <a:off x="2706421" y="4894649"/>
              <a:ext cx="840896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Perform random </a:t>
              </a:r>
              <a:endParaRPr lang="zh-CN" altLang="zh-CN"/>
            </a:p>
          </p:txBody>
        </p:sp>
        <p:sp>
          <p:nvSpPr>
            <p:cNvPr id="94" name="Rectangle 81"/>
            <p:cNvSpPr>
              <a:spLocks noChangeArrowheads="1"/>
            </p:cNvSpPr>
            <p:nvPr/>
          </p:nvSpPr>
          <p:spPr bwMode="auto">
            <a:xfrm>
              <a:off x="2706421" y="5000708"/>
              <a:ext cx="787866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coupling of rays</a:t>
              </a:r>
              <a:endParaRPr lang="zh-CN" altLang="zh-CN"/>
            </a:p>
          </p:txBody>
        </p:sp>
        <p:sp>
          <p:nvSpPr>
            <p:cNvPr id="95" name="Rectangle 82"/>
            <p:cNvSpPr>
              <a:spLocks noChangeArrowheads="1"/>
            </p:cNvSpPr>
            <p:nvPr/>
          </p:nvSpPr>
          <p:spPr bwMode="auto">
            <a:xfrm>
              <a:off x="1261368" y="6078342"/>
              <a:ext cx="979151" cy="157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Draw random initial </a:t>
              </a:r>
              <a:endParaRPr lang="zh-CN" altLang="zh-CN"/>
            </a:p>
          </p:txBody>
        </p:sp>
        <p:sp>
          <p:nvSpPr>
            <p:cNvPr id="96" name="Rectangle 83"/>
            <p:cNvSpPr>
              <a:spLocks noChangeArrowheads="1"/>
            </p:cNvSpPr>
            <p:nvPr/>
          </p:nvSpPr>
          <p:spPr bwMode="auto">
            <a:xfrm>
              <a:off x="1543561" y="6184401"/>
              <a:ext cx="382570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phases</a:t>
              </a:r>
              <a:endParaRPr lang="zh-CN" altLang="zh-CN"/>
            </a:p>
          </p:txBody>
        </p:sp>
        <p:sp>
          <p:nvSpPr>
            <p:cNvPr id="97" name="Rectangle 84"/>
            <p:cNvSpPr>
              <a:spLocks noChangeArrowheads="1"/>
            </p:cNvSpPr>
            <p:nvPr/>
          </p:nvSpPr>
          <p:spPr bwMode="auto">
            <a:xfrm>
              <a:off x="2681800" y="6091599"/>
              <a:ext cx="914758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Generate channel </a:t>
              </a:r>
              <a:endParaRPr lang="zh-CN" altLang="zh-CN"/>
            </a:p>
          </p:txBody>
        </p:sp>
        <p:sp>
          <p:nvSpPr>
            <p:cNvPr id="98" name="Rectangle 85"/>
            <p:cNvSpPr>
              <a:spLocks noChangeArrowheads="1"/>
            </p:cNvSpPr>
            <p:nvPr/>
          </p:nvSpPr>
          <p:spPr bwMode="auto">
            <a:xfrm>
              <a:off x="2823843" y="6201446"/>
              <a:ext cx="520825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coefficient</a:t>
              </a:r>
              <a:endParaRPr lang="zh-CN" altLang="zh-CN"/>
            </a:p>
          </p:txBody>
        </p:sp>
        <p:sp>
          <p:nvSpPr>
            <p:cNvPr id="99" name="Rectangle 86"/>
            <p:cNvSpPr>
              <a:spLocks noChangeArrowheads="1"/>
            </p:cNvSpPr>
            <p:nvPr/>
          </p:nvSpPr>
          <p:spPr bwMode="auto">
            <a:xfrm>
              <a:off x="4087081" y="6078342"/>
              <a:ext cx="785972" cy="157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Apply path loss </a:t>
              </a:r>
              <a:endParaRPr lang="zh-CN" altLang="zh-CN"/>
            </a:p>
          </p:txBody>
        </p:sp>
        <p:sp>
          <p:nvSpPr>
            <p:cNvPr id="100" name="Rectangle 87"/>
            <p:cNvSpPr>
              <a:spLocks noChangeArrowheads="1"/>
            </p:cNvSpPr>
            <p:nvPr/>
          </p:nvSpPr>
          <p:spPr bwMode="auto">
            <a:xfrm>
              <a:off x="4187458" y="6184401"/>
              <a:ext cx="541658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shadowing</a:t>
              </a:r>
              <a:endParaRPr lang="zh-CN" altLang="zh-CN"/>
            </a:p>
          </p:txBody>
        </p:sp>
        <p:sp>
          <p:nvSpPr>
            <p:cNvPr id="101" name="Rectangle 88"/>
            <p:cNvSpPr>
              <a:spLocks noChangeArrowheads="1"/>
            </p:cNvSpPr>
            <p:nvPr/>
          </p:nvSpPr>
          <p:spPr bwMode="auto">
            <a:xfrm>
              <a:off x="2306806" y="4989344"/>
              <a:ext cx="232951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2" name="Rectangle 89"/>
            <p:cNvSpPr>
              <a:spLocks noChangeArrowheads="1"/>
            </p:cNvSpPr>
            <p:nvPr/>
          </p:nvSpPr>
          <p:spPr bwMode="auto">
            <a:xfrm>
              <a:off x="1289777" y="4741242"/>
              <a:ext cx="1020817" cy="5189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3" name="Freeform 90"/>
            <p:cNvSpPr>
              <a:spLocks noEditPoints="1"/>
            </p:cNvSpPr>
            <p:nvPr/>
          </p:nvSpPr>
          <p:spPr bwMode="auto">
            <a:xfrm>
              <a:off x="1285989" y="4735560"/>
              <a:ext cx="1030287" cy="530295"/>
            </a:xfrm>
            <a:custGeom>
              <a:avLst/>
              <a:gdLst>
                <a:gd name="T0" fmla="*/ 0 w 544"/>
                <a:gd name="T1" fmla="*/ 0 h 280"/>
                <a:gd name="T2" fmla="*/ 1951270374 w 544"/>
                <a:gd name="T3" fmla="*/ 0 h 280"/>
                <a:gd name="T4" fmla="*/ 1951270374 w 544"/>
                <a:gd name="T5" fmla="*/ 1004331418 h 280"/>
                <a:gd name="T6" fmla="*/ 0 w 544"/>
                <a:gd name="T7" fmla="*/ 1004331418 h 280"/>
                <a:gd name="T8" fmla="*/ 0 w 544"/>
                <a:gd name="T9" fmla="*/ 0 h 280"/>
                <a:gd name="T10" fmla="*/ 17935326 w 544"/>
                <a:gd name="T11" fmla="*/ 993570222 h 280"/>
                <a:gd name="T12" fmla="*/ 7174129 w 544"/>
                <a:gd name="T13" fmla="*/ 982810683 h 280"/>
                <a:gd name="T14" fmla="*/ 1940509183 w 544"/>
                <a:gd name="T15" fmla="*/ 982810683 h 280"/>
                <a:gd name="T16" fmla="*/ 1933335055 w 544"/>
                <a:gd name="T17" fmla="*/ 993570222 h 280"/>
                <a:gd name="T18" fmla="*/ 1933335055 w 544"/>
                <a:gd name="T19" fmla="*/ 10761200 h 280"/>
                <a:gd name="T20" fmla="*/ 1940509183 w 544"/>
                <a:gd name="T21" fmla="*/ 17935334 h 280"/>
                <a:gd name="T22" fmla="*/ 7174129 w 544"/>
                <a:gd name="T23" fmla="*/ 17935334 h 280"/>
                <a:gd name="T24" fmla="*/ 17935326 w 544"/>
                <a:gd name="T25" fmla="*/ 10761200 h 280"/>
                <a:gd name="T26" fmla="*/ 17935326 w 544"/>
                <a:gd name="T27" fmla="*/ 993570222 h 2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4"/>
                <a:gd name="T43" fmla="*/ 0 h 280"/>
                <a:gd name="T44" fmla="*/ 544 w 544"/>
                <a:gd name="T45" fmla="*/ 280 h 2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4" h="280">
                  <a:moveTo>
                    <a:pt x="0" y="0"/>
                  </a:moveTo>
                  <a:lnTo>
                    <a:pt x="544" y="0"/>
                  </a:lnTo>
                  <a:lnTo>
                    <a:pt x="544" y="280"/>
                  </a:lnTo>
                  <a:lnTo>
                    <a:pt x="0" y="280"/>
                  </a:lnTo>
                  <a:lnTo>
                    <a:pt x="0" y="0"/>
                  </a:lnTo>
                  <a:close/>
                  <a:moveTo>
                    <a:pt x="5" y="277"/>
                  </a:moveTo>
                  <a:lnTo>
                    <a:pt x="2" y="274"/>
                  </a:lnTo>
                  <a:lnTo>
                    <a:pt x="541" y="274"/>
                  </a:lnTo>
                  <a:lnTo>
                    <a:pt x="539" y="277"/>
                  </a:lnTo>
                  <a:lnTo>
                    <a:pt x="539" y="3"/>
                  </a:lnTo>
                  <a:lnTo>
                    <a:pt x="541" y="5"/>
                  </a:lnTo>
                  <a:lnTo>
                    <a:pt x="2" y="5"/>
                  </a:lnTo>
                  <a:lnTo>
                    <a:pt x="5" y="3"/>
                  </a:lnTo>
                  <a:lnTo>
                    <a:pt x="5" y="277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Rectangle 91"/>
            <p:cNvSpPr>
              <a:spLocks noChangeArrowheads="1"/>
            </p:cNvSpPr>
            <p:nvPr/>
          </p:nvSpPr>
          <p:spPr bwMode="auto">
            <a:xfrm>
              <a:off x="1452653" y="4951466"/>
              <a:ext cx="850365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Generate  XPRs </a:t>
              </a:r>
              <a:endParaRPr lang="zh-CN" altLang="zh-CN"/>
            </a:p>
          </p:txBody>
        </p:sp>
        <p:sp>
          <p:nvSpPr>
            <p:cNvPr id="105" name="Rectangle 92"/>
            <p:cNvSpPr>
              <a:spLocks noChangeArrowheads="1"/>
            </p:cNvSpPr>
            <p:nvPr/>
          </p:nvSpPr>
          <p:spPr bwMode="auto">
            <a:xfrm>
              <a:off x="1240535" y="3894665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1</a:t>
              </a:r>
              <a:endParaRPr lang="zh-CN" altLang="zh-CN"/>
            </a:p>
          </p:txBody>
        </p:sp>
        <p:sp>
          <p:nvSpPr>
            <p:cNvPr id="106" name="Rectangle 93"/>
            <p:cNvSpPr>
              <a:spLocks noChangeArrowheads="1"/>
            </p:cNvSpPr>
            <p:nvPr/>
          </p:nvSpPr>
          <p:spPr bwMode="auto">
            <a:xfrm>
              <a:off x="2606044" y="3894665"/>
              <a:ext cx="299238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2</a:t>
              </a:r>
              <a:endParaRPr lang="zh-CN" altLang="zh-CN"/>
            </a:p>
          </p:txBody>
        </p:sp>
        <p:sp>
          <p:nvSpPr>
            <p:cNvPr id="107" name="Rectangle 94"/>
            <p:cNvSpPr>
              <a:spLocks noChangeArrowheads="1"/>
            </p:cNvSpPr>
            <p:nvPr/>
          </p:nvSpPr>
          <p:spPr bwMode="auto">
            <a:xfrm>
              <a:off x="3975340" y="3894665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3</a:t>
              </a:r>
              <a:endParaRPr lang="zh-CN" altLang="zh-CN"/>
            </a:p>
          </p:txBody>
        </p:sp>
        <p:sp>
          <p:nvSpPr>
            <p:cNvPr id="108" name="Rectangle 95"/>
            <p:cNvSpPr>
              <a:spLocks noChangeArrowheads="1"/>
            </p:cNvSpPr>
            <p:nvPr/>
          </p:nvSpPr>
          <p:spPr bwMode="auto">
            <a:xfrm>
              <a:off x="5340849" y="3894665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4</a:t>
              </a:r>
              <a:endParaRPr lang="zh-CN" altLang="zh-CN"/>
            </a:p>
          </p:txBody>
        </p:sp>
        <p:sp>
          <p:nvSpPr>
            <p:cNvPr id="109" name="Rectangle 96"/>
            <p:cNvSpPr>
              <a:spLocks noChangeArrowheads="1"/>
            </p:cNvSpPr>
            <p:nvPr/>
          </p:nvSpPr>
          <p:spPr bwMode="auto">
            <a:xfrm>
              <a:off x="1410987" y="5051843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9</a:t>
              </a:r>
              <a:endParaRPr lang="zh-CN" altLang="zh-CN"/>
            </a:p>
          </p:txBody>
        </p:sp>
        <p:sp>
          <p:nvSpPr>
            <p:cNvPr id="110" name="Rectangle 97"/>
            <p:cNvSpPr>
              <a:spLocks noChangeArrowheads="1"/>
            </p:cNvSpPr>
            <p:nvPr/>
          </p:nvSpPr>
          <p:spPr bwMode="auto">
            <a:xfrm>
              <a:off x="2606044" y="5051843"/>
              <a:ext cx="299238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8</a:t>
              </a:r>
              <a:endParaRPr lang="zh-CN" altLang="zh-CN"/>
            </a:p>
          </p:txBody>
        </p:sp>
        <p:sp>
          <p:nvSpPr>
            <p:cNvPr id="111" name="Rectangle 98"/>
            <p:cNvSpPr>
              <a:spLocks noChangeArrowheads="1"/>
            </p:cNvSpPr>
            <p:nvPr/>
          </p:nvSpPr>
          <p:spPr bwMode="auto">
            <a:xfrm>
              <a:off x="3975340" y="5051843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7</a:t>
              </a:r>
              <a:endParaRPr lang="zh-CN" altLang="zh-CN"/>
            </a:p>
          </p:txBody>
        </p:sp>
        <p:sp>
          <p:nvSpPr>
            <p:cNvPr id="112" name="Rectangle 99"/>
            <p:cNvSpPr>
              <a:spLocks noChangeArrowheads="1"/>
            </p:cNvSpPr>
            <p:nvPr/>
          </p:nvSpPr>
          <p:spPr bwMode="auto">
            <a:xfrm>
              <a:off x="5340849" y="5051843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6</a:t>
              </a:r>
              <a:endParaRPr lang="zh-CN" altLang="zh-CN"/>
            </a:p>
          </p:txBody>
        </p:sp>
        <p:sp>
          <p:nvSpPr>
            <p:cNvPr id="113" name="Rectangle 100"/>
            <p:cNvSpPr>
              <a:spLocks noChangeArrowheads="1"/>
            </p:cNvSpPr>
            <p:nvPr/>
          </p:nvSpPr>
          <p:spPr bwMode="auto">
            <a:xfrm>
              <a:off x="6708252" y="5051843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5</a:t>
              </a:r>
              <a:endParaRPr lang="zh-CN" altLang="zh-CN"/>
            </a:p>
          </p:txBody>
        </p:sp>
      </p:grpSp>
      <p:sp>
        <p:nvSpPr>
          <p:cNvPr id="114" name="Rectangle 101"/>
          <p:cNvSpPr>
            <a:spLocks noChangeArrowheads="1"/>
          </p:cNvSpPr>
          <p:nvPr/>
        </p:nvSpPr>
        <p:spPr bwMode="auto">
          <a:xfrm>
            <a:off x="1257300" y="5740400"/>
            <a:ext cx="436563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900" b="1">
                <a:solidFill>
                  <a:srgbClr val="FF0000"/>
                </a:solidFill>
                <a:latin typeface="Calibri" pitchFamily="34" charset="0"/>
              </a:rPr>
              <a:t>10</a:t>
            </a:r>
            <a:endParaRPr lang="zh-CN" altLang="zh-CN"/>
          </a:p>
        </p:txBody>
      </p:sp>
      <p:sp>
        <p:nvSpPr>
          <p:cNvPr id="115" name="Rectangle 102"/>
          <p:cNvSpPr>
            <a:spLocks noChangeArrowheads="1"/>
          </p:cNvSpPr>
          <p:nvPr/>
        </p:nvSpPr>
        <p:spPr bwMode="auto">
          <a:xfrm>
            <a:off x="2454275" y="5740400"/>
            <a:ext cx="436563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900" b="1">
                <a:solidFill>
                  <a:srgbClr val="FF0000"/>
                </a:solidFill>
                <a:latin typeface="Calibri" pitchFamily="34" charset="0"/>
              </a:rPr>
              <a:t>11</a:t>
            </a:r>
            <a:endParaRPr lang="zh-CN" altLang="zh-CN"/>
          </a:p>
        </p:txBody>
      </p:sp>
      <p:sp>
        <p:nvSpPr>
          <p:cNvPr id="116" name="Rectangle 103"/>
          <p:cNvSpPr>
            <a:spLocks noChangeArrowheads="1"/>
          </p:cNvSpPr>
          <p:nvPr/>
        </p:nvSpPr>
        <p:spPr bwMode="auto">
          <a:xfrm>
            <a:off x="3819525" y="5740400"/>
            <a:ext cx="436563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900" b="1">
                <a:solidFill>
                  <a:srgbClr val="FF0000"/>
                </a:solidFill>
                <a:latin typeface="Calibri" pitchFamily="34" charset="0"/>
              </a:rPr>
              <a:t>12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Proposal: </a:t>
            </a:r>
            <a:r>
              <a:rPr lang="en-US" dirty="0" smtClean="0"/>
              <a:t>Overview </a:t>
            </a:r>
            <a:r>
              <a:rPr lang="en-US" dirty="0" smtClean="0"/>
              <a:t>of each step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sz="2000" u="sng" dirty="0" smtClean="0"/>
              <a:t>Step 1:</a:t>
            </a:r>
            <a:r>
              <a:rPr lang="en-GB" sz="2000" dirty="0" smtClean="0"/>
              <a:t>  Set environment, network layout, and antenna array parameters</a:t>
            </a:r>
          </a:p>
          <a:p>
            <a:pPr lvl="1"/>
            <a:r>
              <a:rPr lang="en-GB" sz="1800" dirty="0" smtClean="0"/>
              <a:t>Choose scenario from </a:t>
            </a:r>
          </a:p>
          <a:p>
            <a:pPr lvl="2"/>
            <a:r>
              <a:rPr lang="en-GB" sz="1600" dirty="0" smtClean="0"/>
              <a:t>Urban Macro cell </a:t>
            </a:r>
          </a:p>
          <a:p>
            <a:pPr lvl="2"/>
            <a:r>
              <a:rPr lang="en-GB" sz="1600" dirty="0" smtClean="0"/>
              <a:t>Urban Micro cell</a:t>
            </a:r>
          </a:p>
          <a:p>
            <a:r>
              <a:rPr lang="en-GB" sz="2000" u="sng" dirty="0" smtClean="0"/>
              <a:t>Step 2: </a:t>
            </a:r>
            <a:r>
              <a:rPr lang="en-GB" sz="2000" dirty="0" smtClean="0"/>
              <a:t>Assign propagation condition (LOS/NLOS)</a:t>
            </a:r>
          </a:p>
          <a:p>
            <a:r>
              <a:rPr lang="en-GB" sz="2000" u="sng" dirty="0" smtClean="0"/>
              <a:t>Step 3:</a:t>
            </a:r>
            <a:r>
              <a:rPr lang="en-GB" sz="2000" dirty="0" smtClean="0"/>
              <a:t> Calculate path loss</a:t>
            </a:r>
          </a:p>
          <a:p>
            <a:r>
              <a:rPr lang="en-GB" sz="2000" u="sng" dirty="0" smtClean="0"/>
              <a:t>Step 4:</a:t>
            </a:r>
            <a:r>
              <a:rPr lang="en-GB" sz="2000" dirty="0" smtClean="0"/>
              <a:t> Generate correlated large scale parameters, i.e. delay spread, angular spreads, </a:t>
            </a:r>
            <a:r>
              <a:rPr lang="en-GB" sz="2000" dirty="0" err="1" smtClean="0"/>
              <a:t>Ricean</a:t>
            </a:r>
            <a:r>
              <a:rPr lang="en-GB" sz="2000" dirty="0" smtClean="0"/>
              <a:t> K factor and shadow fading term</a:t>
            </a:r>
          </a:p>
          <a:p>
            <a:r>
              <a:rPr lang="en-GB" sz="2000" u="sng" dirty="0" smtClean="0"/>
              <a:t>Step 5:</a:t>
            </a:r>
            <a:r>
              <a:rPr lang="en-GB" sz="2000" dirty="0" smtClean="0"/>
              <a:t>  Generate delays</a:t>
            </a:r>
          </a:p>
          <a:p>
            <a:r>
              <a:rPr lang="en-GB" sz="2000" u="sng" dirty="0" smtClean="0"/>
              <a:t>Step 6:</a:t>
            </a:r>
            <a:r>
              <a:rPr lang="en-GB" sz="2000" dirty="0" smtClean="0"/>
              <a:t> Generate cluster powers</a:t>
            </a:r>
          </a:p>
          <a:p>
            <a:r>
              <a:rPr lang="en-GB" sz="2000" u="sng" dirty="0" smtClean="0"/>
              <a:t>Step 7:</a:t>
            </a:r>
            <a:r>
              <a:rPr lang="en-GB" sz="2000" dirty="0" smtClean="0"/>
              <a:t> Generate arrival angles and departure angles</a:t>
            </a:r>
          </a:p>
          <a:p>
            <a:pPr lvl="1"/>
            <a:r>
              <a:rPr lang="en-GB" sz="1600" dirty="0" smtClean="0"/>
              <a:t>Both azimuth and elevation</a:t>
            </a:r>
          </a:p>
          <a:p>
            <a:r>
              <a:rPr lang="en-GB" sz="2000" u="sng" dirty="0" smtClean="0"/>
              <a:t>Step 8:</a:t>
            </a:r>
            <a:r>
              <a:rPr lang="en-GB" sz="2000" dirty="0" smtClean="0"/>
              <a:t> Coupling of rays within clusters</a:t>
            </a:r>
          </a:p>
          <a:p>
            <a:pPr lvl="1"/>
            <a:r>
              <a:rPr lang="en-GB" sz="1600" dirty="0" smtClean="0"/>
              <a:t>Both azimuth and elevation </a:t>
            </a:r>
          </a:p>
          <a:p>
            <a:r>
              <a:rPr lang="en-GB" sz="2000" u="sng" dirty="0" smtClean="0"/>
              <a:t>Step 9: </a:t>
            </a:r>
            <a:r>
              <a:rPr lang="en-GB" sz="2000" dirty="0" smtClean="0"/>
              <a:t>Generate XPRs</a:t>
            </a:r>
          </a:p>
          <a:p>
            <a:r>
              <a:rPr lang="en-GB" sz="2000" u="sng" dirty="0" smtClean="0"/>
              <a:t>Step 10:</a:t>
            </a:r>
            <a:r>
              <a:rPr lang="en-GB" sz="2000" dirty="0" smtClean="0"/>
              <a:t> Draw random initial phases</a:t>
            </a:r>
          </a:p>
          <a:p>
            <a:r>
              <a:rPr lang="en-GB" sz="2000" u="sng" dirty="0" smtClean="0"/>
              <a:t>Step 11:</a:t>
            </a:r>
            <a:r>
              <a:rPr lang="en-GB" sz="2000" dirty="0" smtClean="0"/>
              <a:t> Generate channel coefficients</a:t>
            </a:r>
          </a:p>
          <a:p>
            <a:r>
              <a:rPr lang="en-GB" sz="2000" u="sng" dirty="0" smtClean="0"/>
              <a:t>Step 12: </a:t>
            </a:r>
            <a:r>
              <a:rPr lang="en-GB" sz="2000" dirty="0" smtClean="0"/>
              <a:t>Apply </a:t>
            </a:r>
            <a:r>
              <a:rPr lang="en-GB" sz="2000" dirty="0" err="1" smtClean="0"/>
              <a:t>pathloss</a:t>
            </a:r>
            <a:r>
              <a:rPr lang="en-GB" sz="2000" dirty="0" smtClean="0"/>
              <a:t> and shadowing  </a:t>
            </a:r>
            <a:endParaRPr lang="en-GB" sz="2000" u="sng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Proposal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11175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dirty="0" smtClean="0"/>
              <a:t>At least the following six parameters will be  added in 3D channel modeling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dirty="0" err="1" smtClean="0"/>
              <a:t>EoA</a:t>
            </a:r>
            <a:r>
              <a:rPr lang="en-GB" altLang="zh-CN" dirty="0" smtClean="0"/>
              <a:t>: Elevation angle of arrival</a:t>
            </a:r>
          </a:p>
          <a:p>
            <a:pPr lvl="2">
              <a:defRPr/>
            </a:pPr>
            <a:r>
              <a:rPr lang="en-GB" altLang="zh-CN" dirty="0" smtClean="0"/>
              <a:t>Includes Median </a:t>
            </a:r>
            <a:r>
              <a:rPr lang="en-GB" altLang="zh-CN" smtClean="0"/>
              <a:t>EoA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dirty="0" err="1" smtClean="0"/>
              <a:t>EoD</a:t>
            </a:r>
            <a:r>
              <a:rPr lang="en-GB" altLang="zh-CN" dirty="0" smtClean="0"/>
              <a:t>: Elevation angle of departure</a:t>
            </a:r>
          </a:p>
          <a:p>
            <a:pPr lvl="2">
              <a:defRPr/>
            </a:pPr>
            <a:r>
              <a:rPr lang="en-GB" altLang="zh-CN" dirty="0" smtClean="0"/>
              <a:t>Includes Median </a:t>
            </a:r>
            <a:r>
              <a:rPr lang="en-GB" altLang="zh-CN" dirty="0" err="1" smtClean="0"/>
              <a:t>EoD</a:t>
            </a:r>
            <a:r>
              <a:rPr lang="en-GB" altLang="zh-CN" dirty="0" smtClean="0"/>
              <a:t> 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dirty="0" smtClean="0"/>
              <a:t>ESA: RMS elevation angle spread of arrival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dirty="0" smtClean="0"/>
              <a:t>ESD: RMS elevation angle spread of departure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dirty="0" smtClean="0"/>
              <a:t>Cluster ESD: cluster elevation angle spread of departure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altLang="zh-CN" dirty="0" smtClean="0"/>
              <a:t>Cluster ESA: cluster elevation angle spread of arrival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altLang="zh-CN" dirty="0" smtClean="0"/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altLang="zh-CN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Identify necessary modification of each step due to the introduction of the above parameters, e.g.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dirty="0" smtClean="0"/>
              <a:t>Step 4 will be impacted by ESA/ESD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dirty="0" smtClean="0"/>
              <a:t>Step 7, 8 and  11 will be impacted by </a:t>
            </a:r>
            <a:r>
              <a:rPr lang="en-US" altLang="zh-CN" dirty="0" err="1" smtClean="0"/>
              <a:t>EoA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EoD</a:t>
            </a:r>
            <a:endParaRPr lang="zh-CN" altLang="zh-CN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333</Words>
  <Application>Microsoft Office PowerPoint</Application>
  <PresentationFormat>On-screen Show (4:3)</PresentationFormat>
  <Paragraphs>87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Introduction of Elevation Domain Parameters in 3D Channel Modeling</vt:lpstr>
      <vt:lpstr>Proposal</vt:lpstr>
      <vt:lpstr>Proposal: Overview of each step</vt:lpstr>
      <vt:lpstr>Proposal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Introduction of Elevation Domain Parameters in 3D Channel Modeling</dc:title>
  <dc:creator>Bishwarup Mondal</dc:creator>
  <cp:lastModifiedBy>Bishwarup Mondal</cp:lastModifiedBy>
  <cp:revision>45</cp:revision>
  <dcterms:created xsi:type="dcterms:W3CDTF">2013-04-15T23:23:43Z</dcterms:created>
  <dcterms:modified xsi:type="dcterms:W3CDTF">2013-04-18T16:33:13Z</dcterms:modified>
</cp:coreProperties>
</file>