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60" r:id="rId3"/>
    <p:sldId id="262" r:id="rId4"/>
    <p:sldId id="261" r:id="rId5"/>
    <p:sldId id="259" r:id="rId6"/>
    <p:sldId id="264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543" autoAdjust="0"/>
    <p:restoredTop sz="98467" autoAdjust="0"/>
  </p:normalViewPr>
  <p:slideViewPr>
    <p:cSldViewPr>
      <p:cViewPr>
        <p:scale>
          <a:sx n="90" d="100"/>
          <a:sy n="90" d="100"/>
        </p:scale>
        <p:origin x="-168" y="23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</p:sldLst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_rels/viewProps.xml.rels><?xml version="1.0" encoding="UTF-8" standalone="yes"?>
<Relationships xmlns="http://schemas.openxmlformats.org/package/2006/relationships"><Relationship Id="rId1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59967BB-FB51-4B8A-B1DE-7F805F293068}" type="datetimeFigureOut">
              <a:rPr lang="ko-KR" altLang="en-US" smtClean="0"/>
              <a:pPr/>
              <a:t>2013-04-16</a:t>
            </a:fld>
            <a:endParaRPr lang="ko-KR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F1D883-A503-4170-83B7-75532B68BF5F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566724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F1D883-A503-4170-83B7-75532B68BF5F}" type="slidenum">
              <a:rPr lang="ko-KR" altLang="en-US" smtClean="0"/>
              <a:pPr/>
              <a:t>1</a:t>
            </a:fld>
            <a:endParaRPr lang="ko-KR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4/16/2013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4/16/2013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4/16/2013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4/16/2013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4/16/2013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4/16/2013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4/16/2013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altLang="ko-KR" dirty="0" smtClean="0"/>
              <a:t>Summary of Offline discussion on Small Cell Evaluation Methodology: Dual Strip Model</a:t>
            </a:r>
            <a:endParaRPr lang="ko-KR" alt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Qualcomm</a:t>
            </a:r>
            <a:endParaRPr lang="ko-KR" altLang="en-US" dirty="0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179388" y="530910"/>
            <a:ext cx="395018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latinLnBrk="1" hangingPunct="0">
              <a:tabLst>
                <a:tab pos="1620838" algn="l"/>
              </a:tabLst>
            </a:pPr>
            <a:r>
              <a:rPr kumimoji="1" lang="en-US" altLang="zh-CN" b="1" dirty="0">
                <a:ea typeface="Gulim" pitchFamily="34" charset="-127"/>
                <a:cs typeface="Arial" charset="0"/>
              </a:rPr>
              <a:t>3GPP </a:t>
            </a:r>
            <a:r>
              <a:rPr kumimoji="1" lang="en-US" altLang="ko-KR" b="1" dirty="0">
                <a:ea typeface="Gulim" pitchFamily="34" charset="-127"/>
                <a:cs typeface="Arial" charset="0"/>
              </a:rPr>
              <a:t>TSG</a:t>
            </a:r>
            <a:r>
              <a:rPr kumimoji="1" lang="en-US" altLang="zh-CN" b="1" dirty="0">
                <a:ea typeface="Gulim" pitchFamily="34" charset="-127"/>
                <a:cs typeface="Arial" charset="0"/>
              </a:rPr>
              <a:t> </a:t>
            </a:r>
            <a:r>
              <a:rPr kumimoji="1" lang="en-US" altLang="ko-KR" b="1" dirty="0">
                <a:ea typeface="Gulim" pitchFamily="34" charset="-127"/>
                <a:cs typeface="Arial" charset="0"/>
              </a:rPr>
              <a:t>RAN WG1 Meeting </a:t>
            </a:r>
            <a:r>
              <a:rPr kumimoji="1" lang="en-US" altLang="ko-KR" b="1" dirty="0" smtClean="0">
                <a:ea typeface="Gulim" pitchFamily="34" charset="-127"/>
                <a:cs typeface="Arial" charset="0"/>
              </a:rPr>
              <a:t>#72bis</a:t>
            </a:r>
            <a:endParaRPr kumimoji="1" lang="en-US" altLang="ko-KR" dirty="0">
              <a:ea typeface="Gulim" pitchFamily="34" charset="-127"/>
              <a:cs typeface="Arial" charset="0"/>
            </a:endParaRPr>
          </a:p>
          <a:p>
            <a:pPr eaLnBrk="0" hangingPunct="0">
              <a:tabLst>
                <a:tab pos="1620838" algn="l"/>
              </a:tabLst>
            </a:pPr>
            <a:r>
              <a:rPr kumimoji="1" lang="en-US" altLang="zh-CN" b="1" dirty="0" smtClean="0">
                <a:ea typeface="Gulim" pitchFamily="34" charset="-127"/>
                <a:cs typeface="Arial" charset="0"/>
              </a:rPr>
              <a:t>Chicago, USA, April 15– April 19st</a:t>
            </a:r>
            <a:r>
              <a:rPr kumimoji="1" lang="en-US" altLang="ko-KR" b="1" dirty="0" smtClean="0">
                <a:ea typeface="Gulim" pitchFamily="34" charset="-127"/>
                <a:cs typeface="Arial" charset="0"/>
              </a:rPr>
              <a:t>, 201</a:t>
            </a:r>
            <a:r>
              <a:rPr kumimoji="1" lang="en-US" altLang="ko-KR" b="1" dirty="0">
                <a:ea typeface="Gulim" pitchFamily="34" charset="-127"/>
                <a:cs typeface="Arial" charset="0"/>
              </a:rPr>
              <a:t>3</a:t>
            </a:r>
            <a:endParaRPr kumimoji="1" lang="en-US" altLang="ko-KR" dirty="0">
              <a:ea typeface="Gulim" pitchFamily="34" charset="-127"/>
              <a:cs typeface="Arial" charset="0"/>
            </a:endParaRPr>
          </a:p>
        </p:txBody>
      </p:sp>
      <p:sp>
        <p:nvSpPr>
          <p:cNvPr id="5" name="부제목 2"/>
          <p:cNvSpPr txBox="1">
            <a:spLocks/>
          </p:cNvSpPr>
          <p:nvPr/>
        </p:nvSpPr>
        <p:spPr bwMode="auto">
          <a:xfrm>
            <a:off x="6572250" y="533400"/>
            <a:ext cx="257175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latinLnBrk="1">
              <a:spcBef>
                <a:spcPct val="20000"/>
              </a:spcBef>
              <a:buFont typeface="Arial" charset="0"/>
              <a:buNone/>
            </a:pPr>
            <a:r>
              <a:rPr lang="en-US" altLang="ko-KR" b="1" dirty="0" smtClean="0">
                <a:ea typeface="맑은 고딕" charset="-127"/>
                <a:cs typeface="Arial" charset="0"/>
              </a:rPr>
              <a:t>R1-131721</a:t>
            </a:r>
            <a:endParaRPr lang="ko-KR" altLang="en-US" b="1" dirty="0">
              <a:ea typeface="맑은 고딕" charset="-127"/>
              <a:cs typeface="Arial" charset="0"/>
            </a:endParaRPr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304800" y="1187419"/>
            <a:ext cx="352936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latinLnBrk="1" hangingPunct="0">
              <a:tabLst>
                <a:tab pos="1620838" algn="l"/>
              </a:tabLst>
            </a:pPr>
            <a:r>
              <a:rPr kumimoji="1" lang="en-US" altLang="zh-CN" b="1" dirty="0" smtClean="0">
                <a:ea typeface="Gulim" pitchFamily="34" charset="-127"/>
                <a:cs typeface="Arial" charset="0"/>
              </a:rPr>
              <a:t>Agenda: 7.2.5.1</a:t>
            </a:r>
          </a:p>
          <a:p>
            <a:pPr eaLnBrk="0" latinLnBrk="1" hangingPunct="0">
              <a:tabLst>
                <a:tab pos="1620838" algn="l"/>
              </a:tabLst>
            </a:pPr>
            <a:r>
              <a:rPr kumimoji="1" lang="en-US" altLang="zh-CN" b="1" dirty="0" smtClean="0">
                <a:ea typeface="Gulim" pitchFamily="34" charset="-127"/>
                <a:cs typeface="Arial" charset="0"/>
              </a:rPr>
              <a:t>Document for: Discussion/Decision</a:t>
            </a:r>
            <a:endParaRPr kumimoji="1" lang="en-US" altLang="ko-KR" dirty="0">
              <a:ea typeface="Gulim" pitchFamily="34" charset="-127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Dual-Strip model (</a:t>
            </a:r>
            <a:r>
              <a:rPr lang="en-US" dirty="0" err="1" smtClean="0"/>
              <a:t>cf</a:t>
            </a:r>
            <a:r>
              <a:rPr lang="en-US" dirty="0" smtClean="0"/>
              <a:t> 36.814) provides different and rich deployment scenario</a:t>
            </a:r>
          </a:p>
          <a:p>
            <a:pPr lvl="1"/>
            <a:r>
              <a:rPr lang="en-US" dirty="0" smtClean="0"/>
              <a:t>Multi-floor buildings with units modeling dense-urban environment with shops, offices, residences</a:t>
            </a:r>
          </a:p>
          <a:p>
            <a:pPr lvl="1"/>
            <a:r>
              <a:rPr lang="en-US" dirty="0" smtClean="0"/>
              <a:t> Random placement of indoor small cells and modeling of internal and external walls and floors</a:t>
            </a:r>
          </a:p>
          <a:p>
            <a:pPr lvl="1"/>
            <a:r>
              <a:rPr lang="en-US" dirty="0" smtClean="0"/>
              <a:t>Can model sparse and dense clustered deployment of small cells with indoor and outdoor users</a:t>
            </a:r>
          </a:p>
          <a:p>
            <a:r>
              <a:rPr lang="en-US" dirty="0" smtClean="0"/>
              <a:t>Model modified/extended to be more representative and acceptable</a:t>
            </a:r>
          </a:p>
          <a:p>
            <a:pPr lvl="1"/>
            <a:endParaRPr lang="en-US" dirty="0" smtClean="0"/>
          </a:p>
          <a:p>
            <a:pPr marL="457200" lvl="1" indent="0">
              <a:buNone/>
            </a:pPr>
            <a:endParaRPr lang="en-US" dirty="0" smtClean="0"/>
          </a:p>
          <a:p>
            <a:pPr marL="457200" lvl="1" indent="0">
              <a:buNone/>
            </a:pPr>
            <a:endParaRPr lang="en-US" dirty="0" smtClean="0"/>
          </a:p>
          <a:p>
            <a:pPr lvl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711446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Proposal : Small Cell to UE link modeling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en-US" dirty="0" smtClean="0"/>
              <a:t>UE in the same building</a:t>
            </a:r>
          </a:p>
          <a:p>
            <a:pPr marL="457200" lvl="1" indent="0">
              <a:buNone/>
            </a:pPr>
            <a:endParaRPr lang="pt-BR" b="1" dirty="0" smtClean="0"/>
          </a:p>
          <a:p>
            <a:pPr marL="457200" lvl="1" indent="0">
              <a:buNone/>
            </a:pPr>
            <a:r>
              <a:rPr lang="pt-BR" b="1" dirty="0" smtClean="0"/>
              <a:t>PL </a:t>
            </a:r>
            <a:r>
              <a:rPr lang="pt-BR" b="1" dirty="0"/>
              <a:t>(dB) = 38.46 + 20 log</a:t>
            </a:r>
            <a:r>
              <a:rPr lang="pt-BR" b="1" baseline="-25000" dirty="0"/>
              <a:t>10</a:t>
            </a:r>
            <a:r>
              <a:rPr lang="pt-BR" b="1" dirty="0"/>
              <a:t>R + </a:t>
            </a:r>
            <a:r>
              <a:rPr lang="pt-BR" b="1" dirty="0" smtClean="0">
                <a:solidFill>
                  <a:srgbClr val="FF0000"/>
                </a:solidFill>
              </a:rPr>
              <a:t>0.5 </a:t>
            </a:r>
            <a:r>
              <a:rPr lang="pt-BR" b="1" dirty="0">
                <a:solidFill>
                  <a:srgbClr val="FF0000"/>
                </a:solidFill>
              </a:rPr>
              <a:t>d</a:t>
            </a:r>
            <a:r>
              <a:rPr lang="pt-BR" b="1" baseline="-25000" dirty="0">
                <a:solidFill>
                  <a:srgbClr val="FF0000"/>
                </a:solidFill>
              </a:rPr>
              <a:t>2D,indoor</a:t>
            </a:r>
            <a:r>
              <a:rPr lang="pt-BR" b="1" dirty="0"/>
              <a:t>+ 18.3 n </a:t>
            </a:r>
            <a:r>
              <a:rPr lang="pt-BR" b="1" baseline="30000" dirty="0"/>
              <a:t>((n+2)/(n+1)-0.46) </a:t>
            </a:r>
            <a:r>
              <a:rPr lang="pt-BR" b="1" dirty="0"/>
              <a:t> + </a:t>
            </a:r>
            <a:r>
              <a:rPr lang="pt-BR" b="1" dirty="0" smtClean="0"/>
              <a:t>q*L</a:t>
            </a:r>
            <a:r>
              <a:rPr lang="pt-BR" b="1" baseline="-25000" dirty="0" smtClean="0"/>
              <a:t>iw</a:t>
            </a:r>
            <a:r>
              <a:rPr lang="pt-BR" b="1" dirty="0" smtClean="0"/>
              <a:t> + </a:t>
            </a:r>
            <a:r>
              <a:rPr lang="pt-BR" b="1" dirty="0" smtClean="0">
                <a:solidFill>
                  <a:srgbClr val="FF0000"/>
                </a:solidFill>
              </a:rPr>
              <a:t>∆(fc)</a:t>
            </a:r>
          </a:p>
          <a:p>
            <a:endParaRPr lang="en-US" dirty="0" smtClean="0"/>
          </a:p>
          <a:p>
            <a:r>
              <a:rPr lang="en-US" dirty="0" smtClean="0"/>
              <a:t>UE in different building* </a:t>
            </a:r>
          </a:p>
          <a:p>
            <a:pPr marL="400050" lvl="2" indent="0">
              <a:buNone/>
            </a:pPr>
            <a:endParaRPr lang="pt-BR" b="1" dirty="0" smtClean="0"/>
          </a:p>
          <a:p>
            <a:pPr marL="400050" lvl="2" indent="0">
              <a:buNone/>
            </a:pPr>
            <a:r>
              <a:rPr lang="pt-BR" b="1" dirty="0" smtClean="0"/>
              <a:t>PL </a:t>
            </a:r>
            <a:r>
              <a:rPr lang="pt-BR" b="1" dirty="0"/>
              <a:t>(dB) = </a:t>
            </a:r>
            <a:r>
              <a:rPr lang="pt-BR" b="1" dirty="0" smtClean="0"/>
              <a:t>max(15.3+37.6</a:t>
            </a:r>
            <a:r>
              <a:rPr lang="pt-BR" b="1" dirty="0"/>
              <a:t> </a:t>
            </a:r>
            <a:r>
              <a:rPr lang="pt-BR" b="1" dirty="0" smtClean="0"/>
              <a:t>log</a:t>
            </a:r>
            <a:r>
              <a:rPr lang="pt-BR" b="1" baseline="-25000" dirty="0" smtClean="0"/>
              <a:t>10</a:t>
            </a:r>
            <a:r>
              <a:rPr lang="pt-BR" b="1" dirty="0" smtClean="0"/>
              <a:t>R, 38.46 </a:t>
            </a:r>
            <a:r>
              <a:rPr lang="pt-BR" b="1" dirty="0"/>
              <a:t>+ 20 </a:t>
            </a:r>
            <a:r>
              <a:rPr lang="pt-BR" b="1" dirty="0" smtClean="0"/>
              <a:t>log</a:t>
            </a:r>
            <a:r>
              <a:rPr lang="pt-BR" b="1" baseline="-25000" dirty="0" smtClean="0"/>
              <a:t>10</a:t>
            </a:r>
            <a:r>
              <a:rPr lang="pt-BR" b="1" dirty="0" smtClean="0"/>
              <a:t>R) </a:t>
            </a:r>
            <a:r>
              <a:rPr lang="pt-BR" b="1" dirty="0"/>
              <a:t>+ </a:t>
            </a:r>
            <a:r>
              <a:rPr lang="pt-BR" b="1" dirty="0">
                <a:solidFill>
                  <a:srgbClr val="FF0000"/>
                </a:solidFill>
              </a:rPr>
              <a:t>0.5 d</a:t>
            </a:r>
            <a:r>
              <a:rPr lang="pt-BR" b="1" baseline="-25000" dirty="0">
                <a:solidFill>
                  <a:srgbClr val="FF0000"/>
                </a:solidFill>
              </a:rPr>
              <a:t>2D,indoor</a:t>
            </a:r>
            <a:r>
              <a:rPr lang="pt-BR" b="1" dirty="0"/>
              <a:t>+ </a:t>
            </a:r>
            <a:r>
              <a:rPr lang="pt-BR" b="1" strike="sngStrike" dirty="0">
                <a:solidFill>
                  <a:srgbClr val="FF0000"/>
                </a:solidFill>
              </a:rPr>
              <a:t>18.3 n </a:t>
            </a:r>
            <a:r>
              <a:rPr lang="pt-BR" b="1" strike="sngStrike" baseline="30000" dirty="0">
                <a:solidFill>
                  <a:srgbClr val="FF0000"/>
                </a:solidFill>
              </a:rPr>
              <a:t>((n+2)/(n+1)-0.46</a:t>
            </a:r>
            <a:r>
              <a:rPr lang="pt-BR" b="1" baseline="30000" dirty="0"/>
              <a:t>) </a:t>
            </a:r>
            <a:r>
              <a:rPr lang="pt-BR" b="1" dirty="0"/>
              <a:t> + </a:t>
            </a:r>
            <a:r>
              <a:rPr lang="pt-BR" b="1" dirty="0" smtClean="0"/>
              <a:t>q*L</a:t>
            </a:r>
            <a:r>
              <a:rPr lang="pt-BR" b="1" baseline="-25000" dirty="0" smtClean="0"/>
              <a:t>iw </a:t>
            </a:r>
            <a:r>
              <a:rPr lang="pt-BR" b="1" dirty="0" smtClean="0"/>
              <a:t> + </a:t>
            </a:r>
            <a:r>
              <a:rPr lang="pt-BR" b="1" dirty="0" smtClean="0">
                <a:solidFill>
                  <a:srgbClr val="FF0000"/>
                </a:solidFill>
              </a:rPr>
              <a:t>Low1(fc) + Low2(fc)+  </a:t>
            </a:r>
            <a:r>
              <a:rPr lang="pt-BR" b="1" dirty="0">
                <a:solidFill>
                  <a:srgbClr val="FF0000"/>
                </a:solidFill>
              </a:rPr>
              <a:t>∆(fc)</a:t>
            </a:r>
          </a:p>
          <a:p>
            <a:pPr marL="0" indent="0">
              <a:buNone/>
            </a:pPr>
            <a:r>
              <a:rPr lang="en-US" dirty="0"/>
              <a:t>	</a:t>
            </a:r>
            <a:r>
              <a:rPr lang="en-US" sz="2500" dirty="0" smtClean="0"/>
              <a:t>* (if UE is in virtual building, the d</a:t>
            </a:r>
            <a:r>
              <a:rPr lang="en-US" sz="2500" baseline="-25000" dirty="0" smtClean="0"/>
              <a:t>2D,indoor</a:t>
            </a:r>
            <a:r>
              <a:rPr lang="en-US" sz="2500" dirty="0" smtClean="0"/>
              <a:t> is uniform with [0,25]m)</a:t>
            </a: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r>
              <a:rPr lang="en-US" dirty="0" smtClean="0"/>
              <a:t>UE Outdoors</a:t>
            </a:r>
          </a:p>
          <a:p>
            <a:pPr marL="0" lvl="2" indent="0">
              <a:buNone/>
            </a:pPr>
            <a:r>
              <a:rPr lang="pt-BR" b="1" dirty="0" smtClean="0"/>
              <a:t>	</a:t>
            </a:r>
          </a:p>
          <a:p>
            <a:pPr marL="0" lvl="2" indent="0">
              <a:buNone/>
            </a:pPr>
            <a:r>
              <a:rPr lang="pt-BR" sz="2500" b="1" dirty="0" smtClean="0"/>
              <a:t>        PL </a:t>
            </a:r>
            <a:r>
              <a:rPr lang="pt-BR" sz="2500" b="1" dirty="0"/>
              <a:t>(dB) = max(15.3+37.6 log</a:t>
            </a:r>
            <a:r>
              <a:rPr lang="pt-BR" sz="2500" b="1" baseline="-25000" dirty="0"/>
              <a:t>10</a:t>
            </a:r>
            <a:r>
              <a:rPr lang="pt-BR" sz="2500" b="1" dirty="0"/>
              <a:t>R, 38.46 + 20 log</a:t>
            </a:r>
            <a:r>
              <a:rPr lang="pt-BR" sz="2500" b="1" baseline="-25000" dirty="0"/>
              <a:t>10</a:t>
            </a:r>
            <a:r>
              <a:rPr lang="pt-BR" sz="2500" b="1" dirty="0"/>
              <a:t>R) + </a:t>
            </a:r>
            <a:r>
              <a:rPr lang="pt-BR" sz="2500" b="1" dirty="0">
                <a:solidFill>
                  <a:srgbClr val="FF0000"/>
                </a:solidFill>
              </a:rPr>
              <a:t>0.5 d</a:t>
            </a:r>
            <a:r>
              <a:rPr lang="pt-BR" sz="2500" b="1" baseline="-25000" dirty="0">
                <a:solidFill>
                  <a:srgbClr val="FF0000"/>
                </a:solidFill>
              </a:rPr>
              <a:t>2D,indoor</a:t>
            </a:r>
            <a:r>
              <a:rPr lang="pt-BR" sz="2500" b="1" dirty="0"/>
              <a:t>+ </a:t>
            </a:r>
            <a:r>
              <a:rPr lang="pt-BR" sz="2500" b="1" strike="sngStrike" dirty="0">
                <a:solidFill>
                  <a:srgbClr val="FF0000"/>
                </a:solidFill>
              </a:rPr>
              <a:t>18.3 n </a:t>
            </a:r>
            <a:r>
              <a:rPr lang="pt-BR" sz="2500" b="1" strike="sngStrike" baseline="30000" dirty="0">
                <a:solidFill>
                  <a:srgbClr val="FF0000"/>
                </a:solidFill>
              </a:rPr>
              <a:t>((n+2)/(n+1)-0.46</a:t>
            </a:r>
            <a:r>
              <a:rPr lang="pt-BR" sz="2500" b="1" baseline="30000" dirty="0"/>
              <a:t>) </a:t>
            </a:r>
            <a:r>
              <a:rPr lang="pt-BR" sz="2500" b="1" dirty="0"/>
              <a:t> + q*L</a:t>
            </a:r>
            <a:r>
              <a:rPr lang="pt-BR" sz="2500" b="1" baseline="-25000" dirty="0"/>
              <a:t>iw </a:t>
            </a:r>
            <a:r>
              <a:rPr lang="pt-BR" sz="2500" b="1" dirty="0"/>
              <a:t> </a:t>
            </a:r>
            <a:r>
              <a:rPr lang="pt-BR" sz="2500" b="1" dirty="0">
                <a:solidFill>
                  <a:srgbClr val="FF0000"/>
                </a:solidFill>
              </a:rPr>
              <a:t>+ </a:t>
            </a:r>
            <a:r>
              <a:rPr lang="pt-BR" sz="2500" b="1" dirty="0" smtClean="0">
                <a:solidFill>
                  <a:srgbClr val="FF0000"/>
                </a:solidFill>
              </a:rPr>
              <a:t>Low(fc</a:t>
            </a:r>
            <a:r>
              <a:rPr lang="pt-BR" sz="2500" b="1" dirty="0">
                <a:solidFill>
                  <a:srgbClr val="FF0000"/>
                </a:solidFill>
              </a:rPr>
              <a:t>) + </a:t>
            </a:r>
            <a:r>
              <a:rPr lang="pt-BR" sz="2500" b="1" dirty="0" smtClean="0">
                <a:solidFill>
                  <a:srgbClr val="FF0000"/>
                </a:solidFill>
              </a:rPr>
              <a:t>∆(fc)</a:t>
            </a:r>
            <a:endParaRPr lang="pt-BR" sz="25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dirty="0" smtClean="0"/>
          </a:p>
          <a:p>
            <a:r>
              <a:rPr lang="en-US" dirty="0" smtClean="0"/>
              <a:t>Frequency dependent component for 3.5 GHz </a:t>
            </a:r>
          </a:p>
          <a:p>
            <a:pPr lvl="1"/>
            <a:r>
              <a:rPr lang="pt-BR" b="1" dirty="0"/>
              <a:t>∆</a:t>
            </a:r>
            <a:r>
              <a:rPr lang="pt-BR" b="1" dirty="0" smtClean="0"/>
              <a:t>(3.5GHz) = 20*log10(3.5/2) = 4.8 dB</a:t>
            </a:r>
          </a:p>
          <a:p>
            <a:pPr lvl="1"/>
            <a:r>
              <a:rPr lang="pt-BR" b="1" dirty="0" smtClean="0"/>
              <a:t>Low(3.5GHz)  = 20+ X dB. X =3  dB. </a:t>
            </a:r>
          </a:p>
          <a:p>
            <a:pPr lvl="2"/>
            <a:r>
              <a:rPr lang="pt-BR" b="1" dirty="0" smtClean="0"/>
              <a:t>(Note:  Potentially align online for all models in the study item)</a:t>
            </a:r>
          </a:p>
          <a:p>
            <a:pPr marL="457200" lvl="1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5320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Proposal: Other Simulation Assumptions for Dual Strip Model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Random number of floors uniform between 2 and 5. Each floor follows the structure below</a:t>
            </a:r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r>
              <a:rPr lang="en-US" dirty="0" smtClean="0"/>
              <a:t>{Sparse, Dense} Deployment</a:t>
            </a:r>
          </a:p>
          <a:p>
            <a:pPr lvl="1"/>
            <a:r>
              <a:rPr lang="en-US" dirty="0" smtClean="0"/>
              <a:t>{5%, 20%} probability of SC in a 10mx10m unit, drawn independently for each unit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 smtClean="0"/>
              <a:t>Hotzone UEs are dropped uniformly among total number of floors in the macro dropping area</a:t>
            </a:r>
          </a:p>
          <a:p>
            <a:pPr lvl="1"/>
            <a:endParaRPr lang="en-US" dirty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pPr lvl="1"/>
            <a:endParaRPr lang="en-US" dirty="0"/>
          </a:p>
        </p:txBody>
      </p:sp>
      <p:pic>
        <p:nvPicPr>
          <p:cNvPr id="4" name="Picture 3" descr="dual-strip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2362200"/>
            <a:ext cx="1645920" cy="1470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29367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Proposal: Macro model</a:t>
            </a:r>
            <a:endParaRPr lang="ko-KR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altLang="ko-KR" dirty="0" smtClean="0"/>
              <a:t>Harmonization of Macro-UE link modeling for dual-strip </a:t>
            </a:r>
          </a:p>
          <a:p>
            <a:pPr lvl="1"/>
            <a:r>
              <a:rPr lang="en-US" altLang="ko-KR" dirty="0"/>
              <a:t>Macro-UE link  </a:t>
            </a:r>
            <a:r>
              <a:rPr lang="en-US" altLang="ko-KR" dirty="0" smtClean="0"/>
              <a:t>default</a:t>
            </a:r>
            <a:r>
              <a:rPr lang="en-US" altLang="ko-KR" dirty="0"/>
              <a:t>: </a:t>
            </a:r>
            <a:r>
              <a:rPr lang="en-US" altLang="ko-KR" dirty="0" smtClean="0"/>
              <a:t> </a:t>
            </a:r>
            <a:r>
              <a:rPr lang="en-US" altLang="ko-KR" dirty="0" err="1" smtClean="0"/>
              <a:t>UMa</a:t>
            </a:r>
            <a:r>
              <a:rPr lang="en-US" altLang="ko-KR" dirty="0" smtClean="0"/>
              <a:t> Model</a:t>
            </a:r>
          </a:p>
          <a:p>
            <a:pPr lvl="1"/>
            <a:r>
              <a:rPr lang="en-US" altLang="ko-KR" dirty="0"/>
              <a:t> </a:t>
            </a:r>
            <a:r>
              <a:rPr lang="en-US" altLang="ko-KR" dirty="0" smtClean="0"/>
              <a:t>Linear  height dependent adjustments based on measurements of height dependent gain for non-line of sight links </a:t>
            </a:r>
          </a:p>
          <a:p>
            <a:pPr lvl="2"/>
            <a:r>
              <a:rPr lang="en-US" altLang="ko-KR" dirty="0" smtClean="0"/>
              <a:t>Linear gain factor – if present, possible range (1.1 – 1.5)dB/m (</a:t>
            </a:r>
            <a:r>
              <a:rPr lang="en-US" altLang="ko-KR" dirty="0" err="1" smtClean="0"/>
              <a:t>FFS</a:t>
            </a:r>
            <a:r>
              <a:rPr lang="en-US" altLang="ko-KR" dirty="0" smtClean="0"/>
              <a:t> )</a:t>
            </a:r>
          </a:p>
          <a:p>
            <a:pPr lvl="2"/>
            <a:r>
              <a:rPr lang="en-US" altLang="ko-KR" dirty="0" smtClean="0"/>
              <a:t>PL  = Max( Non-LOS PL +Gain, LOS PL)  </a:t>
            </a:r>
          </a:p>
          <a:p>
            <a:pPr lvl="2"/>
            <a:r>
              <a:rPr lang="en-US" altLang="ko-KR" dirty="0" smtClean="0"/>
              <a:t>Height Dependent LOS probability </a:t>
            </a:r>
            <a:r>
              <a:rPr lang="en-US" altLang="ko-KR" dirty="0" err="1" smtClean="0"/>
              <a:t>FFS</a:t>
            </a:r>
            <a:endParaRPr lang="en-US" altLang="ko-KR" dirty="0" smtClean="0"/>
          </a:p>
          <a:p>
            <a:pPr lvl="1"/>
            <a:r>
              <a:rPr lang="en-US" altLang="ko-KR" dirty="0" smtClean="0"/>
              <a:t>This </a:t>
            </a:r>
            <a:r>
              <a:rPr lang="en-US" altLang="ko-KR" dirty="0" smtClean="0"/>
              <a:t>agreement is temporary and </a:t>
            </a:r>
            <a:r>
              <a:rPr lang="en-US" altLang="ko-KR" dirty="0" smtClean="0"/>
              <a:t>not intended to guide the 3D </a:t>
            </a:r>
            <a:r>
              <a:rPr lang="en-US" altLang="ko-KR" dirty="0" err="1" smtClean="0"/>
              <a:t>MIMO</a:t>
            </a:r>
            <a:r>
              <a:rPr lang="en-US" altLang="ko-KR" dirty="0" smtClean="0"/>
              <a:t> study</a:t>
            </a:r>
          </a:p>
          <a:p>
            <a:pPr lvl="1"/>
            <a:endParaRPr lang="en-US" altLang="ko-KR" dirty="0" smtClean="0"/>
          </a:p>
          <a:p>
            <a:pPr marL="457200" lvl="1" indent="0">
              <a:buNone/>
            </a:pPr>
            <a:endParaRPr lang="en-US" altLang="ko-KR" dirty="0" smtClean="0"/>
          </a:p>
          <a:p>
            <a:pPr marL="457200" lvl="1" indent="0">
              <a:buNone/>
            </a:pPr>
            <a:endParaRPr lang="en-US" altLang="ko-KR" dirty="0" smtClean="0"/>
          </a:p>
        </p:txBody>
      </p:sp>
    </p:spTree>
    <p:extLst>
      <p:ext uri="{BB962C8B-B14F-4D97-AF65-F5344CB8AC3E}">
        <p14:creationId xmlns:p14="http://schemas.microsoft.com/office/powerpoint/2010/main" val="3097204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Proposal: Performance Metric Reporting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results can be reported in the following forms</a:t>
            </a:r>
          </a:p>
          <a:p>
            <a:pPr lvl="1"/>
            <a:r>
              <a:rPr lang="en-US" dirty="0" smtClean="0"/>
              <a:t>Distributions of per small cell throughputs </a:t>
            </a:r>
          </a:p>
          <a:p>
            <a:pPr lvl="1"/>
            <a:r>
              <a:rPr lang="en-US" dirty="0" smtClean="0"/>
              <a:t>Distribution of macro area throughputs</a:t>
            </a:r>
          </a:p>
          <a:p>
            <a:pPr lvl="1"/>
            <a:r>
              <a:rPr lang="en-US" dirty="0" smtClean="0"/>
              <a:t>Distribution of system wide throughputs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8310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2664</TotalTime>
  <Words>365</Words>
  <Application>Microsoft Office PowerPoint</Application>
  <PresentationFormat>On-screen Show (4:3)</PresentationFormat>
  <Paragraphs>60</Paragraphs>
  <Slides>6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Summary of Offline discussion on Small Cell Evaluation Methodology: Dual Strip Model</vt:lpstr>
      <vt:lpstr>Background</vt:lpstr>
      <vt:lpstr>Proposal : Small Cell to UE link modeling</vt:lpstr>
      <vt:lpstr>Proposal: Other Simulation Assumptions for Dual Strip Model</vt:lpstr>
      <vt:lpstr>Proposal: Macro model</vt:lpstr>
      <vt:lpstr>Proposal: Performance Metric Reporting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</dc:title>
  <dc:creator>Han, Seunghee</dc:creator>
  <cp:lastModifiedBy>qc</cp:lastModifiedBy>
  <cp:revision>182</cp:revision>
  <dcterms:created xsi:type="dcterms:W3CDTF">2006-08-16T00:00:00Z</dcterms:created>
  <dcterms:modified xsi:type="dcterms:W3CDTF">2013-04-17T00:08:09Z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AdHocReviewCycleID">
    <vt:i4>307401821</vt:i4>
  </property>
  <property fmtid="{D5CDD505-2E9C-101B-9397-08002B2CF9AE}" pid="4" name="_EmailSubject">
    <vt:lpwstr>Tdoc Request from Qualcomm</vt:lpwstr>
  </property>
  <property fmtid="{D5CDD505-2E9C-101B-9397-08002B2CF9AE}" pid="5" name="_AuthorEmail">
    <vt:lpwstr>cpatel@qti.qualcomm.com</vt:lpwstr>
  </property>
  <property fmtid="{D5CDD505-2E9C-101B-9397-08002B2CF9AE}" pid="6" name="_AuthorEmailDisplayName">
    <vt:lpwstr>Patel, Chirag</vt:lpwstr>
  </property>
</Properties>
</file>