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5"/>
  </p:sldMasterIdLst>
  <p:notesMasterIdLst>
    <p:notesMasterId r:id="rId12"/>
  </p:notesMasterIdLst>
  <p:handoutMasterIdLst>
    <p:handoutMasterId r:id="rId13"/>
  </p:handoutMasterIdLst>
  <p:sldIdLst>
    <p:sldId id="981" r:id="rId6"/>
    <p:sldId id="988" r:id="rId7"/>
    <p:sldId id="991" r:id="rId8"/>
    <p:sldId id="993" r:id="rId9"/>
    <p:sldId id="995" r:id="rId10"/>
    <p:sldId id="990" r:id="rId1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F9B1AC-73A3-4F94-8D42-9419F18351D0}" v="1" dt="2024-02-16T20:19:52.294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534" y="72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mbert, John" userId="71b1b445-f227-4771-8005-25623ed0dd7e" providerId="ADAL" clId="{F4F9B1AC-73A3-4F94-8D42-9419F18351D0}"/>
    <pc:docChg chg="modMainMaster">
      <pc:chgData name="Humbert, John" userId="71b1b445-f227-4771-8005-25623ed0dd7e" providerId="ADAL" clId="{F4F9B1AC-73A3-4F94-8D42-9419F18351D0}" dt="2024-02-16T20:19:52.294" v="0" actId="1076"/>
      <pc:docMkLst>
        <pc:docMk/>
      </pc:docMkLst>
      <pc:sldMasterChg chg="modSldLayout">
        <pc:chgData name="Humbert, John" userId="71b1b445-f227-4771-8005-25623ed0dd7e" providerId="ADAL" clId="{F4F9B1AC-73A3-4F94-8D42-9419F18351D0}" dt="2024-02-16T20:19:52.294" v="0" actId="1076"/>
        <pc:sldMasterMkLst>
          <pc:docMk/>
          <pc:sldMasterMk cId="0" sldId="2147483648"/>
        </pc:sldMasterMkLst>
        <pc:sldLayoutChg chg="modSp">
          <pc:chgData name="Humbert, John" userId="71b1b445-f227-4771-8005-25623ed0dd7e" providerId="ADAL" clId="{F4F9B1AC-73A3-4F94-8D42-9419F18351D0}" dt="2024-02-16T20:19:52.294" v="0" actId="1076"/>
          <pc:sldLayoutMkLst>
            <pc:docMk/>
            <pc:sldMasterMk cId="0" sldId="2147483648"/>
            <pc:sldLayoutMk cId="0" sldId="2147483649"/>
          </pc:sldLayoutMkLst>
          <pc:picChg chg="mod">
            <ac:chgData name="Humbert, John" userId="71b1b445-f227-4771-8005-25623ed0dd7e" providerId="ADAL" clId="{F4F9B1AC-73A3-4F94-8D42-9419F18351D0}" dt="2024-02-16T20:19:52.294" v="0" actId="1076"/>
            <ac:picMkLst>
              <pc:docMk/>
              <pc:sldMasterMk cId="0" sldId="2147483648"/>
              <pc:sldLayoutMk cId="0" sldId="2147483649"/>
              <ac:picMk id="4" creationId="{4EB823F2-CD38-4A2C-B19B-02C8CF0FADE8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8" y="360687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Design Targets for Ambient IoT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/>
              <a:t>John Humbert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/>
              <a:t>T-Mobile USA</a:t>
            </a:r>
            <a:endParaRPr lang="en-GB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77925"/>
            <a:ext cx="31652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R1-2400783</a:t>
            </a:r>
          </a:p>
          <a:p>
            <a:r>
              <a:rPr lang="en-US" sz="2000" b="1" i="1" dirty="0"/>
              <a:t>RAN1#116 Athens, Feb 2024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1222872"/>
            <a:ext cx="11314633" cy="4651724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Both RAN and SA completed study items in TR 22.840 and TR 38.848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This presentation highlights the design targets that are most important to T-Mobile USA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R19 should focus on indoor inventory and indoor command use cases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Security must be a key design consideration from day 1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Aspects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6FBEF67-D8FD-FB85-95CE-B918BE74C6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526119"/>
              </p:ext>
            </p:extLst>
          </p:nvPr>
        </p:nvGraphicFramePr>
        <p:xfrm>
          <a:off x="275061" y="1047135"/>
          <a:ext cx="11744873" cy="5421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2408">
                  <a:extLst>
                    <a:ext uri="{9D8B030D-6E8A-4147-A177-3AD203B41FA5}">
                      <a16:colId xmlns:a16="http://schemas.microsoft.com/office/drawing/2014/main" val="1927397048"/>
                    </a:ext>
                  </a:extLst>
                </a:gridCol>
                <a:gridCol w="8912465">
                  <a:extLst>
                    <a:ext uri="{9D8B030D-6E8A-4147-A177-3AD203B41FA5}">
                      <a16:colId xmlns:a16="http://schemas.microsoft.com/office/drawing/2014/main" val="409315478"/>
                    </a:ext>
                  </a:extLst>
                </a:gridCol>
              </a:tblGrid>
              <a:tr h="2939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Reference </a:t>
                      </a: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Requirement from TR 22.840</a:t>
                      </a: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787644285"/>
                  </a:ext>
                </a:extLst>
              </a:tr>
              <a:tr h="6373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CPR 7.1.1-2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system shall be able to support 5G network or an Ambient IoT capable UE to communicate with a group of Ambient IoT devices simultaneously.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23660072"/>
                  </a:ext>
                </a:extLst>
              </a:tr>
              <a:tr h="2943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CPR 7.1.1-3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network shall support a mechanism to authorize an Ambient IoT capable UE to communicate with an Ambient IoT device.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28791485"/>
                  </a:ext>
                </a:extLst>
              </a:tr>
              <a:tr h="8831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7.1.2-1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The 5G system shall support location services for Ambient IoT devices (e.g., to locate Ambient IoT devices using absolute or relative positioning methods)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Note: The intention is not to use Ambient IoT devices to locate other Ambient IoT devices.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110227691"/>
                  </a:ext>
                </a:extLst>
              </a:tr>
              <a:tr h="7359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7.1.3-2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support a mechanism to: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 disable the capability to transmit RF signals for one or more Ambient IoT device that is / are currently able to transmit RF signals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 enable the capability to transmit RF signals for one or more Ambient IoT device that is / are currently disabled to transmit RF signals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1064226040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7.1.3-3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Based on operator policy, the 5G system shall provide a suitable mechanism to permanently disable the capability of an Ambient IoT device or a group of Ambient IoT devices to transmit RF signals.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670200766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CPR. 7.1.5-1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be able to collect charging information in a suitable way for using Ambient IoT services on per Ambient IoT device basis or a group of Ambient IoT devices (e.g., total number of communications per charging period).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264372857"/>
                  </a:ext>
                </a:extLst>
              </a:tr>
              <a:tr h="5887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be able to provide a mechanism to protect the privacy of information (e.g., location and identity) exchanged during communication between an Ambient IoT device and the 5G network or an Ambient IoT capable UE.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4078345691"/>
                  </a:ext>
                </a:extLst>
              </a:tr>
              <a:tr h="4415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5G system shall enable security protection suitable for Ambient IoT, without compromising overall 5G security protection.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3046392057"/>
                  </a:ext>
                </a:extLst>
              </a:tr>
              <a:tr h="31865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CPR 7.1.6-3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Based on subscription and operator policies, the 5G system shall authorize an Ambient IoT capable UE to communicate with a specific Ambient IoT device.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75" marR="65475" marT="0" marB="0" anchor="ctr"/>
                </a:tc>
                <a:extLst>
                  <a:ext uri="{0D108BD9-81ED-4DB2-BD59-A6C34878D82A}">
                    <a16:rowId xmlns:a16="http://schemas.microsoft.com/office/drawing/2014/main" val="2908333305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84A7057-2A26-C7ED-E356-88F14F1C0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Important design considerations from TR 22.840 – For Approval </a:t>
            </a:r>
          </a:p>
        </p:txBody>
      </p:sp>
    </p:spTree>
    <p:extLst>
      <p:ext uri="{BB962C8B-B14F-4D97-AF65-F5344CB8AC3E}">
        <p14:creationId xmlns:p14="http://schemas.microsoft.com/office/powerpoint/2010/main" val="468969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6278778"/>
                  </p:ext>
                </p:extLst>
              </p:nvPr>
            </p:nvGraphicFramePr>
            <p:xfrm>
              <a:off x="149469" y="1097280"/>
              <a:ext cx="11720144" cy="52445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08893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597160">
                      <a:extLst>
                        <a:ext uri="{9D8B030D-6E8A-4147-A177-3AD203B41FA5}">
                          <a16:colId xmlns:a16="http://schemas.microsoft.com/office/drawing/2014/main" val="1620628448"/>
                        </a:ext>
                      </a:extLst>
                    </a:gridCol>
                    <a:gridCol w="90280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875989">
                      <a:extLst>
                        <a:ext uri="{9D8B030D-6E8A-4147-A177-3AD203B41FA5}">
                          <a16:colId xmlns:a16="http://schemas.microsoft.com/office/drawing/2014/main" val="2629291422"/>
                        </a:ext>
                      </a:extLst>
                    </a:gridCol>
                    <a:gridCol w="1020467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927883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032533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017791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802217">
                      <a:extLst>
                        <a:ext uri="{9D8B030D-6E8A-4147-A177-3AD203B41FA5}">
                          <a16:colId xmlns:a16="http://schemas.microsoft.com/office/drawing/2014/main" val="2091110160"/>
                        </a:ext>
                      </a:extLst>
                    </a:gridCol>
                    <a:gridCol w="853383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957832">
                      <a:extLst>
                        <a:ext uri="{9D8B030D-6E8A-4147-A177-3AD203B41FA5}">
                          <a16:colId xmlns:a16="http://schemas.microsoft.com/office/drawing/2014/main" val="2827995893"/>
                        </a:ext>
                      </a:extLst>
                    </a:gridCol>
                    <a:gridCol w="923190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779677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Cases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Maximum End-to-End Latency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Comm. Service Availability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User-Experienced Data Rate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Message Size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density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 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Communication Range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(Note 1)</a:t>
                          </a:r>
                          <a:endParaRPr lang="en-US" sz="10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Service area dimension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speed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Transfer interval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Positioning Accuracy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33360">
                    <a:tc rowSpan="8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</a:rPr>
                            <a:t>Indoor</a:t>
                          </a: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</a:rPr>
                            <a:t> Inventory</a:t>
                          </a: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Warehousing</a:t>
                          </a:r>
                          <a:endParaRPr lang="en-US" sz="900" b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2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2 -3 m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(3D positioning)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1060796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Medical Instruments Inventory Management and Positioning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Ambient IoT in Non-Public Network for Logistics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2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3 -5 m 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7338304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Automobile Manufacturing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&lt; 1 kb/s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96 bits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600,000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5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18208752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Real time Inventory Management on Airport Terminals and Shipping Port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2.6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256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devices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10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Cell level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0031210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Supply Chain Distribution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600,000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5123635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Fresh Food Supply Chain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0.12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30,000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 /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60753149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1.5 millions per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15,900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 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min – 2 hrs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9963787"/>
                      </a:ext>
                    </a:extLst>
                  </a:tr>
                  <a:tr h="288907">
                    <a:tc rowSpan="4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9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Indoor Command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Online modification of medical instruments status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3185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Device activation and deactivation in greenhouse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99.9%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5272240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Elderly heath care (send alerts and request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20 per 100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250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11458715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 (send alert signal and get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9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1000 per</a:t>
                          </a:r>
                          <a:r>
                            <a:rPr lang="en-US" sz="9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9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𝑘𝑚</m:t>
                                  </m:r>
                                </m:e>
                                <m:sup>
                                  <m:r>
                                    <a:rPr lang="en-US" sz="9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46732298"/>
                      </a:ext>
                    </a:extLst>
                  </a:tr>
                  <a:tr h="390522">
                    <a:tc gridSpan="1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36278778"/>
                  </p:ext>
                </p:extLst>
              </p:nvPr>
            </p:nvGraphicFramePr>
            <p:xfrm>
              <a:off x="149469" y="1097280"/>
              <a:ext cx="11720144" cy="524452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08893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597160">
                      <a:extLst>
                        <a:ext uri="{9D8B030D-6E8A-4147-A177-3AD203B41FA5}">
                          <a16:colId xmlns:a16="http://schemas.microsoft.com/office/drawing/2014/main" val="1620628448"/>
                        </a:ext>
                      </a:extLst>
                    </a:gridCol>
                    <a:gridCol w="90280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875989">
                      <a:extLst>
                        <a:ext uri="{9D8B030D-6E8A-4147-A177-3AD203B41FA5}">
                          <a16:colId xmlns:a16="http://schemas.microsoft.com/office/drawing/2014/main" val="2629291422"/>
                        </a:ext>
                      </a:extLst>
                    </a:gridCol>
                    <a:gridCol w="1020467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927883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032533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017791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802217">
                      <a:extLst>
                        <a:ext uri="{9D8B030D-6E8A-4147-A177-3AD203B41FA5}">
                          <a16:colId xmlns:a16="http://schemas.microsoft.com/office/drawing/2014/main" val="2091110160"/>
                        </a:ext>
                      </a:extLst>
                    </a:gridCol>
                    <a:gridCol w="853383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957832">
                      <a:extLst>
                        <a:ext uri="{9D8B030D-6E8A-4147-A177-3AD203B41FA5}">
                          <a16:colId xmlns:a16="http://schemas.microsoft.com/office/drawing/2014/main" val="2827995893"/>
                        </a:ext>
                      </a:extLst>
                    </a:gridCol>
                    <a:gridCol w="923190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779677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Cases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Maximum End-to-End Latency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Comm. Service Availability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User-Experienced Data Rate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Message Size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density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 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Communication Range</a:t>
                          </a:r>
                          <a:endParaRPr lang="en-US" sz="10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(Note 1)</a:t>
                          </a:r>
                          <a:endParaRPr lang="en-US" sz="10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Service area dimension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Device speed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Transfer interval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Positioning Accuracy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33360">
                    <a:tc rowSpan="8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</a:rPr>
                            <a:t>Indoor</a:t>
                          </a:r>
                          <a:r>
                            <a:rPr lang="en-US" sz="1000" b="1">
                              <a:effectLst/>
                              <a:latin typeface="Arial" panose="020B0604020202020204" pitchFamily="34" charset="0"/>
                            </a:rPr>
                            <a:t> Inventory</a:t>
                          </a: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Warehousing</a:t>
                          </a:r>
                          <a:endParaRPr lang="en-US" sz="900" b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91549" r="-444970" b="-935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2 -3 m 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(3D positioning)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11060796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Medical Instruments Inventory Management and Positioning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291549" r="-444970" b="-835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Ambient IoT in Non-Public Network for Logistics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128 bit/s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96 bits or 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579167" r="-444970" b="-113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 – 10 km/</a:t>
                          </a:r>
                          <a:r>
                            <a:rPr lang="en-US" sz="900" err="1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hr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3 -5 m 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7338304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Automobile Manufacturing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&lt; 1 kb/s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/>
                              <a:ea typeface="Calibri" panose="020F0502020204030204" pitchFamily="34" charset="0"/>
                            </a:rPr>
                            <a:t>96 bits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693617" r="-444970" b="-1059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693617" r="-343182" b="-1059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5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18208752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Real time Inventory Management on Airport Terminals and Shipping Port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– 10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2.6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256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525352" r="-444970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525352" r="-343182" b="-60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10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Cell level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0031210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Automated Supply Chain Distribution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 s</a:t>
                          </a: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9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925000" r="-444970" b="-789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925000" r="-343182" b="-789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45123635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Fresh Food Supply Chain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0.12 bits/s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046809" r="-444970" b="-7063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046809" r="-343182" b="-7063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m /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15 min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60753149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000" b="1">
                            <a:effectLst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122917" r="-444970" b="-5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122917" r="-343182" b="-5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min – 2 hrs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9963787"/>
                      </a:ext>
                    </a:extLst>
                  </a:tr>
                  <a:tr h="288907">
                    <a:tc rowSpan="4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9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1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0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Indoor Command</a:t>
                          </a: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Online modification of medical instruments status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Several seconds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176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248936" r="-444970" b="-5042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3185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Device activation and deactivation in greenhouse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99.9%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219231" r="-444970" b="-355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52722408"/>
                      </a:ext>
                    </a:extLst>
                  </a:tr>
                  <a:tr h="28890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Elderly heath care (send alerts and request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429167" r="-444970" b="-28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18182" t="-1429167" r="-343182" b="-285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11458715"/>
                      </a:ext>
                    </a:extLst>
                  </a:tr>
                  <a:tr h="433360">
                    <a:tc vMerge="1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0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900" b="0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Electronic Shelf Label (send alert signal and get feedback)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99%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0.8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100 bytes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96450" t="-1033803" r="-444970" b="-929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Stationary or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NA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46732298"/>
                      </a:ext>
                    </a:extLst>
                  </a:tr>
                  <a:tr h="390522">
                    <a:tc gridSpan="12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DA9ABE22-283F-F550-00FB-38DA8A3F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KPI’s of Indoor Inventory and Indoor Command  from TR 22.848</a:t>
            </a:r>
          </a:p>
        </p:txBody>
      </p:sp>
    </p:spTree>
    <p:extLst>
      <p:ext uri="{BB962C8B-B14F-4D97-AF65-F5344CB8AC3E}">
        <p14:creationId xmlns:p14="http://schemas.microsoft.com/office/powerpoint/2010/main" val="381028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67731390"/>
                  </p:ext>
                </p:extLst>
              </p:nvPr>
            </p:nvGraphicFramePr>
            <p:xfrm>
              <a:off x="446759" y="2237687"/>
              <a:ext cx="11243210" cy="27013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4301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39992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1582375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1438810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601086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578225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1323288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1065199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86733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RAN Latency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User-Experienced Data Rate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Message Size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density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 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Communication Range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(Note 1)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speed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Positioning Accuracy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4782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/>
                            <a:t>~1 µW Ambient </a:t>
                          </a:r>
                        </a:p>
                        <a:p>
                          <a:pPr algn="ctr"/>
                          <a:r>
                            <a:rPr lang="en-US" sz="1200"/>
                            <a:t>IoT Device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kbps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i="1" dirty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1 - 2 per</a:t>
                          </a:r>
                          <a:r>
                            <a:rPr lang="en-US" sz="1200" baseline="0" dirty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485192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100’s µW Ambient IoT Device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120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1 -2 per</a:t>
                          </a:r>
                          <a:r>
                            <a:rPr lang="en-US" sz="1200" baseline="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2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645265">
                    <a:tc gridSpan="8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218126D0-660B-CE87-1A86-D10C2E403902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67731390"/>
                  </p:ext>
                </p:extLst>
              </p:nvPr>
            </p:nvGraphicFramePr>
            <p:xfrm>
              <a:off x="446759" y="2237687"/>
              <a:ext cx="11243210" cy="27013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54301">
                      <a:extLst>
                        <a:ext uri="{9D8B030D-6E8A-4147-A177-3AD203B41FA5}">
                          <a16:colId xmlns:a16="http://schemas.microsoft.com/office/drawing/2014/main" val="1195761458"/>
                        </a:ext>
                      </a:extLst>
                    </a:gridCol>
                    <a:gridCol w="1399926">
                      <a:extLst>
                        <a:ext uri="{9D8B030D-6E8A-4147-A177-3AD203B41FA5}">
                          <a16:colId xmlns:a16="http://schemas.microsoft.com/office/drawing/2014/main" val="1702148450"/>
                        </a:ext>
                      </a:extLst>
                    </a:gridCol>
                    <a:gridCol w="1582375">
                      <a:extLst>
                        <a:ext uri="{9D8B030D-6E8A-4147-A177-3AD203B41FA5}">
                          <a16:colId xmlns:a16="http://schemas.microsoft.com/office/drawing/2014/main" val="3323070837"/>
                        </a:ext>
                      </a:extLst>
                    </a:gridCol>
                    <a:gridCol w="1438810">
                      <a:extLst>
                        <a:ext uri="{9D8B030D-6E8A-4147-A177-3AD203B41FA5}">
                          <a16:colId xmlns:a16="http://schemas.microsoft.com/office/drawing/2014/main" val="62806716"/>
                        </a:ext>
                      </a:extLst>
                    </a:gridCol>
                    <a:gridCol w="1601086">
                      <a:extLst>
                        <a:ext uri="{9D8B030D-6E8A-4147-A177-3AD203B41FA5}">
                          <a16:colId xmlns:a16="http://schemas.microsoft.com/office/drawing/2014/main" val="2190232892"/>
                        </a:ext>
                      </a:extLst>
                    </a:gridCol>
                    <a:gridCol w="1578225">
                      <a:extLst>
                        <a:ext uri="{9D8B030D-6E8A-4147-A177-3AD203B41FA5}">
                          <a16:colId xmlns:a16="http://schemas.microsoft.com/office/drawing/2014/main" val="2684457394"/>
                        </a:ext>
                      </a:extLst>
                    </a:gridCol>
                    <a:gridCol w="1323288">
                      <a:extLst>
                        <a:ext uri="{9D8B030D-6E8A-4147-A177-3AD203B41FA5}">
                          <a16:colId xmlns:a16="http://schemas.microsoft.com/office/drawing/2014/main" val="418428222"/>
                        </a:ext>
                      </a:extLst>
                    </a:gridCol>
                    <a:gridCol w="1065199">
                      <a:extLst>
                        <a:ext uri="{9D8B030D-6E8A-4147-A177-3AD203B41FA5}">
                          <a16:colId xmlns:a16="http://schemas.microsoft.com/office/drawing/2014/main" val="2212280113"/>
                        </a:ext>
                      </a:extLst>
                    </a:gridCol>
                  </a:tblGrid>
                  <a:tr h="86733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US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Use Case Category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RAN Latency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User-Experienced Data Rate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Message Size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density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 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Communication Range</a:t>
                          </a:r>
                          <a:endParaRPr lang="en-US" sz="120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(Note 1)</a:t>
                          </a:r>
                          <a:endParaRPr lang="en-US" sz="12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Device speed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endParaRPr lang="en-GB" sz="1200">
                            <a:effectLst/>
                          </a:endParaRPr>
                        </a:p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Positioning Accuracy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853154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/>
                            <a:t>~1 µW Ambient </a:t>
                          </a:r>
                        </a:p>
                        <a:p>
                          <a:pPr algn="ctr"/>
                          <a:r>
                            <a:rPr lang="en-US" sz="1200"/>
                            <a:t>IoT Device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 kbps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128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4373" t="-137143" r="-249049" b="-18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20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–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28766537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300"/>
                            </a:spcBef>
                            <a:spcAft>
                              <a:spcPts val="90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Times New Roman" panose="02020603050405020304" pitchFamily="18" charset="0"/>
                            </a:rPr>
                            <a:t>100’s µW Ambient IoT Device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1s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2 kb/s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&lt; 1000 bits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354373" t="-276667" r="-249049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50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Up to 6 km/hr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  <a:p>
                          <a:pPr marL="0" marR="0" algn="ctr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</a:rPr>
                            <a:t>3 - 5 m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8665640"/>
                      </a:ext>
                    </a:extLst>
                  </a:tr>
                  <a:tr h="645265">
                    <a:tc gridSpan="8"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NOTE 1: The communication range is the communication distance between the ambient IoT device and the 5G network or between the ambient IoT device and an ambient IoT capable UE.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69083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DA9ABE22-283F-F550-00FB-38DA8A3F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T-Mobile’s proposed KPI’s for Ambient IoT – For </a:t>
            </a:r>
            <a:r>
              <a:rPr lang="en-US" sz="2800"/>
              <a:t>Approval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4E329E-1995-7726-C45E-28D81B8DA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1) Approve KPI’s on page 5 and add to TR 38.XXX section 4.1 </a:t>
            </a:r>
          </a:p>
          <a:p>
            <a:r>
              <a:rPr lang="en-US"/>
              <a:t>2) Approve design considerations on slide 3 and add to TR 38.XXX section 4.1</a:t>
            </a:r>
          </a:p>
          <a:p>
            <a:r>
              <a:rPr lang="en-US"/>
              <a:t>3) Send LS to SA3 requesting security requirements  </a:t>
            </a:r>
          </a:p>
          <a:p>
            <a:pPr lvl="1"/>
            <a:r>
              <a:rPr lang="en-US"/>
              <a:t>See draft LS in R1-2400956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3D28BC-1C4D-7406-F696-C67868C12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 for Approval</a:t>
            </a:r>
          </a:p>
        </p:txBody>
      </p:sp>
    </p:spTree>
    <p:extLst>
      <p:ext uri="{BB962C8B-B14F-4D97-AF65-F5344CB8AC3E}">
        <p14:creationId xmlns:p14="http://schemas.microsoft.com/office/powerpoint/2010/main" val="26322103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8f2c06f6-5083-4159-babb-c09886256be4" ContentTypeId="0x010100C8FEDC68C5CBFF4FAB1E98E42BEBE69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MO Document" ma:contentTypeID="0x010100C8FEDC68C5CBFF4FAB1E98E42BEBE691009EDCF4C1CD1C8342BB0028EBA4D00F53" ma:contentTypeVersion="9" ma:contentTypeDescription="This is the document type for TMO to include the TMO Data Classification." ma:contentTypeScope="" ma:versionID="3437fb37e6386716dddc70c8fe0f23ff">
  <xsd:schema xmlns:xsd="http://www.w3.org/2001/XMLSchema" xmlns:xs="http://www.w3.org/2001/XMLSchema" xmlns:p="http://schemas.microsoft.com/office/2006/metadata/properties" xmlns:ns2="a7fe3146-0989-4592-9721-540c467698fa" targetNamespace="http://schemas.microsoft.com/office/2006/metadata/properties" ma:root="true" ma:fieldsID="3a634da62c93443e841ae96ee1c27aef" ns2:_="">
    <xsd:import namespace="a7fe3146-0989-4592-9721-540c467698fa"/>
    <xsd:element name="properties">
      <xsd:complexType>
        <xsd:sequence>
          <xsd:element name="documentManagement">
            <xsd:complexType>
              <xsd:all>
                <xsd:element ref="ns2:de1f76f3127841d3b0446efdf5532abf" minOccurs="0"/>
                <xsd:element ref="ns2:TaxCatchAll" minOccurs="0"/>
                <xsd:element ref="ns2:TaxCatchAllLabel" minOccurs="0"/>
                <xsd:element ref="ns2:m11e907e0cc44baaadb3e4ec52b78d5c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fe3146-0989-4592-9721-540c467698fa" elementFormDefault="qualified">
    <xsd:import namespace="http://schemas.microsoft.com/office/2006/documentManagement/types"/>
    <xsd:import namespace="http://schemas.microsoft.com/office/infopath/2007/PartnerControls"/>
    <xsd:element name="de1f76f3127841d3b0446efdf5532abf" ma:index="8" nillable="true" ma:taxonomy="true" ma:internalName="de1f76f3127841d3b0446efdf5532abf" ma:taxonomyFieldName="Classification" ma:displayName="Classification" ma:default="" ma:fieldId="{de1f76f3-1278-41d3-b044-6efdf5532abf}" ma:sspId="8f2c06f6-5083-4159-babb-c09886256be4" ma:termSetId="fb2678ef-5c3f-4c15-87d4-3d10819b498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6d01644-b42d-4fef-872f-207e5f28df5f}" ma:internalName="TaxCatchAll" ma:showField="CatchAllData" ma:web="b44b418b-b86a-4167-aef5-b5b8c55886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6d01644-b42d-4fef-872f-207e5f28df5f}" ma:internalName="TaxCatchAllLabel" ma:readOnly="true" ma:showField="CatchAllDataLabel" ma:web="b44b418b-b86a-4167-aef5-b5b8c55886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11e907e0cc44baaadb3e4ec52b78d5c" ma:index="12" nillable="true" ma:taxonomy="true" ma:internalName="m11e907e0cc44baaadb3e4ec52b78d5c" ma:taxonomyFieldName="Organization" ma:displayName="Organization" ma:default="" ma:fieldId="{611e907e-0cc4-4baa-adb3-e4ec52b78d5c}" ma:sspId="8f2c06f6-5083-4159-babb-c09886256be4" ma:termSetId="c0582d0a-a624-4c9e-9113-d5231e294f2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fe3146-0989-4592-9721-540c467698fa">
      <Value>6</Value>
    </TaxCatchAll>
    <m11e907e0cc44baaadb3e4ec52b78d5c xmlns="a7fe3146-0989-4592-9721-540c467698fa">
      <Terms xmlns="http://schemas.microsoft.com/office/infopath/2007/PartnerControls"/>
    </m11e907e0cc44baaadb3e4ec52b78d5c>
    <de1f76f3127841d3b0446efdf5532abf xmlns="a7fe3146-0989-4592-9721-540c467698fa">
      <Terms xmlns="http://schemas.microsoft.com/office/infopath/2007/PartnerControls"/>
    </de1f76f3127841d3b0446efdf5532abf>
  </documentManagement>
</p:properties>
</file>

<file path=customXml/itemProps1.xml><?xml version="1.0" encoding="utf-8"?>
<ds:datastoreItem xmlns:ds="http://schemas.openxmlformats.org/officeDocument/2006/customXml" ds:itemID="{0F694D00-EEFF-495F-A64D-972E8AE43675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60B9827B-41B6-40B7-9A61-5EA648BC83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7C1222-3D62-4A4D-B11E-F0E7ACEF843C}">
  <ds:schemaRefs>
    <ds:schemaRef ds:uri="a7fe3146-0989-4592-9721-540c467698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C1ED57CF-BD6D-4AF3-A905-09FC8389F2A4}">
  <ds:schemaRefs>
    <ds:schemaRef ds:uri="a7fe3146-0989-4592-9721-540c467698f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1084</Words>
  <Application>Microsoft Office PowerPoint</Application>
  <PresentationFormat>Widescreen</PresentationFormat>
  <Paragraphs>266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微软雅黑</vt:lpstr>
      <vt:lpstr>Arial</vt:lpstr>
      <vt:lpstr>Arial Black</vt:lpstr>
      <vt:lpstr>Calibri</vt:lpstr>
      <vt:lpstr>Cambria Math</vt:lpstr>
      <vt:lpstr>Times New Roman</vt:lpstr>
      <vt:lpstr>3gpp</vt:lpstr>
      <vt:lpstr>Design Targets for Ambient IoT</vt:lpstr>
      <vt:lpstr>General Aspects</vt:lpstr>
      <vt:lpstr>Important design considerations from TR 22.840 – For Approval </vt:lpstr>
      <vt:lpstr>KPI’s of Indoor Inventory and Indoor Command  from TR 22.848</vt:lpstr>
      <vt:lpstr>T-Mobile’s proposed KPI’s for Ambient IoT – For Approval</vt:lpstr>
      <vt:lpstr>Proposals for Approval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Humbert, John</cp:lastModifiedBy>
  <cp:revision>2</cp:revision>
  <cp:lastPrinted>2016-09-15T08:31:00Z</cp:lastPrinted>
  <dcterms:created xsi:type="dcterms:W3CDTF">2009-11-27T05:15:00Z</dcterms:created>
  <dcterms:modified xsi:type="dcterms:W3CDTF">2024-02-16T20:50:35Z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0x010100C8FEDC68C5CBFF4FAB1E98E42BEBE691009EDCF4C1CD1C8342BB0028EBA4D00F53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  <property fmtid="{D5CDD505-2E9C-101B-9397-08002B2CF9AE}" pid="18" name="TaxKeyword">
    <vt:lpwstr>6;#CTPClassification=CTP_NT|50cc6f42-32cc-425b-84fd-f70c83ecd711</vt:lpwstr>
  </property>
  <property fmtid="{D5CDD505-2E9C-101B-9397-08002B2CF9AE}" pid="19" name="TaxKeywordTaxHTField">
    <vt:lpwstr>CTPClassification=CTP_NT|50cc6f42-32cc-425b-84fd-f70c83ecd711</vt:lpwstr>
  </property>
  <property fmtid="{D5CDD505-2E9C-101B-9397-08002B2CF9AE}" pid="20" name="MediaServiceImageTags">
    <vt:lpwstr/>
  </property>
  <property fmtid="{D5CDD505-2E9C-101B-9397-08002B2CF9AE}" pid="21" name="lcf76f155ced4ddcb4097134ff3c332f">
    <vt:lpwstr/>
  </property>
  <property fmtid="{D5CDD505-2E9C-101B-9397-08002B2CF9AE}" pid="22" name="Organization">
    <vt:lpwstr/>
  </property>
  <property fmtid="{D5CDD505-2E9C-101B-9397-08002B2CF9AE}" pid="23" name="Classification">
    <vt:lpwstr/>
  </property>
  <property fmtid="{D5CDD505-2E9C-101B-9397-08002B2CF9AE}" pid="24" name="SharedWithUsers">
    <vt:lpwstr>1506;#Hou, Pei;#804;#Cummings, George;#259;#Migaldi, Scott;#469;#Humbert, John;#803;#Parsel, Mike;#252;#Gibson, Todd;#806;#Manning, Serge;#345;#Joul, Christopher;#46;#Younge, Mark;#732;#Trakinat, Jean</vt:lpwstr>
  </property>
</Properties>
</file>