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981" r:id="rId2"/>
    <p:sldId id="982" r:id="rId3"/>
    <p:sldId id="984" r:id="rId4"/>
    <p:sldId id="983" r:id="rId5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110" d="100"/>
          <a:sy n="110" d="100"/>
        </p:scale>
        <p:origin x="870" y="108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Highlights from RAN#102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R1-2400001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RAN1 endorsed LTE CRs submitted to RAN#102 were approved</a:t>
            </a:r>
          </a:p>
          <a:p>
            <a:r>
              <a:rPr lang="en-US" dirty="0"/>
              <a:t>All RAN1 endorsed NR CRs submitted to RAN#102 were approved</a:t>
            </a:r>
          </a:p>
          <a:p>
            <a:r>
              <a:rPr lang="en-US" dirty="0"/>
              <a:t>All RAN1 endorsed NR TRs submitted to RAN#102 were approved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and NR CRs / TRs</a:t>
            </a:r>
          </a:p>
        </p:txBody>
      </p:sp>
    </p:spTree>
    <p:extLst>
      <p:ext uri="{BB962C8B-B14F-4D97-AF65-F5344CB8AC3E}">
        <p14:creationId xmlns:p14="http://schemas.microsoft.com/office/powerpoint/2010/main" val="3577845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RAN1 Package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811586"/>
              </p:ext>
            </p:extLst>
          </p:nvPr>
        </p:nvGraphicFramePr>
        <p:xfrm>
          <a:off x="715988" y="1664893"/>
          <a:ext cx="10781782" cy="4692780"/>
        </p:xfrm>
        <a:graphic>
          <a:graphicData uri="http://schemas.openxmlformats.org/drawingml/2006/table">
            <a:tbl>
              <a:tblPr/>
              <a:tblGrid>
                <a:gridCol w="2611540">
                  <a:extLst>
                    <a:ext uri="{9D8B030D-6E8A-4147-A177-3AD203B41FA5}">
                      <a16:colId xmlns:a16="http://schemas.microsoft.com/office/drawing/2014/main" val="3445687668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7500593"/>
                    </a:ext>
                  </a:extLst>
                </a:gridCol>
                <a:gridCol w="813830">
                  <a:extLst>
                    <a:ext uri="{9D8B030D-6E8A-4147-A177-3AD203B41FA5}">
                      <a16:colId xmlns:a16="http://schemas.microsoft.com/office/drawing/2014/main" val="1231366537"/>
                    </a:ext>
                  </a:extLst>
                </a:gridCol>
                <a:gridCol w="810792">
                  <a:extLst>
                    <a:ext uri="{9D8B030D-6E8A-4147-A177-3AD203B41FA5}">
                      <a16:colId xmlns:a16="http://schemas.microsoft.com/office/drawing/2014/main" val="2306363037"/>
                    </a:ext>
                  </a:extLst>
                </a:gridCol>
                <a:gridCol w="810792">
                  <a:extLst>
                    <a:ext uri="{9D8B030D-6E8A-4147-A177-3AD203B41FA5}">
                      <a16:colId xmlns:a16="http://schemas.microsoft.com/office/drawing/2014/main" val="2145871186"/>
                    </a:ext>
                  </a:extLst>
                </a:gridCol>
                <a:gridCol w="813830">
                  <a:extLst>
                    <a:ext uri="{9D8B030D-6E8A-4147-A177-3AD203B41FA5}">
                      <a16:colId xmlns:a16="http://schemas.microsoft.com/office/drawing/2014/main" val="1645088987"/>
                    </a:ext>
                  </a:extLst>
                </a:gridCol>
                <a:gridCol w="810792">
                  <a:extLst>
                    <a:ext uri="{9D8B030D-6E8A-4147-A177-3AD203B41FA5}">
                      <a16:colId xmlns:a16="http://schemas.microsoft.com/office/drawing/2014/main" val="387103846"/>
                    </a:ext>
                  </a:extLst>
                </a:gridCol>
                <a:gridCol w="810792">
                  <a:extLst>
                    <a:ext uri="{9D8B030D-6E8A-4147-A177-3AD203B41FA5}">
                      <a16:colId xmlns:a16="http://schemas.microsoft.com/office/drawing/2014/main" val="1218644471"/>
                    </a:ext>
                  </a:extLst>
                </a:gridCol>
                <a:gridCol w="813830">
                  <a:extLst>
                    <a:ext uri="{9D8B030D-6E8A-4147-A177-3AD203B41FA5}">
                      <a16:colId xmlns:a16="http://schemas.microsoft.com/office/drawing/2014/main" val="3628477133"/>
                    </a:ext>
                  </a:extLst>
                </a:gridCol>
                <a:gridCol w="810792">
                  <a:extLst>
                    <a:ext uri="{9D8B030D-6E8A-4147-A177-3AD203B41FA5}">
                      <a16:colId xmlns:a16="http://schemas.microsoft.com/office/drawing/2014/main" val="624010882"/>
                    </a:ext>
                  </a:extLst>
                </a:gridCol>
                <a:gridCol w="810792">
                  <a:extLst>
                    <a:ext uri="{9D8B030D-6E8A-4147-A177-3AD203B41FA5}">
                      <a16:colId xmlns:a16="http://schemas.microsoft.com/office/drawing/2014/main" val="656228233"/>
                    </a:ext>
                  </a:extLst>
                </a:gridCol>
              </a:tblGrid>
              <a:tr h="234639">
                <a:tc rowSpan="3">
                  <a:txBody>
                    <a:bodyPr/>
                    <a:lstStyle/>
                    <a:p>
                      <a:pPr algn="l" fontAlgn="ctr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WID/SID </a:t>
                      </a:r>
                      <a:r>
                        <a:rPr lang="en-US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tdoc</a:t>
                      </a: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#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2024.Q1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2024.Q2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2024.Q3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2024.Q4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2025.Q1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2025.Q2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492140"/>
                  </a:ext>
                </a:extLst>
              </a:tr>
              <a:tr h="2346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RAN#103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RAN#104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RAN#105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RAN#106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RAN#107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RAN#108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222341"/>
                  </a:ext>
                </a:extLst>
              </a:tr>
              <a:tr h="2346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R1#116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R1#116bis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R1#117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R1#118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R1#118bis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R1#119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R1#120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R1#120bis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R1#121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4760090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 TUs for maintenance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9730765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Additional TUs for mainteance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553192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Reserved TUs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4139506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Misc. impacts from other WGs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1879686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Rel-19 TEIs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2463187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AI/ML - Air Interface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RP-234039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8540610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NR-MIMO Phase 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RP-234007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6038115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Evolution of Duplex Operation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RP-234035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716707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 IoT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RP-234058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9409220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Enhancements of NES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RP-234065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815117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LP-WUS/WUR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RP-234056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77759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Modelling for ISAC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RP-234069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9534925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Modelling for 7-24GHz 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RP-234018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486042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Enhancements Phase 4 (RAN2)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RP-234036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08338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nn-NO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XR for NR Phase 3 (RAN2)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RP-234080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7809832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NR-NTN evolution (RAN2)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RP-234078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26982"/>
                  </a:ext>
                </a:extLst>
              </a:tr>
              <a:tr h="23463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IoT-NTN evolution (RAN2)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RP-234077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8042" marR="8042" marT="804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36630"/>
                  </a:ext>
                </a:extLst>
              </a:tr>
            </a:tbl>
          </a:graphicData>
        </a:graphic>
      </p:graphicFrame>
      <p:sp>
        <p:nvSpPr>
          <p:cNvPr id="6" name="내용 개체 틀 1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/>
          <a:p>
            <a:r>
              <a:rPr lang="en-US" dirty="0"/>
              <a:t>The following RAN1 WI/SIs were approved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직사각형 6"/>
          <p:cNvSpPr/>
          <p:nvPr/>
        </p:nvSpPr>
        <p:spPr bwMode="auto">
          <a:xfrm>
            <a:off x="10615710" y="1233577"/>
            <a:ext cx="965554" cy="23291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Work item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9472408" y="1233577"/>
            <a:ext cx="965554" cy="232914"/>
          </a:xfrm>
          <a:prstGeom prst="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R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Study item</a:t>
            </a:r>
          </a:p>
        </p:txBody>
      </p:sp>
    </p:spTree>
    <p:extLst>
      <p:ext uri="{BB962C8B-B14F-4D97-AF65-F5344CB8AC3E}">
        <p14:creationId xmlns:p14="http://schemas.microsoft.com/office/powerpoint/2010/main" val="4055959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During a joint RAN-SA-CT session, RP-233985 on high level considerations for 6G timeline was endorsed. The contents are copied below:</a:t>
            </a:r>
          </a:p>
          <a:p>
            <a:endParaRPr lang="en-US" sz="1600" dirty="0"/>
          </a:p>
          <a:p>
            <a:r>
              <a:rPr lang="en-US" sz="1600" b="1" i="1" dirty="0"/>
              <a:t>First TSG-wide 6G workshop </a:t>
            </a:r>
            <a:r>
              <a:rPr lang="en-US" sz="1600" i="1" dirty="0"/>
              <a:t>is expected to be in </a:t>
            </a:r>
            <a:r>
              <a:rPr lang="en-US" sz="1600" b="1" i="1" dirty="0"/>
              <a:t>March 2025</a:t>
            </a:r>
          </a:p>
          <a:p>
            <a:pPr lvl="1"/>
            <a:r>
              <a:rPr lang="en-US" sz="1400" i="1" dirty="0"/>
              <a:t>Right before the planned Rel-19 RAN1 functional freeze (June 2025). Detailed information for the workshop is TBD</a:t>
            </a:r>
          </a:p>
          <a:p>
            <a:r>
              <a:rPr lang="en-US" sz="1600" i="1" dirty="0"/>
              <a:t>Organization of a </a:t>
            </a:r>
            <a:r>
              <a:rPr lang="en-US" sz="1600" b="1" i="1" dirty="0"/>
              <a:t>3GPP Stage 1 workshop on IMT-2030 use cases </a:t>
            </a:r>
            <a:r>
              <a:rPr lang="en-US" sz="1600" i="1" dirty="0"/>
              <a:t>is being discussed separately</a:t>
            </a:r>
          </a:p>
          <a:p>
            <a:pPr lvl="1"/>
            <a:r>
              <a:rPr lang="en-US" sz="1400" i="1" dirty="0"/>
              <a:t>Refer to SP-231619 </a:t>
            </a:r>
          </a:p>
          <a:p>
            <a:r>
              <a:rPr lang="en-US" sz="1600" b="1" i="1" dirty="0"/>
              <a:t>Studies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20</a:t>
            </a:r>
          </a:p>
          <a:p>
            <a:pPr lvl="1"/>
            <a:r>
              <a:rPr lang="en-US" sz="1400" b="1" i="1" dirty="0"/>
              <a:t>Requirements studies:</a:t>
            </a:r>
          </a:p>
          <a:p>
            <a:pPr lvl="2"/>
            <a:r>
              <a:rPr lang="en-US" sz="1200" b="1" i="1" dirty="0"/>
              <a:t>SA1 SID </a:t>
            </a:r>
            <a:r>
              <a:rPr lang="en-US" sz="1200" i="1" dirty="0"/>
              <a:t>is expected to be approved in</a:t>
            </a:r>
            <a:r>
              <a:rPr lang="en-US" sz="1200" b="1" i="1" dirty="0"/>
              <a:t> Sept’2024. </a:t>
            </a:r>
          </a:p>
          <a:p>
            <a:pPr lvl="2"/>
            <a:r>
              <a:rPr lang="en-US" sz="1200" b="1" i="1" dirty="0"/>
              <a:t>RAN plenary SID </a:t>
            </a:r>
            <a:r>
              <a:rPr lang="en-US" sz="1200" i="1" dirty="0"/>
              <a:t>(e.g., radio requirements and KPIs) is expected to be approved </a:t>
            </a:r>
            <a:r>
              <a:rPr lang="en-US" sz="1200" b="1" i="1" dirty="0"/>
              <a:t>TBD</a:t>
            </a:r>
            <a:r>
              <a:rPr lang="en-US" sz="1200" i="1" dirty="0"/>
              <a:t> (to be decided at RAN#103)</a:t>
            </a:r>
          </a:p>
          <a:p>
            <a:pPr lvl="1"/>
            <a:r>
              <a:rPr lang="en-US" sz="1400" b="1" i="1" dirty="0"/>
              <a:t> Technology studies:</a:t>
            </a:r>
          </a:p>
          <a:p>
            <a:pPr lvl="2"/>
            <a:r>
              <a:rPr lang="en-US" sz="1200" b="1" i="1" dirty="0"/>
              <a:t>SA2 SID </a:t>
            </a:r>
            <a:r>
              <a:rPr lang="en-US" sz="1200" i="1" dirty="0"/>
              <a:t>is expected to be approved in </a:t>
            </a:r>
            <a:r>
              <a:rPr lang="en-US" sz="1200" b="1" i="1" dirty="0"/>
              <a:t>June’2025. </a:t>
            </a:r>
            <a:r>
              <a:rPr lang="en-US" sz="1200" i="1" dirty="0"/>
              <a:t>Other SA-WG SIDs (e.g., Security, etc.) are expected to be approved TBD</a:t>
            </a:r>
          </a:p>
          <a:p>
            <a:pPr lvl="2"/>
            <a:r>
              <a:rPr lang="en-US" sz="1200" b="1" i="1" dirty="0"/>
              <a:t>RAN-WG SIDs </a:t>
            </a:r>
            <a:r>
              <a:rPr lang="en-US" sz="1200" i="1" dirty="0"/>
              <a:t>are expected to be approved in </a:t>
            </a:r>
            <a:r>
              <a:rPr lang="en-US" sz="1200" b="1" i="1" dirty="0"/>
              <a:t>June’2025</a:t>
            </a:r>
          </a:p>
          <a:p>
            <a:pPr lvl="2"/>
            <a:r>
              <a:rPr lang="en-US" sz="1200" b="1" i="1" dirty="0"/>
              <a:t>CT-WG SIDs</a:t>
            </a:r>
            <a:r>
              <a:rPr lang="en-US" sz="1200" i="1" dirty="0"/>
              <a:t> are expected to be approved TBD</a:t>
            </a:r>
            <a:endParaRPr lang="en-US" sz="1200" b="1" i="1" dirty="0"/>
          </a:p>
          <a:p>
            <a:r>
              <a:rPr lang="en-US" sz="1600" b="1" i="1" dirty="0"/>
              <a:t>IMT-2030 submission and normative work for 6G </a:t>
            </a:r>
            <a:r>
              <a:rPr lang="en-US" sz="1600" i="1" dirty="0"/>
              <a:t>in 3GPP are expected to start from </a:t>
            </a:r>
            <a:r>
              <a:rPr lang="en-US" sz="1600" b="1" i="1" dirty="0"/>
              <a:t>Release 21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produce the 1</a:t>
            </a:r>
            <a:r>
              <a:rPr lang="en-US" sz="1400" i="1" baseline="30000" dirty="0"/>
              <a:t>st</a:t>
            </a:r>
            <a:r>
              <a:rPr lang="en-US" sz="1400" i="1" dirty="0"/>
              <a:t> set of 3GPP </a:t>
            </a:r>
            <a:r>
              <a:rPr lang="en-US" sz="1400" b="1" i="1" dirty="0"/>
              <a:t>6G technical specifications</a:t>
            </a:r>
            <a:r>
              <a:rPr lang="en-US" sz="1400" i="1" dirty="0"/>
              <a:t>, and will be the release for </a:t>
            </a:r>
            <a:r>
              <a:rPr lang="en-US" sz="1400" b="1" i="1" dirty="0"/>
              <a:t>IMT-2030 submission </a:t>
            </a:r>
            <a:r>
              <a:rPr lang="en-US" sz="1400" i="1" dirty="0"/>
              <a:t>before 2030</a:t>
            </a:r>
          </a:p>
          <a:p>
            <a:pPr lvl="1"/>
            <a:r>
              <a:rPr lang="en-US" sz="1400" b="1" i="1" dirty="0"/>
              <a:t>Release 21 </a:t>
            </a:r>
            <a:r>
              <a:rPr lang="en-US" sz="1400" i="1" dirty="0"/>
              <a:t>is expected to be delivered with a </a:t>
            </a:r>
            <a:r>
              <a:rPr lang="en-US" sz="1400" b="1" i="1" dirty="0"/>
              <a:t>single drop </a:t>
            </a:r>
            <a:r>
              <a:rPr lang="en-US" sz="1400" i="1" dirty="0"/>
              <a:t>(i.e., a single code freeze)</a:t>
            </a:r>
          </a:p>
          <a:p>
            <a:r>
              <a:rPr lang="en-US" sz="1600" i="1" dirty="0"/>
              <a:t>Target </a:t>
            </a:r>
            <a:r>
              <a:rPr lang="en-US" sz="1600" b="1" i="1" dirty="0"/>
              <a:t>TSG#103 (March’2024) </a:t>
            </a:r>
            <a:r>
              <a:rPr lang="en-US" sz="1600" i="1" dirty="0"/>
              <a:t>for the remaining detailed 6G timeline decisions</a:t>
            </a:r>
          </a:p>
          <a:p>
            <a:endParaRPr lang="en-US" sz="16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High-Level Considerations for 6G Timeline (RP-233985)</a:t>
            </a:r>
          </a:p>
        </p:txBody>
      </p:sp>
    </p:spTree>
    <p:extLst>
      <p:ext uri="{BB962C8B-B14F-4D97-AF65-F5344CB8AC3E}">
        <p14:creationId xmlns:p14="http://schemas.microsoft.com/office/powerpoint/2010/main" val="37901654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31488</TotalTime>
  <Words>611</Words>
  <Application>Microsoft Office PowerPoint</Application>
  <PresentationFormat>Widescreen</PresentationFormat>
  <Paragraphs>242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微软雅黑</vt:lpstr>
      <vt:lpstr>Arial</vt:lpstr>
      <vt:lpstr>Arial Black</vt:lpstr>
      <vt:lpstr>Calibri</vt:lpstr>
      <vt:lpstr>Times New Roman</vt:lpstr>
      <vt:lpstr>3gpp</vt:lpstr>
      <vt:lpstr>Highlights from RAN#102</vt:lpstr>
      <vt:lpstr>LTE and NR CRs / TRs</vt:lpstr>
      <vt:lpstr>Release 19 RAN1 Package</vt:lpstr>
      <vt:lpstr>High-Level Considerations for 6G Timeline (RP-233985)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MCC: CR0576</cp:lastModifiedBy>
  <cp:revision>1118</cp:revision>
  <cp:lastPrinted>2016-09-15T08:31:00Z</cp:lastPrinted>
  <dcterms:created xsi:type="dcterms:W3CDTF">2009-11-27T05:15:00Z</dcterms:created>
  <dcterms:modified xsi:type="dcterms:W3CDTF">2024-01-17T07:56:36Z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