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72" r:id="rId6"/>
    <p:sldId id="273" r:id="rId7"/>
    <p:sldId id="276" r:id="rId8"/>
    <p:sldId id="27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Title/cover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Description/subtitle/speaker…</a:t>
            </a:r>
            <a:br>
              <a:rPr lang="en-GB" dirty="0"/>
            </a:br>
            <a:r>
              <a:rPr lang="en-US" dirty="0"/>
              <a:t>Ericsson Hilda Black 20pt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610642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524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7249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3337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/>
        </p:nvSpPr>
        <p:spPr bwMode="auto">
          <a:xfrm>
            <a:off x="479425" y="142897"/>
            <a:ext cx="11233149" cy="656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  <a:latin typeface="+mn-lt"/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(</a:t>
            </a: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ExtraLight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):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Ericsson Hilda ExtraLight" panose="00000300000000000000" pitchFamily="2" charset="0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+mj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j-lt"/>
              </a:rPr>
              <a:t>(Light):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200" u="sng" dirty="0" err="1">
                <a:solidFill>
                  <a:schemeClr val="tx1"/>
                </a:solidFill>
                <a:latin typeface="+mn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n-lt"/>
              </a:rPr>
              <a:t>(Regular):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j-lt"/>
              </a:rPr>
              <a:t>EricssonHildaLight+Bold</a:t>
            </a:r>
            <a:r>
              <a:rPr lang="en-US" sz="1200" b="1" u="sng" dirty="0">
                <a:solidFill>
                  <a:schemeClr val="tx1"/>
                </a:solidFill>
                <a:latin typeface="+mj-lt"/>
              </a:rPr>
              <a:t>(Medium):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n-lt"/>
              </a:rPr>
              <a:t>EricssonHilda+Bold</a:t>
            </a:r>
            <a:r>
              <a:rPr lang="en-US" sz="1200" b="1" u="sng" dirty="0">
                <a:solidFill>
                  <a:schemeClr val="tx1"/>
                </a:solidFill>
                <a:latin typeface="+mn-lt"/>
              </a:rPr>
              <a:t>(Bold):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 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EricssonHilda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(</a:t>
            </a: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ExtraBold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):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!"#$%&amp;'()*+,./0123456789:;&lt;=&gt;?@ABCDEFGHIJKLMNOPQRSTUVWXYZ[\]^_`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abcdefghijklmnopqrstuvwxyz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0" kern="1200" dirty="0">
                <a:solidFill>
                  <a:schemeClr val="tx1"/>
                </a:solidFill>
                <a:latin typeface="Ericsson Hilda ExtraBold" panose="00000900000000000000" pitchFamily="2" charset="0"/>
                <a:ea typeface="+mn-ea"/>
                <a:cs typeface="+mn-cs"/>
              </a:rPr>
              <a:t>Čč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ẀẁẃẄẅỲỳ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ﬁﬂΆΈΉΊΌΎΏΐΑΒΓΕΖΗΘΙΚΛΜΝΞΟΠΡΣΤΥΦΧΨΪΫΆΈΉΊΰ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2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25263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2909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4206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2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099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228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527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030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778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CFCA6C0-C300-46F3-8D05-D936BF801E7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D34DC33-B6A1-43EF-9A99-F7C83545B926}"/>
              </a:ext>
            </a:extLst>
          </p:cNvPr>
          <p:cNvSpPr txBox="1"/>
          <p:nvPr/>
        </p:nvSpPr>
        <p:spPr>
          <a:xfrm>
            <a:off x="421638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65333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265113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2pPr>
      <a:lvl3pPr marL="803275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1076325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4pPr>
      <a:lvl5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02B2343-63D6-46C8-9AFD-1DE43E0C83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600" dirty="0"/>
              <a:t>Joint Proposal on enabling LTE CRS puncturing of NR PDCCH for Rel18 DSS Enhancements WI</a:t>
            </a:r>
            <a:br>
              <a:rPr lang="en-US" sz="3600" dirty="0"/>
            </a:br>
            <a:br>
              <a:rPr lang="en-US" sz="3600" dirty="0"/>
            </a:br>
            <a:r>
              <a:rPr lang="en-US" sz="3600" dirty="0"/>
              <a:t>A.I. 9.9.1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ECF9A71C-6739-492F-B02B-46B85A415D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9424" y="4149725"/>
            <a:ext cx="9483725" cy="2087563"/>
          </a:xfrm>
        </p:spPr>
        <p:txBody>
          <a:bodyPr/>
          <a:lstStyle/>
          <a:p>
            <a:r>
              <a:rPr lang="en-US" dirty="0"/>
              <a:t>Ericsson, Nokia, Nokia Shanghai Bell, NTT DOCOMO, Softbank, </a:t>
            </a:r>
            <a:r>
              <a:rPr lang="en-US"/>
              <a:t>Telecom Italia</a:t>
            </a:r>
            <a:endParaRPr lang="en-US" dirty="0"/>
          </a:p>
        </p:txBody>
      </p:sp>
      <p:sp>
        <p:nvSpPr>
          <p:cNvPr id="11" name="Subtitle 6">
            <a:extLst>
              <a:ext uri="{FF2B5EF4-FFF2-40B4-BE49-F238E27FC236}">
                <a16:creationId xmlns:a16="http://schemas.microsoft.com/office/drawing/2014/main" id="{1EBE91D9-49A7-4E95-A430-D234E30BBB39}"/>
              </a:ext>
            </a:extLst>
          </p:cNvPr>
          <p:cNvSpPr txBox="1">
            <a:spLocks/>
          </p:cNvSpPr>
          <p:nvPr/>
        </p:nvSpPr>
        <p:spPr>
          <a:xfrm>
            <a:off x="9823450" y="476250"/>
            <a:ext cx="1787525" cy="421481"/>
          </a:xfrm>
          <a:prstGeom prst="rect">
            <a:avLst/>
          </a:prstGeom>
        </p:spPr>
        <p:txBody>
          <a:bodyPr vert="horz" lIns="72000" tIns="36000" rIns="72000" bIns="36000" rtlCol="0" anchor="t">
            <a:noAutofit/>
          </a:bodyPr>
          <a:lstStyle>
            <a:lvl1pPr marL="0" indent="0" algn="l" rtl="0" eaLnBrk="1" fontAlgn="base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Font typeface="Ericsson Hilda Light" charset="0"/>
              <a:buNone/>
              <a:defRPr sz="2000" kern="1000" spc="-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803275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076325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R1-2207865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488622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FA4EAC4-94F7-4D69-93EF-E3A64AE18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8353426" cy="1081088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3FC3D8E-B513-4B83-A79B-AF6C959989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9426" y="1557338"/>
            <a:ext cx="4987924" cy="5100636"/>
          </a:xfrm>
        </p:spPr>
        <p:txBody>
          <a:bodyPr>
            <a:normAutofit/>
          </a:bodyPr>
          <a:lstStyle/>
          <a:p>
            <a:r>
              <a:rPr lang="en-US" sz="1800" dirty="0"/>
              <a:t>RAN1 should conclude discussion on Rel18 DSS Enhancements WI in RAN1#110</a:t>
            </a:r>
          </a:p>
          <a:p>
            <a:pPr lvl="1"/>
            <a:r>
              <a:rPr lang="en-US" sz="1800" dirty="0">
                <a:solidFill>
                  <a:schemeClr val="accent1"/>
                </a:solidFill>
              </a:rPr>
              <a:t>1</a:t>
            </a:r>
            <a:r>
              <a:rPr lang="en-US" sz="1800" baseline="30000" dirty="0">
                <a:solidFill>
                  <a:schemeClr val="accent1"/>
                </a:solidFill>
              </a:rPr>
              <a:t>st</a:t>
            </a:r>
            <a:r>
              <a:rPr lang="en-US" sz="1800" dirty="0">
                <a:solidFill>
                  <a:schemeClr val="accent1"/>
                </a:solidFill>
              </a:rPr>
              <a:t> objective: Enabling LTE CRS puncturing of NR PDCCH</a:t>
            </a:r>
          </a:p>
          <a:p>
            <a:pPr lvl="2"/>
            <a:r>
              <a:rPr lang="en-US" sz="1800" dirty="0">
                <a:solidFill>
                  <a:schemeClr val="accent1"/>
                </a:solidFill>
              </a:rPr>
              <a:t>Proposal for RAN1 agreement and background provided in later slides</a:t>
            </a:r>
          </a:p>
          <a:p>
            <a:pPr lvl="1"/>
            <a:r>
              <a:rPr lang="en-US" sz="1800" dirty="0"/>
              <a:t>2</a:t>
            </a:r>
            <a:r>
              <a:rPr lang="en-US" sz="1800" baseline="30000" dirty="0"/>
              <a:t>nd</a:t>
            </a:r>
            <a:r>
              <a:rPr lang="en-US" sz="1800" dirty="0"/>
              <a:t> objective: enable overlapping CRS RM patterns regardless of M-TRP config</a:t>
            </a:r>
          </a:p>
          <a:p>
            <a:pPr lvl="2"/>
            <a:r>
              <a:rPr lang="en-US" sz="1800" dirty="0"/>
              <a:t>Relevant agreements/WAs for RRC signaling already made in RAN1#109-e</a:t>
            </a:r>
          </a:p>
          <a:p>
            <a:pPr marL="0" indent="0">
              <a:buNone/>
            </a:pPr>
            <a:endParaRPr lang="en-US" dirty="0"/>
          </a:p>
          <a:p>
            <a:pPr marL="538162" lvl="2" indent="0">
              <a:buNone/>
            </a:pPr>
            <a:endParaRPr lang="en-US" dirty="0"/>
          </a:p>
          <a:p>
            <a:pPr marL="265113" lvl="1" indent="0">
              <a:buNone/>
            </a:pPr>
            <a:endParaRPr lang="en-US" dirty="0"/>
          </a:p>
          <a:p>
            <a:pPr marL="265113" lvl="1" indent="0">
              <a:buNone/>
            </a:pPr>
            <a:endParaRPr lang="en-US" dirty="0"/>
          </a:p>
          <a:p>
            <a:pPr marL="265113" lvl="1" indent="0">
              <a:buNone/>
            </a:pPr>
            <a:endParaRPr lang="en-US" dirty="0"/>
          </a:p>
          <a:p>
            <a:pPr marL="265113" lvl="1" indent="0">
              <a:buNone/>
            </a:pPr>
            <a:endParaRPr lang="en-US" dirty="0"/>
          </a:p>
          <a:p>
            <a:pPr marL="265113" lvl="1" indent="0">
              <a:buNone/>
            </a:pPr>
            <a:endParaRPr lang="en-US" dirty="0"/>
          </a:p>
          <a:p>
            <a:pPr marL="265113" lvl="1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4C7F9B5-AC27-4B9E-9CA6-D55DB8AA0263}"/>
              </a:ext>
            </a:extLst>
          </p:cNvPr>
          <p:cNvSpPr txBox="1"/>
          <p:nvPr/>
        </p:nvSpPr>
        <p:spPr>
          <a:xfrm>
            <a:off x="6343650" y="1966913"/>
            <a:ext cx="5219700" cy="193357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72000" tIns="36000" rIns="72000" bIns="36000" rtlCol="0" anchor="t">
            <a:noAutofit/>
          </a:bodyPr>
          <a:lstStyle/>
          <a:p>
            <a:pPr marL="0" marR="0" hangingPunct="0">
              <a:spcBef>
                <a:spcPts val="0"/>
              </a:spcBef>
              <a:spcAft>
                <a:spcPts val="900"/>
              </a:spcAft>
            </a:pPr>
            <a:r>
              <a:rPr lang="en-US" sz="105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The following objectives shall be included for improvement of NR spectrum efficiency for LTE-NR co-existence (RAN1):</a:t>
            </a:r>
          </a:p>
          <a:p>
            <a:pPr marL="342900" marR="0" lvl="0" indent="-342900" hangingPunct="0">
              <a:spcBef>
                <a:spcPts val="0"/>
              </a:spcBef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US" sz="105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Study and if needed specify NR PDCCH reception in symbols with LTE CRS </a:t>
            </a:r>
            <a:r>
              <a:rPr lang="en-US" sz="1050" dirty="0" err="1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REs.</a:t>
            </a:r>
            <a:r>
              <a:rPr lang="en-US" sz="105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 [RAN1]</a:t>
            </a:r>
          </a:p>
          <a:p>
            <a:pPr marL="742950" marR="0" lvl="1" indent="-285750" hangingPunct="0">
              <a:spcBef>
                <a:spcPts val="0"/>
              </a:spcBef>
              <a:spcAft>
                <a:spcPts val="900"/>
              </a:spcAft>
              <a:buFont typeface="Courier New" panose="02070309020205020404" pitchFamily="49" charset="0"/>
              <a:buChar char="o"/>
            </a:pPr>
            <a:r>
              <a:rPr lang="en-GB" sz="105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Investigate enabling LTE CRS to puncture NR PDCCH, including the impact to NR PDCCH DMRS if there is the performance gain from the additional PDCCH resources.</a:t>
            </a:r>
            <a:endParaRPr lang="en-US" sz="105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marR="0" lvl="0" indent="-342900" hangingPunct="0">
              <a:spcBef>
                <a:spcPts val="0"/>
              </a:spcBef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GB" sz="105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Allow a UE to support, and be configured with, two overlapping CRS rate matching patterns regardless of support or configuration of multi-TRP [RAN1, RAN2]</a:t>
            </a:r>
            <a:endParaRPr lang="en-US" sz="105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endParaRPr kumimoji="0" lang="en-US" sz="20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D2CA726-F088-4C8C-A58E-A0551C4B75B6}"/>
              </a:ext>
            </a:extLst>
          </p:cNvPr>
          <p:cNvSpPr/>
          <p:nvPr/>
        </p:nvSpPr>
        <p:spPr bwMode="auto">
          <a:xfrm>
            <a:off x="6343650" y="1557338"/>
            <a:ext cx="3038476" cy="409575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 sz="1400" dirty="0">
                <a:latin typeface="+mn-lt"/>
              </a:rPr>
              <a:t>WID Objectives (RP-213575</a:t>
            </a:r>
            <a:r>
              <a:rPr lang="en-US" dirty="0">
                <a:solidFill>
                  <a:srgbClr val="FFFFFF"/>
                </a:solidFill>
                <a:latin typeface="+mn-lt"/>
              </a:rPr>
              <a:t>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352292E-49EE-4737-A05B-9EEE1FB1906E}"/>
              </a:ext>
            </a:extLst>
          </p:cNvPr>
          <p:cNvSpPr txBox="1"/>
          <p:nvPr/>
        </p:nvSpPr>
        <p:spPr>
          <a:xfrm>
            <a:off x="6343650" y="4521730"/>
            <a:ext cx="5219700" cy="193357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wrap="square" lIns="72000" tIns="36000" rIns="72000" bIns="36000" rtlCol="0" anchor="t">
            <a:noAutofit/>
          </a:bodyPr>
          <a:lstStyle/>
          <a:p>
            <a:pPr marL="285750" marR="0" indent="-285750" hangingPunct="0"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ea typeface="SimSun" panose="02010600030101010101" pitchFamily="2" charset="-122"/>
              </a:rPr>
              <a:t>Per agreed time plan in RP-213469 and RP-213697</a:t>
            </a:r>
          </a:p>
          <a:p>
            <a:pPr marL="742950" lvl="1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ea typeface="SimSun" panose="02010600030101010101" pitchFamily="2" charset="-122"/>
              </a:rPr>
              <a:t>RAN1 has TUs in RAN1#109-e and RAN1#110</a:t>
            </a:r>
          </a:p>
          <a:p>
            <a:pPr marL="1200150" lvl="2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ea typeface="SimSun" panose="02010600030101010101" pitchFamily="2" charset="-122"/>
              </a:rPr>
              <a:t>Specifications/UE capabilities to be finalized with other Rel18 items towards end of Rel18.</a:t>
            </a:r>
          </a:p>
          <a:p>
            <a:pPr marL="742950" lvl="1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effectLst/>
                <a:ea typeface="SimSun" panose="02010600030101010101" pitchFamily="2" charset="-122"/>
              </a:rPr>
              <a:t>RAN4 TUs start in Q4 2023</a:t>
            </a:r>
          </a:p>
          <a:p>
            <a:pPr marL="742950" lvl="1" indent="-28575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1200" dirty="0">
                <a:effectLst/>
                <a:ea typeface="SimSun" panose="02010600030101010101" pitchFamily="2" charset="-122"/>
              </a:rPr>
              <a:t>RAN2 handles as part of Misc. items with other WG impact</a:t>
            </a:r>
          </a:p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tabLst/>
            </a:pPr>
            <a:endParaRPr kumimoji="0" lang="en-US" sz="20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Ericsson Hilda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D3C824C-6C23-4E72-ADF6-535AABBECEBF}"/>
              </a:ext>
            </a:extLst>
          </p:cNvPr>
          <p:cNvSpPr/>
          <p:nvPr/>
        </p:nvSpPr>
        <p:spPr bwMode="auto">
          <a:xfrm>
            <a:off x="6343650" y="4112155"/>
            <a:ext cx="3038476" cy="409575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 sz="1400" dirty="0">
                <a:latin typeface="+mn-lt"/>
              </a:rPr>
              <a:t>Notes on time plan</a:t>
            </a:r>
            <a:endParaRPr lang="en-US" dirty="0">
              <a:solidFill>
                <a:srgbClr val="FFFF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542129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8310CE-1FFD-4438-9A24-D8AC06785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8353426" cy="1081088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Background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0BC1542-B685-4A15-A42B-83EBA91D84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1655" y="1840351"/>
            <a:ext cx="5472113" cy="1955556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6D23FE33-E85C-452D-9BAE-8B615AEC7307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6242694" y="1847724"/>
            <a:ext cx="5472113" cy="4112810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Current spec restriction</a:t>
            </a:r>
            <a:r>
              <a:rPr lang="en-US" dirty="0"/>
              <a:t>: UE not required to monitor NR PDCCH candidates overlapping with CRS =&gt; NR PDCCH can only start with symbol #2 (s2) when 4 port CRS used for LTE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Lower LTE load and higher NR load expected in future =&gt; s1 may not be needed for LTE PDCCH in many instances</a:t>
            </a:r>
          </a:p>
          <a:p>
            <a:pPr marL="265113" lvl="1" indent="0">
              <a:buNone/>
            </a:pPr>
            <a:endParaRPr lang="en-US" dirty="0"/>
          </a:p>
          <a:p>
            <a:r>
              <a:rPr lang="en-US" dirty="0">
                <a:solidFill>
                  <a:srgbClr val="0050CA"/>
                </a:solidFill>
              </a:rPr>
              <a:t>Without Rel18 Enhancement</a:t>
            </a:r>
            <a:r>
              <a:rPr lang="en-US" dirty="0"/>
              <a:t>, when LTE has 4-port CRS and PDCCH not in s1, </a:t>
            </a:r>
          </a:p>
          <a:p>
            <a:pPr lvl="1"/>
            <a:r>
              <a:rPr lang="en-US" dirty="0">
                <a:solidFill>
                  <a:srgbClr val="0050CA"/>
                </a:solidFill>
              </a:rPr>
              <a:t>only 1sym for NR PDCCH if (s2, s3-s13) used for (NR PDCCH, NR PDSCH) split</a:t>
            </a:r>
          </a:p>
          <a:p>
            <a:pPr lvl="2"/>
            <a:r>
              <a:rPr lang="en-US" dirty="0"/>
              <a:t>RBs overlapping with CRS in s1 cannot be used for PDCCH</a:t>
            </a:r>
          </a:p>
          <a:p>
            <a:pPr lvl="1"/>
            <a:r>
              <a:rPr lang="en-US" dirty="0">
                <a:solidFill>
                  <a:srgbClr val="0050CA"/>
                </a:solidFill>
              </a:rPr>
              <a:t>PDSCH limited to 10syms if (s2-s3, s4-s13) used for (NR PDCCH, NR PDSCH)  split</a:t>
            </a:r>
          </a:p>
          <a:p>
            <a:pPr lvl="2"/>
            <a:r>
              <a:rPr lang="en-US" dirty="0"/>
              <a:t>RBs overlapping with CRS in s1 cannot be used for PDCCH or PDSCH</a:t>
            </a:r>
          </a:p>
          <a:p>
            <a:pPr marL="265113" lvl="1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87F4C5A-5E27-479D-8D29-9580D7E600FC}"/>
              </a:ext>
            </a:extLst>
          </p:cNvPr>
          <p:cNvSpPr/>
          <p:nvPr/>
        </p:nvSpPr>
        <p:spPr bwMode="auto">
          <a:xfrm>
            <a:off x="171450" y="1633780"/>
            <a:ext cx="249867" cy="1955557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vert270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 sz="1200" b="1" dirty="0">
                <a:latin typeface="+mn-lt"/>
              </a:rPr>
              <a:t>2sym LTE PDCCH (Legacy)</a:t>
            </a:r>
            <a:endParaRPr lang="en-US" b="1" dirty="0">
              <a:latin typeface="+mn-l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713FBC0-74A6-41CC-A7F2-93118444C947}"/>
              </a:ext>
            </a:extLst>
          </p:cNvPr>
          <p:cNvSpPr/>
          <p:nvPr/>
        </p:nvSpPr>
        <p:spPr bwMode="auto">
          <a:xfrm>
            <a:off x="152400" y="4246441"/>
            <a:ext cx="249867" cy="1955557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vert270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 sz="1200" b="1" dirty="0">
                <a:latin typeface="+mn-lt"/>
              </a:rPr>
              <a:t>1sym LTE PDCCH (Legacy)</a:t>
            </a:r>
            <a:endParaRPr lang="en-US" b="1" dirty="0">
              <a:latin typeface="+mn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6F76E4-F065-4693-ADA7-24207FC1C9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267" y="4140380"/>
            <a:ext cx="5716280" cy="2167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014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8310CE-1FFD-4438-9A24-D8AC06785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8353426" cy="1081088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Rel18 Enhancement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6D23FE33-E85C-452D-9BAE-8B615AEC7307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6667500" y="1430975"/>
            <a:ext cx="5047307" cy="4808467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solidFill>
                  <a:srgbClr val="0050CA"/>
                </a:solidFill>
              </a:rPr>
              <a:t>With Rel18 Enhancement </a:t>
            </a:r>
            <a:r>
              <a:rPr lang="en-US" dirty="0"/>
              <a:t>enabling UE reception of NR PDCCH candidates that overlap with LTE CRS REs, </a:t>
            </a:r>
          </a:p>
          <a:p>
            <a:pPr lvl="1"/>
            <a:r>
              <a:rPr lang="en-US" dirty="0">
                <a:solidFill>
                  <a:srgbClr val="0050CA"/>
                </a:solidFill>
              </a:rPr>
              <a:t>below split enabled for (NR PDCCH </a:t>
            </a:r>
            <a:r>
              <a:rPr lang="en-US" dirty="0" err="1">
                <a:solidFill>
                  <a:srgbClr val="0050CA"/>
                </a:solidFill>
              </a:rPr>
              <a:t>sym</a:t>
            </a:r>
            <a:r>
              <a:rPr lang="en-US" dirty="0">
                <a:solidFill>
                  <a:srgbClr val="0050CA"/>
                </a:solidFill>
              </a:rPr>
              <a:t>, NR PDSCH </a:t>
            </a:r>
            <a:r>
              <a:rPr lang="en-US" dirty="0" err="1">
                <a:solidFill>
                  <a:srgbClr val="0050CA"/>
                </a:solidFill>
              </a:rPr>
              <a:t>sym</a:t>
            </a:r>
            <a:r>
              <a:rPr lang="en-US" dirty="0">
                <a:solidFill>
                  <a:srgbClr val="0050CA"/>
                </a:solidFill>
              </a:rPr>
              <a:t>) when s1 not used for LTE</a:t>
            </a:r>
          </a:p>
          <a:p>
            <a:pPr lvl="2"/>
            <a:r>
              <a:rPr lang="en-US" dirty="0">
                <a:solidFill>
                  <a:srgbClr val="0050CA"/>
                </a:solidFill>
              </a:rPr>
              <a:t>(s1-s2, s3-s13) : 2sym NR PDCCH+11sym PDSCH</a:t>
            </a:r>
          </a:p>
          <a:p>
            <a:pPr lvl="2"/>
            <a:r>
              <a:rPr lang="en-US" dirty="0">
                <a:solidFill>
                  <a:srgbClr val="0050CA"/>
                </a:solidFill>
              </a:rPr>
              <a:t>(s1-s3, s4-s13)  : 3sym NR PDCCH+10sym PDSCH</a:t>
            </a:r>
          </a:p>
          <a:p>
            <a:pPr lvl="1"/>
            <a:r>
              <a:rPr lang="en-US" dirty="0">
                <a:solidFill>
                  <a:srgbClr val="0050CA"/>
                </a:solidFill>
              </a:rPr>
              <a:t>NR PDCCH resources increased without reducing PDSCH </a:t>
            </a:r>
            <a:r>
              <a:rPr lang="en-US" dirty="0" err="1">
                <a:solidFill>
                  <a:srgbClr val="0050CA"/>
                </a:solidFill>
              </a:rPr>
              <a:t>syms</a:t>
            </a:r>
            <a:endParaRPr lang="en-US" dirty="0">
              <a:solidFill>
                <a:srgbClr val="0050CA"/>
              </a:solidFill>
            </a:endParaRPr>
          </a:p>
          <a:p>
            <a:pPr marL="265113" lvl="1" indent="0">
              <a:buNone/>
            </a:pPr>
            <a:endParaRPr lang="en-US" dirty="0"/>
          </a:p>
          <a:p>
            <a:r>
              <a:rPr lang="en-US" dirty="0"/>
              <a:t>More PDCCH resources improve DSS performance, e.g.,</a:t>
            </a:r>
          </a:p>
          <a:p>
            <a:pPr lvl="2"/>
            <a:r>
              <a:rPr lang="en-US" dirty="0"/>
              <a:t>PDCCH does not become bottleneck for scheduling UL traffic (incl. A-CSI requests, TCP ACKs) on low band carrier for LB-MB NR CA with DSS carrier in low band</a:t>
            </a:r>
          </a:p>
          <a:p>
            <a:pPr lvl="2"/>
            <a:r>
              <a:rPr lang="en-US"/>
              <a:t>offloading PDCCHs </a:t>
            </a:r>
            <a:r>
              <a:rPr lang="en-US" dirty="0"/>
              <a:t>to s1 from s3 (or s2 ) can free up more resources for PDSCH =&gt; improved DL </a:t>
            </a:r>
            <a:r>
              <a:rPr lang="en-US" dirty="0" err="1"/>
              <a:t>tput</a:t>
            </a:r>
            <a:r>
              <a:rPr lang="en-US" dirty="0"/>
              <a:t> for DSS carrier</a:t>
            </a:r>
          </a:p>
          <a:p>
            <a:pPr marL="538162" lvl="2" indent="0">
              <a:buNone/>
            </a:pPr>
            <a:endParaRPr lang="en-US" dirty="0"/>
          </a:p>
          <a:p>
            <a:r>
              <a:rPr lang="en-US" dirty="0"/>
              <a:t>Evaluations show PDCCH capacity is improved with minimal RAN1 spec impact</a:t>
            </a:r>
          </a:p>
          <a:p>
            <a:pPr lvl="1"/>
            <a:r>
              <a:rPr lang="en-US" dirty="0"/>
              <a:t>E.g.  R1-2207439 (E///), […], […]</a:t>
            </a:r>
          </a:p>
          <a:p>
            <a:pPr lvl="1"/>
            <a:endParaRPr lang="en-US" dirty="0"/>
          </a:p>
          <a:p>
            <a:pPr marL="538162" lvl="2" indent="0">
              <a:buNone/>
            </a:pPr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8A4B852-3499-41B7-8D56-ED3135ED16C4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193" y="4668206"/>
            <a:ext cx="5760720" cy="1740535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A5057DC5-5966-4C2E-B981-199B076D8A5D}"/>
              </a:ext>
            </a:extLst>
          </p:cNvPr>
          <p:cNvSpPr/>
          <p:nvPr/>
        </p:nvSpPr>
        <p:spPr bwMode="auto">
          <a:xfrm>
            <a:off x="227325" y="4213516"/>
            <a:ext cx="249867" cy="2203166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vert270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 sz="1200" b="1" dirty="0">
                <a:latin typeface="+mn-lt"/>
              </a:rPr>
              <a:t>1sym LTE PDCCH (</a:t>
            </a:r>
            <a:r>
              <a:rPr lang="en-US" sz="1200" b="1" dirty="0">
                <a:solidFill>
                  <a:srgbClr val="C00000"/>
                </a:solidFill>
                <a:latin typeface="+mn-lt"/>
              </a:rPr>
              <a:t>Rel 18 </a:t>
            </a:r>
            <a:r>
              <a:rPr lang="en-US" sz="1200" b="1" dirty="0" err="1">
                <a:solidFill>
                  <a:srgbClr val="C00000"/>
                </a:solidFill>
                <a:latin typeface="+mn-lt"/>
              </a:rPr>
              <a:t>Enh</a:t>
            </a:r>
            <a:r>
              <a:rPr lang="en-US" sz="1200" b="1" dirty="0">
                <a:latin typeface="+mn-lt"/>
              </a:rPr>
              <a:t>.)</a:t>
            </a:r>
            <a:endParaRPr lang="en-US" b="1" dirty="0">
              <a:latin typeface="+mn-lt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AF37713-241A-44A9-9550-F789212FE424}"/>
              </a:ext>
            </a:extLst>
          </p:cNvPr>
          <p:cNvSpPr/>
          <p:nvPr/>
        </p:nvSpPr>
        <p:spPr bwMode="auto">
          <a:xfrm>
            <a:off x="227326" y="1590062"/>
            <a:ext cx="249867" cy="1955557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vert270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Bef>
                <a:spcPts val="800"/>
              </a:spcBef>
            </a:pPr>
            <a:r>
              <a:rPr lang="en-US" sz="1200" b="1" dirty="0">
                <a:latin typeface="+mn-lt"/>
              </a:rPr>
              <a:t>1sym LTE PDCCH (Legacy)</a:t>
            </a:r>
            <a:endParaRPr lang="en-US" b="1" dirty="0">
              <a:latin typeface="+mn-lt"/>
            </a:endParaRP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2068CBFC-63EA-4E15-8649-2DD24CC3F56E}"/>
              </a:ext>
            </a:extLst>
          </p:cNvPr>
          <p:cNvSpPr/>
          <p:nvPr/>
        </p:nvSpPr>
        <p:spPr bwMode="auto">
          <a:xfrm rot="5400000">
            <a:off x="1429702" y="3903518"/>
            <a:ext cx="559082" cy="451141"/>
          </a:xfrm>
          <a:prstGeom prst="rightArrow">
            <a:avLst/>
          </a:prstGeom>
          <a:solidFill>
            <a:schemeClr val="tx1">
              <a:lumMod val="25000"/>
              <a:lumOff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rgbClr val="FFFFFF"/>
              </a:solidFill>
              <a:latin typeface="+mn-lt"/>
            </a:endParaRPr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6998B45B-8688-40DC-B953-5F135F2769E0}"/>
              </a:ext>
            </a:extLst>
          </p:cNvPr>
          <p:cNvSpPr/>
          <p:nvPr/>
        </p:nvSpPr>
        <p:spPr bwMode="auto">
          <a:xfrm rot="5400000">
            <a:off x="4504530" y="3863973"/>
            <a:ext cx="559082" cy="451141"/>
          </a:xfrm>
          <a:prstGeom prst="rightArrow">
            <a:avLst/>
          </a:prstGeom>
          <a:solidFill>
            <a:schemeClr val="tx1">
              <a:lumMod val="25000"/>
              <a:lumOff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rgbClr val="FFFFFF"/>
              </a:solidFill>
              <a:latin typeface="+mn-lt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2CB5B3BA-8CEB-4E91-B19F-9064FEFBC1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633" y="1430975"/>
            <a:ext cx="5716280" cy="2167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3197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8310CE-1FFD-4438-9A24-D8AC06785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8353426" cy="1081088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Proposals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6D23FE33-E85C-452D-9BAE-8B615AEC7307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623886" y="1449790"/>
            <a:ext cx="11225213" cy="510341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Proposal 1</a:t>
            </a:r>
          </a:p>
          <a:p>
            <a:pPr lvl="1"/>
            <a:r>
              <a:rPr lang="en-US" dirty="0"/>
              <a:t>Reception of NR PDCCH candidates that overlap with LTE CRS REs is supported by Rel18 UEs</a:t>
            </a:r>
          </a:p>
          <a:p>
            <a:pPr lvl="2"/>
            <a:r>
              <a:rPr lang="en-US" dirty="0"/>
              <a:t>Reception supported at least for UESS, and CSS(s) with dedicated RRC configuration</a:t>
            </a:r>
          </a:p>
          <a:p>
            <a:pPr lvl="2"/>
            <a:r>
              <a:rPr lang="en-US" dirty="0"/>
              <a:t>It is RAN1 understanding that the feature can be supported even if UE receiver uses legacy channel estimation (i.e., no change to UE assumption on PDCCH DMRS RE positions/pattern in a symbol)</a:t>
            </a:r>
          </a:p>
          <a:p>
            <a:pPr lvl="3"/>
            <a:r>
              <a:rPr lang="en-US" dirty="0"/>
              <a:t>RAN4 is requested to take the above into account when specifying UE performance requirements</a:t>
            </a:r>
          </a:p>
          <a:p>
            <a:pPr lvl="2"/>
            <a:r>
              <a:rPr lang="en-US" dirty="0"/>
              <a:t>UE capability details will be finalized during overall Rel18 UE capabilities discussion phase</a:t>
            </a:r>
          </a:p>
          <a:p>
            <a:pPr marL="538162" lvl="2" indent="0">
              <a:buNone/>
            </a:pPr>
            <a:endParaRPr lang="en-US" dirty="0"/>
          </a:p>
          <a:p>
            <a:r>
              <a:rPr lang="en-US" dirty="0"/>
              <a:t>Proposal 2</a:t>
            </a:r>
          </a:p>
          <a:p>
            <a:pPr lvl="1"/>
            <a:r>
              <a:rPr lang="en-US" dirty="0"/>
              <a:t>Continue discussing the following to converge during RAN1 #110 </a:t>
            </a:r>
          </a:p>
          <a:p>
            <a:pPr lvl="2"/>
            <a:r>
              <a:rPr lang="en-US" dirty="0"/>
              <a:t>Application of CRS puncturing/not on a PDCCH candidate configured per PDCCH aggregation level</a:t>
            </a:r>
          </a:p>
          <a:p>
            <a:pPr lvl="2"/>
            <a:r>
              <a:rPr lang="en-US" dirty="0"/>
              <a:t>Providing UE with the PDCCH/CRS relative power setting that the receiver may use in the demodulation/decoding process when puncturing is not applied</a:t>
            </a:r>
          </a:p>
          <a:p>
            <a:pPr lvl="2"/>
            <a:r>
              <a:rPr lang="en-US" dirty="0"/>
              <a:t>Introducing following new RE mapping in symbol with CRS </a:t>
            </a:r>
          </a:p>
          <a:p>
            <a:pPr lvl="3"/>
            <a:r>
              <a:rPr lang="en-US" dirty="0"/>
              <a:t>PDCCH candidates in the CORESET assumed to have DMRS REs in OFDM symbol(s) where LTE cell-specific reference signals as indicated by the higher-layer parameter </a:t>
            </a:r>
            <a:r>
              <a:rPr lang="en-US" dirty="0" err="1"/>
              <a:t>lte</a:t>
            </a:r>
            <a:r>
              <a:rPr lang="en-US" dirty="0"/>
              <a:t>-CRS-</a:t>
            </a:r>
            <a:r>
              <a:rPr lang="en-US" dirty="0" err="1"/>
              <a:t>ToMatchAround</a:t>
            </a:r>
            <a:r>
              <a:rPr lang="en-US" dirty="0"/>
              <a:t> or LTE-CRS-</a:t>
            </a:r>
            <a:r>
              <a:rPr lang="en-US" dirty="0" err="1"/>
              <a:t>PatternList</a:t>
            </a:r>
            <a:r>
              <a:rPr lang="en-US" dirty="0"/>
              <a:t> is not present</a:t>
            </a:r>
          </a:p>
          <a:p>
            <a:pPr lvl="2"/>
            <a:r>
              <a:rPr lang="en-US" dirty="0"/>
              <a:t>Additional restrictions(if any)/capability signaling on allowed CORESET duration(s) for NR PDCCH candidates that overlap with LTE CRS REs </a:t>
            </a:r>
          </a:p>
          <a:p>
            <a:pPr lvl="2"/>
            <a:r>
              <a:rPr lang="en-US" dirty="0"/>
              <a:t>TPs to RAN1 specs for consideration by editors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3281216"/>
      </p:ext>
    </p:extLst>
  </p:cSld>
  <p:clrMapOvr>
    <a:masterClrMapping/>
  </p:clrMapOvr>
</p:sld>
</file>

<file path=ppt/theme/theme1.xml><?xml version="1.0" encoding="utf-8"?>
<a:theme xmlns:a="http://schemas.openxmlformats.org/drawingml/2006/main" name="EricssonDefault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rgbClr val="FFFFFF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EricssonDefault" id="{8B5BF64B-8723-41A1-ACB0-C91EFFD909A9}" vid="{EF5624AE-16C5-4B0D-A6B8-5DD7520ADCA7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20" ma:contentTypeDescription="Create a new document." ma:contentTypeScope="" ma:versionID="1bba11f96c6225f843b575f07d3b3531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xmlns:ns4="d8762117-8292-4133-b1c7-eab5c6487cfd" targetNamespace="http://schemas.microsoft.com/office/2006/metadata/properties" ma:root="true" ma:fieldsID="ca854c64e477cf35e24c83949733673a" ns1:_="" ns2:_="" ns3:_="" ns4:_="">
    <xsd:import namespace="http://schemas.microsoft.com/sharepoint/v3"/>
    <xsd:import namespace="2f282d3b-eb4a-4b09-b61f-b9593442e286"/>
    <xsd:import namespace="9b239327-9e80-40e4-b1b7-4394fed77a33"/>
    <xsd:import namespace="d8762117-8292-4133-b1c7-eab5c6487c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b887a991-dcc8-442b-9da6-e470cbc3e4a9}" ma:internalName="TaxCatchAll" ma:showField="CatchAllData" ma:web="9b239327-9e80-40e4-b1b7-4394fed77a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 xsi:nil="true"/>
    <_ip_UnifiedCompliancePolicyUIAction xmlns="http://schemas.microsoft.com/sharepoint/v3" xsi:nil="true"/>
    <lcf76f155ced4ddcb4097134ff3c332f xmlns="2f282d3b-eb4a-4b09-b61f-b9593442e286">
      <Terms xmlns="http://schemas.microsoft.com/office/infopath/2007/PartnerControls"/>
    </lcf76f155ced4ddcb4097134ff3c332f>
    <_ip_UnifiedCompliancePolicyProperties xmlns="http://schemas.microsoft.com/sharepoint/v3" xsi:nil="true"/>
    <_Flow_SignoffStatus xmlns="2f282d3b-eb4a-4b09-b61f-b9593442e286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6A6507E-B9F2-41EF-8883-271F60C6F76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f282d3b-eb4a-4b09-b61f-b9593442e286"/>
    <ds:schemaRef ds:uri="9b239327-9e80-40e4-b1b7-4394fed77a33"/>
    <ds:schemaRef ds:uri="d8762117-8292-4133-b1c7-eab5c6487cf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ADC661D-1FF8-4603-9AD8-1A93D9DC61FE}">
  <ds:schemaRefs>
    <ds:schemaRef ds:uri="2f282d3b-eb4a-4b09-b61f-b9593442e286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purl.org/dc/terms/"/>
    <ds:schemaRef ds:uri="http://schemas.microsoft.com/office/2006/metadata/properties"/>
    <ds:schemaRef ds:uri="d8762117-8292-4133-b1c7-eab5c6487cfd"/>
    <ds:schemaRef ds:uri="http://schemas.microsoft.com/office/2006/documentManagement/types"/>
    <ds:schemaRef ds:uri="http://schemas.microsoft.com/sharepoint/v3"/>
    <ds:schemaRef ds:uri="9b239327-9e80-40e4-b1b7-4394fed77a33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CF5B31E-7CEF-4D64-B920-64D6F9F5C20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1100</TotalTime>
  <Words>795</Words>
  <Application>Microsoft Office PowerPoint</Application>
  <PresentationFormat>Widescreen</PresentationFormat>
  <Paragraphs>74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Arial</vt:lpstr>
      <vt:lpstr>Courier New</vt:lpstr>
      <vt:lpstr>Ericsson Hilda</vt:lpstr>
      <vt:lpstr>Ericsson Hilda ExtraBold</vt:lpstr>
      <vt:lpstr>Ericsson Hilda ExtraLight</vt:lpstr>
      <vt:lpstr>Ericsson Hilda Light</vt:lpstr>
      <vt:lpstr>Ericsson Technical Icons</vt:lpstr>
      <vt:lpstr>Symbol</vt:lpstr>
      <vt:lpstr>Times New Roman</vt:lpstr>
      <vt:lpstr>EricssonDefault</vt:lpstr>
      <vt:lpstr>Joint Proposal on enabling LTE CRS puncturing of NR PDCCH for Rel18 DSS Enhancements WI  A.I. 9.9.1</vt:lpstr>
      <vt:lpstr>Introduction</vt:lpstr>
      <vt:lpstr>Background</vt:lpstr>
      <vt:lpstr>Rel18 Enhancement</vt:lpstr>
      <vt:lpstr>Proposals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Ravikiran Nory</dc:creator>
  <cp:lastModifiedBy>Ravikiran Nory</cp:lastModifiedBy>
  <cp:revision>266</cp:revision>
  <dcterms:created xsi:type="dcterms:W3CDTF">2022-08-16T03:22:52Z</dcterms:created>
  <dcterms:modified xsi:type="dcterms:W3CDTF">2022-08-22T12:27:52Z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0x010100F3E9551B3FDDA24EBF0A209BAAD637CA</vt:lpwstr>
  </property>
  <property fmtid="{D5CDD505-2E9C-101B-9397-08002B2CF9AE}" pid="3" name="MediaServiceImageTags">
    <vt:lpwstr/>
  </property>
</Properties>
</file>