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981" r:id="rId2"/>
    <p:sldId id="994" r:id="rId3"/>
    <p:sldId id="997" r:id="rId4"/>
    <p:sldId id="993" r:id="rId5"/>
    <p:sldId id="1000" r:id="rId6"/>
    <p:sldId id="995" r:id="rId7"/>
    <p:sldId id="1005" r:id="rId8"/>
    <p:sldId id="998" r:id="rId9"/>
    <p:sldId id="1003" r:id="rId10"/>
    <p:sldId id="1004" r:id="rId11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66" d="100"/>
          <a:sy n="66" d="100"/>
        </p:scale>
        <p:origin x="504" y="72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Op/OP_F2F/F2f_003_DM/Docs/OPf22002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0/Inbox/drafts" TargetMode="External"/><Relationship Id="rId2" Type="http://schemas.openxmlformats.org/officeDocument/2006/relationships/hyperlink" Target="https://www.3gpp.org/ftp/Meetings_3GPP_SYNC/RAN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0/Inbox/draft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0/Inbox/draft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RAN1#110 Meeting Management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R1-2207719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#110</a:t>
            </a:r>
          </a:p>
          <a:p>
            <a:pPr algn="r"/>
            <a:r>
              <a:rPr lang="en-US" sz="2000" b="1" i="1" dirty="0"/>
              <a:t>August 22</a:t>
            </a:r>
            <a:r>
              <a:rPr lang="en-US" sz="2000" b="1" i="1" baseline="30000" dirty="0"/>
              <a:t>nd</a:t>
            </a:r>
            <a:r>
              <a:rPr lang="en-US" sz="2000" b="1" i="1" dirty="0"/>
              <a:t> – August 26</a:t>
            </a:r>
            <a:r>
              <a:rPr lang="en-US" sz="2000" b="1" i="1" baseline="30000" dirty="0"/>
              <a:t>th</a:t>
            </a:r>
            <a:r>
              <a:rPr lang="en-US" sz="2000" b="1" i="1" dirty="0"/>
              <a:t>, 2022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pPr lvl="1"/>
            <a:endParaRPr lang="en-US" sz="1600" dirty="0"/>
          </a:p>
          <a:p>
            <a:r>
              <a:rPr lang="en-US" sz="1800" dirty="0"/>
              <a:t>Individual draft CRs will be used</a:t>
            </a:r>
          </a:p>
          <a:p>
            <a:pPr lvl="1"/>
            <a:r>
              <a:rPr lang="en-US" sz="1600" dirty="0"/>
              <a:t>Final endorsed CR will be sourced by Moderator (company name) and other co-sourcing companies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Proponent </a:t>
            </a:r>
            <a:r>
              <a:rPr lang="en-US" sz="1800" dirty="0"/>
              <a:t>companies will provide initial summaries and moderate follow up discussions </a:t>
            </a:r>
            <a:endParaRPr lang="en-US" sz="1800" dirty="0" smtClean="0"/>
          </a:p>
          <a:p>
            <a:pPr lvl="1"/>
            <a:r>
              <a:rPr lang="en-US" sz="1600" dirty="0" smtClean="0"/>
              <a:t>If multiple companies have submitted CRs/</a:t>
            </a:r>
            <a:r>
              <a:rPr lang="en-US" sz="1600" dirty="0" err="1" smtClean="0"/>
              <a:t>tdocs</a:t>
            </a:r>
            <a:r>
              <a:rPr lang="en-US" sz="1600" dirty="0" smtClean="0"/>
              <a:t> for the same topic, chair will assign a moderator</a:t>
            </a:r>
          </a:p>
          <a:p>
            <a:pPr lvl="1"/>
            <a:r>
              <a:rPr lang="en-US" sz="1600" dirty="0" smtClean="0"/>
              <a:t>Initial summaries to be provided – </a:t>
            </a:r>
            <a:r>
              <a:rPr lang="en-US" sz="1600" dirty="0"/>
              <a:t>preferably by 15:00 (UTC) on Friday August </a:t>
            </a:r>
            <a:r>
              <a:rPr lang="en-US" sz="1600" dirty="0" smtClean="0"/>
              <a:t>19</a:t>
            </a:r>
            <a:r>
              <a:rPr lang="en-US" sz="1600" baseline="30000" dirty="0" smtClean="0"/>
              <a:t>th</a:t>
            </a:r>
            <a:endParaRPr lang="en-US" sz="1600" dirty="0"/>
          </a:p>
          <a:p>
            <a:pPr lvl="1"/>
            <a:r>
              <a:rPr lang="en-US" sz="1600" dirty="0"/>
              <a:t>Companies are recommended to provide their initial views by 15:00 (local time) on the first day of RAN1#110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for Other Releases</a:t>
            </a:r>
          </a:p>
        </p:txBody>
      </p:sp>
    </p:spTree>
    <p:extLst>
      <p:ext uri="{BB962C8B-B14F-4D97-AF65-F5344CB8AC3E}">
        <p14:creationId xmlns:p14="http://schemas.microsoft.com/office/powerpoint/2010/main" val="80092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RAN1#110 will be held from August 22</a:t>
            </a:r>
            <a:r>
              <a:rPr lang="en-US" sz="1800" baseline="30000" dirty="0"/>
              <a:t>nd</a:t>
            </a:r>
            <a:r>
              <a:rPr lang="en-US" sz="1800" dirty="0"/>
              <a:t> to August 26</a:t>
            </a:r>
            <a:r>
              <a:rPr lang="en-US" sz="1800" baseline="30000" dirty="0"/>
              <a:t>th</a:t>
            </a:r>
            <a:r>
              <a:rPr lang="en-US" sz="1800" dirty="0"/>
              <a:t> in Toulouse, France</a:t>
            </a:r>
          </a:p>
          <a:p>
            <a:endParaRPr lang="en-US" sz="1800" dirty="0"/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RAN1#110 will be a F2F meeting with two-way remote participation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per </a:t>
            </a:r>
            <a:r>
              <a:rPr lang="en-US" sz="1600" u="sng" dirty="0">
                <a:hlinkClick r:id="rId2"/>
              </a:rPr>
              <a:t>OPf220026</a:t>
            </a:r>
            <a:r>
              <a:rPr lang="en-US" sz="1600" dirty="0"/>
              <a:t>, the commitment of two-way remote participation is strictly temporary and exceptional </a:t>
            </a:r>
          </a:p>
          <a:p>
            <a:endParaRPr lang="en-US" sz="1800" dirty="0"/>
          </a:p>
          <a:p>
            <a:r>
              <a:rPr lang="en-US" sz="1800" dirty="0"/>
              <a:t>RAN1#110 will handle</a:t>
            </a:r>
          </a:p>
          <a:p>
            <a:pPr lvl="1"/>
            <a:r>
              <a:rPr lang="en-US" sz="1600" dirty="0"/>
              <a:t>Critical issues for LS </a:t>
            </a:r>
          </a:p>
          <a:p>
            <a:pPr lvl="1"/>
            <a:r>
              <a:rPr lang="en-US" sz="1600" dirty="0"/>
              <a:t>Maintenance for Rel-17 &amp; earlier</a:t>
            </a:r>
          </a:p>
          <a:p>
            <a:pPr lvl="1"/>
            <a:r>
              <a:rPr lang="en-US" sz="1600" dirty="0"/>
              <a:t>Rel-18 work/study items</a:t>
            </a:r>
          </a:p>
          <a:p>
            <a:endParaRPr lang="en-US" sz="1800" dirty="0"/>
          </a:p>
          <a:p>
            <a:r>
              <a:rPr lang="en-US" sz="1800" dirty="0"/>
              <a:t>No preparation phase</a:t>
            </a:r>
          </a:p>
          <a:p>
            <a:endParaRPr lang="en-US" sz="1800" dirty="0"/>
          </a:p>
          <a:p>
            <a:pPr lvl="2"/>
            <a:endParaRPr lang="en-US" sz="14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General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number request by </a:t>
            </a:r>
            <a:r>
              <a:rPr lang="en-US" altLang="ko-KR" sz="1800" dirty="0">
                <a:ea typeface="ＭＳ Ｐゴシック" panose="020B0600070205080204" pitchFamily="34" charset="-128"/>
              </a:rPr>
              <a:t>August 12</a:t>
            </a:r>
            <a:r>
              <a:rPr lang="en-US" altLang="ko-KR" sz="1800" baseline="30000" dirty="0">
                <a:ea typeface="ＭＳ Ｐゴシック" panose="020B0600070205080204" pitchFamily="34" charset="-128"/>
              </a:rPr>
              <a:t>th</a:t>
            </a:r>
            <a:r>
              <a:rPr lang="en-US" altLang="ko-KR" sz="1800" dirty="0">
                <a:ea typeface="ＭＳ Ｐゴシック" panose="020B0600070205080204" pitchFamily="34" charset="-128"/>
              </a:rPr>
              <a:t> (Friday)</a:t>
            </a:r>
            <a:r>
              <a:rPr lang="en-US" altLang="en-US" sz="1800" dirty="0">
                <a:ea typeface="ＭＳ Ｐゴシック" panose="020B0600070205080204" pitchFamily="34" charset="-128"/>
              </a:rPr>
              <a:t>, 15:00 UTC</a:t>
            </a:r>
          </a:p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submission by August 12</a:t>
            </a:r>
            <a:r>
              <a:rPr lang="en-US" altLang="en-US" sz="1800" baseline="30000" dirty="0">
                <a:ea typeface="ＭＳ Ｐゴシック" panose="020B0600070205080204" pitchFamily="34" charset="-128"/>
              </a:rPr>
              <a:t>th</a:t>
            </a:r>
            <a:r>
              <a:rPr lang="en-US" altLang="en-US" sz="1800" dirty="0">
                <a:ea typeface="ＭＳ Ｐゴシック" panose="020B0600070205080204" pitchFamily="34" charset="-128"/>
              </a:rPr>
              <a:t> (Friday), 23:59 UTC 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sz="1800" dirty="0"/>
              <a:t>Link to draft agenda: </a:t>
            </a:r>
            <a:r>
              <a:rPr lang="en-US" sz="1800" dirty="0"/>
              <a:t>https://www.3gpp.org/ftp/TSG_RAN/WG1_RL1/TSGR1_110/Inbox/Agenda/R1-2205700.zip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Contribution Submission Deadlines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z="1800" dirty="0"/>
              <a:t>All remote participants have to be registered – no exceptions</a:t>
            </a:r>
          </a:p>
          <a:p>
            <a:pPr lvl="2">
              <a:spcBef>
                <a:spcPts val="300"/>
              </a:spcBef>
            </a:pPr>
            <a:endParaRPr lang="en-US" sz="1400" dirty="0"/>
          </a:p>
          <a:p>
            <a:pPr>
              <a:spcBef>
                <a:spcPts val="300"/>
              </a:spcBef>
            </a:pPr>
            <a:r>
              <a:rPr lang="en-US" sz="1800" dirty="0"/>
              <a:t>Remote participation will be possible for all online sessions (up to 3 parallel sessions) and organized offline sessions (up to 2 parallel sessions) throughout the meeting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Remote participants cannot check in to RAN1#110 and therefore cannot be official participants of RAN1#110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Remote participants cannot formally object to decisions taken in the meeting</a:t>
            </a:r>
          </a:p>
          <a:p>
            <a:pPr lvl="2">
              <a:spcBef>
                <a:spcPts val="300"/>
              </a:spcBef>
            </a:pPr>
            <a:r>
              <a:rPr lang="en-US" dirty="0"/>
              <a:t>Note that this restriction does not prevent remote participants from participating in a show of hands</a:t>
            </a:r>
          </a:p>
          <a:p>
            <a:pPr lvl="2">
              <a:spcBef>
                <a:spcPts val="300"/>
              </a:spcBef>
            </a:pPr>
            <a:endParaRPr lang="en-US" sz="1200" dirty="0"/>
          </a:p>
          <a:p>
            <a:pPr>
              <a:spcBef>
                <a:spcPts val="300"/>
              </a:spcBef>
            </a:pPr>
            <a:r>
              <a:rPr lang="en-US" sz="1800" dirty="0"/>
              <a:t>Audio and screen sharing for remote participation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Two-way audio is provided for registered remote participants so that they can listen and talk (using GTW)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Documents being projected in the meeting room will be shared to registered remote participants (using GTW)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Note: GTWs are only intended for registered remote participants. F2F participants in the meeting room </a:t>
            </a:r>
            <a:r>
              <a:rPr lang="en-US" sz="1600" b="1" dirty="0">
                <a:solidFill>
                  <a:srgbClr val="FF0000"/>
                </a:solidFill>
              </a:rPr>
              <a:t>MUST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NOT</a:t>
            </a:r>
            <a:r>
              <a:rPr lang="en-US" sz="1600" dirty="0"/>
              <a:t> use GTW (avoiding unnecessary WLAN bandwidth consumptions, audio feedback etc.).</a:t>
            </a:r>
          </a:p>
          <a:p>
            <a:pPr lvl="2">
              <a:spcBef>
                <a:spcPts val="300"/>
              </a:spcBef>
            </a:pPr>
            <a:endParaRPr lang="en-US" sz="1400" dirty="0"/>
          </a:p>
          <a:p>
            <a:pPr>
              <a:spcBef>
                <a:spcPts val="300"/>
              </a:spcBef>
            </a:pPr>
            <a:r>
              <a:rPr lang="en-US" sz="1800" dirty="0"/>
              <a:t>Maintaining good audio quality will be critical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Remote participants, please </a:t>
            </a:r>
            <a:r>
              <a:rPr lang="en-US" sz="1600" b="1" dirty="0">
                <a:solidFill>
                  <a:srgbClr val="FF0000"/>
                </a:solidFill>
              </a:rPr>
              <a:t>use a headset </a:t>
            </a:r>
            <a:r>
              <a:rPr lang="en-US" sz="1600" dirty="0"/>
              <a:t>to ensure good audio quality and </a:t>
            </a:r>
            <a:r>
              <a:rPr lang="en-US" sz="1600" b="1" dirty="0">
                <a:solidFill>
                  <a:srgbClr val="FF0000"/>
                </a:solidFill>
              </a:rPr>
              <a:t>mute yourself </a:t>
            </a:r>
            <a:r>
              <a:rPr lang="en-US" sz="1600" dirty="0"/>
              <a:t>when not commenting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Remote participants, please join GTW using the computer audio option and not the telephone option</a:t>
            </a:r>
          </a:p>
          <a:p>
            <a:pPr lvl="2">
              <a:spcBef>
                <a:spcPts val="300"/>
              </a:spcBef>
            </a:pPr>
            <a:r>
              <a:rPr lang="en-US" dirty="0"/>
              <a:t>The telephone option is prone to noise &amp; echo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Participation Details (1/2)</a:t>
            </a:r>
          </a:p>
        </p:txBody>
      </p:sp>
    </p:spTree>
    <p:extLst>
      <p:ext uri="{BB962C8B-B14F-4D97-AF65-F5344CB8AC3E}">
        <p14:creationId xmlns:p14="http://schemas.microsoft.com/office/powerpoint/2010/main" val="3782325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hand raising, </a:t>
            </a:r>
            <a:r>
              <a:rPr lang="en-US" sz="1800" dirty="0" err="1"/>
              <a:t>Tohru</a:t>
            </a:r>
            <a:r>
              <a:rPr lang="en-US" sz="1800" dirty="0"/>
              <a:t> will be used by </a:t>
            </a:r>
            <a:r>
              <a:rPr lang="en-US" sz="1800" b="1" dirty="0">
                <a:solidFill>
                  <a:srgbClr val="FF0000"/>
                </a:solidFill>
              </a:rPr>
              <a:t>BOTH</a:t>
            </a:r>
            <a:r>
              <a:rPr lang="en-US" sz="1800" dirty="0"/>
              <a:t> F2F participants and 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Details on </a:t>
            </a:r>
            <a:r>
              <a:rPr lang="en-US" sz="1600" dirty="0" err="1"/>
              <a:t>Tohru</a:t>
            </a:r>
            <a:r>
              <a:rPr lang="en-US" sz="1600" dirty="0"/>
              <a:t> (which </a:t>
            </a:r>
            <a:r>
              <a:rPr lang="en-US" sz="1600" dirty="0" err="1"/>
              <a:t>Tohru</a:t>
            </a:r>
            <a:r>
              <a:rPr lang="en-US" sz="1600" dirty="0"/>
              <a:t> to use, will be provided by Patrick before the start of RAN1#110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In case the online/offline session chair (VCs or FLs) cannot be physically present in RAN1#110, he or she will chair the online or offline session remotely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Chair notes and documents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Chair/session notes and online/offline schedules will be updated regularly and shared on the inbox (e.g. during lunch break, at the end of each day)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All documents and folders will be stored on the meeting server (10.10.10.10) </a:t>
            </a:r>
            <a:r>
              <a:rPr lang="en-US" sz="1600" dirty="0">
                <a:solidFill>
                  <a:srgbClr val="FF0000"/>
                </a:solidFill>
              </a:rPr>
              <a:t>except for the draft folders</a:t>
            </a:r>
            <a:endParaRPr lang="en-US" sz="1400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The meeting server (</a:t>
            </a:r>
            <a:r>
              <a:rPr lang="en-US" altLang="zh-CN" sz="1400" dirty="0"/>
              <a:t>10.10.10.10) is accessible only to F2F participants</a:t>
            </a:r>
            <a:endParaRPr lang="en-US" sz="1400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Remote participants can access a mirrored meeting server folder at </a:t>
            </a:r>
            <a:r>
              <a:rPr lang="en-US" sz="1400" u="sng" dirty="0">
                <a:hlinkClick r:id="rId2"/>
              </a:rPr>
              <a:t>https://www.3gpp.org/ftp/Meetings_3GPP_SYNC/RAN1</a:t>
            </a:r>
            <a:r>
              <a:rPr lang="en-US" sz="1400" dirty="0"/>
              <a:t>, where the mirroring is done every 5-10min.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b="1" dirty="0">
                <a:solidFill>
                  <a:srgbClr val="FF0000"/>
                </a:solidFill>
              </a:rPr>
              <a:t>IMPORTANT exception</a:t>
            </a:r>
            <a:r>
              <a:rPr lang="en-US" altLang="zh-CN" sz="1400" dirty="0"/>
              <a:t>: Same as in e-meetings, the draft folders on 3GPP portal will be used and not the one on 10.10.10.10</a:t>
            </a:r>
            <a:br>
              <a:rPr lang="en-US" altLang="zh-CN" sz="1400" dirty="0"/>
            </a:br>
            <a:r>
              <a:rPr lang="en-US" altLang="zh-CN" sz="1400" dirty="0"/>
              <a:t>3GPP portal draft folder </a:t>
            </a:r>
            <a:r>
              <a:rPr lang="en-US" altLang="zh-CN" sz="1400" dirty="0">
                <a:sym typeface="Wingdings" panose="05000000000000000000" pitchFamily="2" charset="2"/>
              </a:rPr>
              <a:t> </a:t>
            </a:r>
            <a:r>
              <a:rPr lang="en-US" altLang="zh-CN" sz="1400" dirty="0">
                <a:hlinkClick r:id="rId3"/>
              </a:rPr>
              <a:t>https://www.3gpp.org/ftp/TSG_RAN/WG1_RL1/TSGR1_110/Inbox/drafts</a:t>
            </a:r>
            <a:endParaRPr lang="en-US" altLang="zh-CN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All documents to be presented in online/offline sessions should be uploaded at least 30 minutes in advance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Participation Details (2/2)</a:t>
            </a:r>
          </a:p>
        </p:txBody>
      </p:sp>
    </p:spTree>
    <p:extLst>
      <p:ext uri="{BB962C8B-B14F-4D97-AF65-F5344CB8AC3E}">
        <p14:creationId xmlns:p14="http://schemas.microsoft.com/office/powerpoint/2010/main" val="417949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800" dirty="0"/>
              <a:t>For each Rel-17 WI and Rel-18 WI/SI, an email thread will be created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The email threads will be used by chair/vice-chairs/rapporteurs/FLs to share updates on online/offline schedule, details on what is to be discussed, to share the </a:t>
            </a:r>
            <a:r>
              <a:rPr lang="en-US" sz="1600" dirty="0" err="1"/>
              <a:t>Tdoc</a:t>
            </a:r>
            <a:r>
              <a:rPr lang="en-US" sz="1600" dirty="0"/>
              <a:t> number of the FL summary to be treated in online session,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The email threads are not intended for any technical discussions and there will not be any endorsements via email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800" dirty="0"/>
              <a:t>Additional email threads may be created for handling of LSs and other maintenance issues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To be decided after initial review of </a:t>
            </a:r>
            <a:r>
              <a:rPr lang="en-US" sz="1600" dirty="0" err="1"/>
              <a:t>tdocs</a:t>
            </a:r>
            <a:r>
              <a:rPr lang="en-US" sz="1600" dirty="0"/>
              <a:t> submitted to RAN1#110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18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800" dirty="0"/>
              <a:t>As usual, individual draft folders will be created for all sub-agenda items in the inbox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The draft folders will be used for providing the initial FL summaries and further updates, and may be used to collect company views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b="1" dirty="0">
                <a:solidFill>
                  <a:srgbClr val="FF0000"/>
                </a:solidFill>
              </a:rPr>
              <a:t>IMPORTANT</a:t>
            </a:r>
            <a:r>
              <a:rPr lang="en-US" sz="1600" dirty="0"/>
              <a:t>: Use draft folders on the 3GPP portal (used for e-meetings) and not the one on 10.10.10.10</a:t>
            </a:r>
            <a:br>
              <a:rPr lang="en-US" sz="1600" dirty="0"/>
            </a:br>
            <a:r>
              <a:rPr lang="en-US" sz="1600" dirty="0"/>
              <a:t>3GPP portal draft folder </a:t>
            </a:r>
            <a:r>
              <a:rPr lang="en-US" sz="1600" dirty="0">
                <a:sym typeface="Wingdings" panose="05000000000000000000" pitchFamily="2" charset="2"/>
              </a:rPr>
              <a:t> </a:t>
            </a:r>
            <a:r>
              <a:rPr lang="en-US" sz="1600" dirty="0">
                <a:hlinkClick r:id="rId2"/>
              </a:rPr>
              <a:t>https://www.3gpp.org/ftp/TSG_RAN/WG1_RL1/TSGR1_110/Inbox/drafts</a:t>
            </a:r>
            <a:endParaRPr lang="en-US" sz="16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en-US" sz="16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Discussions and Draft Folder Usage</a:t>
            </a:r>
          </a:p>
        </p:txBody>
      </p:sp>
    </p:spTree>
    <p:extLst>
      <p:ext uri="{BB962C8B-B14F-4D97-AF65-F5344CB8AC3E}">
        <p14:creationId xmlns:p14="http://schemas.microsoft.com/office/powerpoint/2010/main" val="3970346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</a:t>
            </a:r>
            <a:r>
              <a:rPr lang="en-US" sz="1800" dirty="0" smtClean="0"/>
              <a:t>Rel-17</a:t>
            </a:r>
            <a:r>
              <a:rPr lang="en-US" sz="1800" dirty="0"/>
              <a:t>, and Rel-18, FLs are requested to provide initial summaries by 15:00 (UTC) on Friday August 19</a:t>
            </a:r>
            <a:r>
              <a:rPr lang="en-US" sz="1800" baseline="30000" dirty="0"/>
              <a:t>th</a:t>
            </a:r>
            <a:r>
              <a:rPr lang="en-US" sz="1800" dirty="0"/>
              <a:t> if possible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For Rel-17 maintenance and Rel-18, FLs are same as in RAN1#109-e unless announced otherwise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For maintenance of other releases (Rel-16 and all pre-Rel-16), proponent companies will </a:t>
            </a:r>
            <a:r>
              <a:rPr lang="en-US" sz="1600" dirty="0"/>
              <a:t>provide initial summaries </a:t>
            </a:r>
            <a:r>
              <a:rPr lang="en-US" sz="1600" dirty="0" smtClean="0"/>
              <a:t>and moderate follow up discussions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Companies may provide their views using the draft folders to supplement online/offline discussions for a more productive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For </a:t>
            </a:r>
            <a:r>
              <a:rPr lang="en-US" sz="1600" dirty="0" smtClean="0"/>
              <a:t>maintenance </a:t>
            </a:r>
            <a:r>
              <a:rPr lang="en-US" sz="1600" dirty="0"/>
              <a:t>topics, it is recommended that companies provide their initial views by 15:00 (local time) on the first day of RAN1#110 to help prioritize essential issues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rgbClr val="FF0000"/>
                </a:solidFill>
              </a:rPr>
              <a:t>IMPORTANT</a:t>
            </a:r>
            <a:r>
              <a:rPr lang="en-US" sz="1600" dirty="0"/>
              <a:t>: Use draft folders on the 3GPP portal (used for e-meetings) and not the one on 10.10.10.10</a:t>
            </a:r>
            <a:br>
              <a:rPr lang="en-US" sz="1600" dirty="0"/>
            </a:br>
            <a:r>
              <a:rPr lang="en-US" sz="1600" dirty="0"/>
              <a:t>3GPP portal draft folder </a:t>
            </a:r>
            <a:r>
              <a:rPr lang="en-US" sz="1600" dirty="0">
                <a:sym typeface="Wingdings" panose="05000000000000000000" pitchFamily="2" charset="2"/>
              </a:rPr>
              <a:t> </a:t>
            </a:r>
            <a:r>
              <a:rPr lang="en-US" sz="1600" dirty="0">
                <a:hlinkClick r:id="rId2"/>
              </a:rPr>
              <a:t>https://www.3gpp.org/ftp/TSG_RAN/WG1_RL1/TSGR1_110/Inbox/drafts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 Summaries and Company Inputs to Draft Folder</a:t>
            </a:r>
          </a:p>
        </p:txBody>
      </p:sp>
    </p:spTree>
    <p:extLst>
      <p:ext uri="{BB962C8B-B14F-4D97-AF65-F5344CB8AC3E}">
        <p14:creationId xmlns:p14="http://schemas.microsoft.com/office/powerpoint/2010/main" val="2980341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In consideration of remote participants and F2F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All online/offline session start time and end time will be strictly observed – no exceptions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 online/offline sessions past 19:30 – no exceptions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For all F2F and remote participants, updates to the draft folders will be possible only during the following designated time slots (local time)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Monday: from 09:00 to 20:00 (UTC 07:00 to 18:00)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Tuesday ~ Thursday: from 07:30 to 20:00 (</a:t>
            </a:r>
            <a:r>
              <a:rPr lang="en-US" sz="1400" dirty="0"/>
              <a:t>UTC 05:30 to 18:00</a:t>
            </a:r>
            <a:r>
              <a:rPr lang="en-US" altLang="zh-CN" sz="1400" dirty="0"/>
              <a:t>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Friday: from 07:30 to 17:00 (UTC 05:30 to 15:00)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The draft folders will be changed to </a:t>
            </a:r>
            <a:r>
              <a:rPr lang="en-US" altLang="zh-CN" sz="1400" i="1" dirty="0">
                <a:solidFill>
                  <a:srgbClr val="FF0000"/>
                </a:solidFill>
              </a:rPr>
              <a:t>read-only</a:t>
            </a:r>
            <a:r>
              <a:rPr lang="en-US" altLang="zh-CN" sz="1400" dirty="0"/>
              <a:t> when outside the above designated time slots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As usual, the detailed topics (sub-agenda level) for online/offline sessions will be shared in advance (at least 12 hours before) via the schedule document in the inbox and/or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documents to be presented in online/offline sessions should be uploaded </a:t>
            </a:r>
            <a:r>
              <a:rPr lang="en-US" sz="1800" u="sng" dirty="0">
                <a:solidFill>
                  <a:srgbClr val="FF0000"/>
                </a:solidFill>
              </a:rPr>
              <a:t>at least 30 minutes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in advance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 During RAN1#110</a:t>
            </a:r>
          </a:p>
        </p:txBody>
      </p:sp>
    </p:spTree>
    <p:extLst>
      <p:ext uri="{BB962C8B-B14F-4D97-AF65-F5344CB8AC3E}">
        <p14:creationId xmlns:p14="http://schemas.microsoft.com/office/powerpoint/2010/main" val="3292430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endParaRPr lang="en-US" sz="1600" dirty="0"/>
          </a:p>
          <a:p>
            <a:r>
              <a:rPr lang="en-US" sz="1800" dirty="0"/>
              <a:t>Editor CRs are to be used for Rel-17 NR </a:t>
            </a:r>
            <a:r>
              <a:rPr lang="en-US" sz="1800" dirty="0" err="1"/>
              <a:t>Sidelink</a:t>
            </a:r>
            <a:r>
              <a:rPr lang="en-US" sz="1800" dirty="0"/>
              <a:t> </a:t>
            </a:r>
            <a:r>
              <a:rPr lang="en-US" sz="1800" dirty="0" err="1"/>
              <a:t>Enh</a:t>
            </a:r>
            <a:r>
              <a:rPr lang="en-US" sz="1800" dirty="0"/>
              <a:t>. and Rel-17 NR Multicast and Broadcast Services </a:t>
            </a:r>
          </a:p>
          <a:p>
            <a:pPr lvl="1"/>
            <a:r>
              <a:rPr lang="en-US" sz="1600" dirty="0"/>
              <a:t>Only text proposals are to be submitted (no individual draft CRs, please!). 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For each text proposal, companies are to provide relevant information (e.g. reason for change, summary of change, consequences if not approved) in a clear and concise manner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Editors to prepare final CRs</a:t>
            </a:r>
          </a:p>
          <a:p>
            <a:pPr lvl="1"/>
            <a:r>
              <a:rPr lang="en-US" sz="1600" dirty="0"/>
              <a:t>The maximum number of contribution per company/organization/university is limited to 1 for all agenda items, including “Others”. </a:t>
            </a:r>
          </a:p>
          <a:p>
            <a:r>
              <a:rPr lang="en-US" sz="1800" dirty="0"/>
              <a:t>Individual draft CRs will be used for all other Rel-17 WIs</a:t>
            </a:r>
          </a:p>
          <a:p>
            <a:pPr lvl="1"/>
            <a:r>
              <a:rPr lang="en-US" sz="1600" dirty="0"/>
              <a:t>Final endorsed CR will be sourced by Moderator (company name) and other co-sourcing companies</a:t>
            </a:r>
          </a:p>
          <a:p>
            <a:pPr lvl="1"/>
            <a:endParaRPr lang="en-US" sz="1600" dirty="0"/>
          </a:p>
          <a:p>
            <a:r>
              <a:rPr lang="en-US" sz="1800" dirty="0"/>
              <a:t>FLs will provide the initial </a:t>
            </a:r>
            <a:r>
              <a:rPr lang="en-US" sz="1800" dirty="0" err="1"/>
              <a:t>tdoc</a:t>
            </a:r>
            <a:r>
              <a:rPr lang="en-US" sz="1800" dirty="0"/>
              <a:t> summaries – preferably by 15:00 (UTC) on Friday August 19</a:t>
            </a:r>
            <a:r>
              <a:rPr lang="en-US" sz="1800" baseline="30000" dirty="0"/>
              <a:t>th</a:t>
            </a:r>
            <a:endParaRPr lang="en-US" sz="1800" dirty="0"/>
          </a:p>
          <a:p>
            <a:pPr lvl="1"/>
            <a:r>
              <a:rPr lang="en-US" sz="1600" dirty="0"/>
              <a:t>FLs are same as in RAN1#109-e unless announced otherwise</a:t>
            </a:r>
          </a:p>
          <a:p>
            <a:pPr lvl="1"/>
            <a:r>
              <a:rPr lang="en-US" sz="1600" dirty="0"/>
              <a:t>Companies are recommended to provide their initial views by 15:00 (local time) on the first day of RAN1#110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for Rel-17 </a:t>
            </a:r>
          </a:p>
        </p:txBody>
      </p:sp>
    </p:spTree>
    <p:extLst>
      <p:ext uri="{BB962C8B-B14F-4D97-AF65-F5344CB8AC3E}">
        <p14:creationId xmlns:p14="http://schemas.microsoft.com/office/powerpoint/2010/main" val="1200645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14511</TotalTime>
  <Words>1276</Words>
  <Application>Microsoft Office PowerPoint</Application>
  <PresentationFormat>와이드스크린</PresentationFormat>
  <Paragraphs>111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1" baseType="lpstr">
      <vt:lpstr>微软雅黑</vt:lpstr>
      <vt:lpstr>ＭＳ ゴシック</vt:lpstr>
      <vt:lpstr>ＭＳ Ｐゴシック</vt:lpstr>
      <vt:lpstr>宋体</vt:lpstr>
      <vt:lpstr>굴림</vt:lpstr>
      <vt:lpstr>Arial</vt:lpstr>
      <vt:lpstr>Arial Black</vt:lpstr>
      <vt:lpstr>Calibri</vt:lpstr>
      <vt:lpstr>Times New Roman</vt:lpstr>
      <vt:lpstr>Wingdings</vt:lpstr>
      <vt:lpstr>3gpp</vt:lpstr>
      <vt:lpstr>RAN1#110 Meeting Management</vt:lpstr>
      <vt:lpstr>General Aspects</vt:lpstr>
      <vt:lpstr>Contribution Submission Deadlines</vt:lpstr>
      <vt:lpstr>Remote Participation Details (1/2)</vt:lpstr>
      <vt:lpstr>Remote Participation Details (2/2)</vt:lpstr>
      <vt:lpstr>Email Discussions and Draft Folder Usage</vt:lpstr>
      <vt:lpstr>FL Summaries and Company Inputs to Draft Folder</vt:lpstr>
      <vt:lpstr>Time Management During RAN1#110</vt:lpstr>
      <vt:lpstr>Maintenance for Rel-17 </vt:lpstr>
      <vt:lpstr>Maintenance for Other Releases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883</cp:revision>
  <cp:lastPrinted>2022-06-23T23:13:33Z</cp:lastPrinted>
  <dcterms:created xsi:type="dcterms:W3CDTF">2009-11-27T05:15:00Z</dcterms:created>
  <dcterms:modified xsi:type="dcterms:W3CDTF">2022-08-18T02:15:39Z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