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382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50E5EC82-72FA-4044-AD12-14CA03454B5E}">
          <p14:sldIdLst>
            <p14:sldId id="256"/>
            <p14:sldId id="38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088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AD47"/>
    <a:srgbClr val="0000FF"/>
    <a:srgbClr val="F3BD91"/>
    <a:srgbClr val="589CAF"/>
    <a:srgbClr val="0033CC"/>
    <a:srgbClr val="EFA76C"/>
    <a:srgbClr val="CC3399"/>
    <a:srgbClr val="42EEB5"/>
    <a:srgbClr val="48E8E4"/>
    <a:srgbClr val="51C7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0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14" y="96"/>
      </p:cViewPr>
      <p:guideLst>
        <p:guide orient="horz" pos="408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4FD11B-D389-4B51-84E3-F444D38650B3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368911-D0C9-4523-A4B8-F5AA1E1BC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508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522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7" y="203201"/>
            <a:ext cx="11514666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 smtClean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7" y="965200"/>
            <a:ext cx="11514666" cy="5453017"/>
          </a:xfrm>
        </p:spPr>
        <p:txBody>
          <a:bodyPr/>
          <a:lstStyle>
            <a:lvl1pPr marL="268288" indent="-268288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7063" indent="-271463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938" indent="-177800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225" indent="-177800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225" algn="l"/>
              </a:tabLst>
              <a:defRPr sz="1400" baseline="0"/>
            </a:lvl4pPr>
          </a:lstStyle>
          <a:p>
            <a:pPr lvl="0"/>
            <a:r>
              <a:rPr lang="en-US" altLang="ko-KR" dirty="0" smtClean="0"/>
              <a:t>Text level 1</a:t>
            </a:r>
          </a:p>
          <a:p>
            <a:pPr lvl="1"/>
            <a:r>
              <a:rPr lang="en-US" altLang="ko-KR" dirty="0" smtClean="0"/>
              <a:t>Text level 2</a:t>
            </a:r>
          </a:p>
          <a:p>
            <a:pPr lvl="2"/>
            <a:r>
              <a:rPr lang="en-US" altLang="ko-KR" dirty="0" smtClean="0"/>
              <a:t>Text level 3</a:t>
            </a:r>
          </a:p>
          <a:p>
            <a:pPr lvl="3"/>
            <a:r>
              <a:rPr lang="en-US" altLang="ko-KR" dirty="0" smtClean="0"/>
              <a:t>Text level 4</a:t>
            </a:r>
            <a:endParaRPr lang="ko-KR" altLang="en-US" dirty="0" smtClean="0"/>
          </a:p>
        </p:txBody>
      </p:sp>
      <p:sp>
        <p:nvSpPr>
          <p:cNvPr id="9" name="직사각형 8"/>
          <p:cNvSpPr/>
          <p:nvPr userDrawn="1"/>
        </p:nvSpPr>
        <p:spPr>
          <a:xfrm>
            <a:off x="0" y="803791"/>
            <a:ext cx="12191999" cy="58615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522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0" y="6525626"/>
            <a:ext cx="12191999" cy="334974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522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68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56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 userDrawn="1"/>
        </p:nvSpPr>
        <p:spPr>
          <a:xfrm>
            <a:off x="11370860" y="6578115"/>
            <a:ext cx="495170" cy="239571"/>
          </a:xfrm>
          <a:prstGeom prst="rect">
            <a:avLst/>
          </a:prstGeom>
          <a:noFill/>
        </p:spPr>
        <p:txBody>
          <a:bodyPr wrap="none" lIns="84853" tIns="42427" rIns="84853" bIns="42427" rtlCol="0">
            <a:spAutoFit/>
          </a:bodyPr>
          <a:lstStyle/>
          <a:p>
            <a:pPr defTabSz="848522" latinLnBrk="1"/>
            <a:fld id="{260E2A6B-A809-4840-BF14-8648BC0BDF87}" type="slidenum">
              <a:rPr lang="id-ID" sz="1000">
                <a:solidFill>
                  <a:srgbClr val="FFFFFF"/>
                </a:solidFill>
                <a:cs typeface="Titillium" charset="0"/>
              </a:rPr>
              <a:pPr defTabSz="848522" latinLnBrk="1"/>
              <a:t>‹#›</a:t>
            </a:fld>
            <a:r>
              <a:rPr lang="en-US" sz="1000" dirty="0">
                <a:solidFill>
                  <a:srgbClr val="FFFFFF"/>
                </a:solidFill>
                <a:cs typeface="Titillium" charset="0"/>
              </a:rPr>
              <a:t> / </a:t>
            </a:r>
            <a:r>
              <a:rPr lang="en-US" sz="1000" dirty="0" smtClean="0">
                <a:solidFill>
                  <a:srgbClr val="FFFFFF"/>
                </a:solidFill>
                <a:cs typeface="Titillium" charset="0"/>
              </a:rPr>
              <a:t>9</a:t>
            </a:r>
            <a:endParaRPr lang="en-MY" sz="2200" dirty="0">
              <a:solidFill>
                <a:srgbClr val="FFFFFF"/>
              </a:solidFill>
              <a:cs typeface="Titillium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51519" y="260648"/>
            <a:ext cx="116628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3GPP TSG RAN WG1 #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108-e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		                                                       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		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R1-2202554</a:t>
            </a:r>
            <a:endParaRPr lang="en-US" sz="2000" dirty="0" smtClean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e-Meeting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February 21st 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March 3rd, 2022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7523" y="3110858"/>
            <a:ext cx="11590832" cy="2492990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/>
          <a:p>
            <a:pPr marR="0" indent="-1187450">
              <a:lnSpc>
                <a:spcPct val="120000"/>
              </a:lnSpc>
              <a:spcAft>
                <a:spcPts val="1200"/>
              </a:spcAft>
              <a:tabLst>
                <a:tab pos="1260475" algn="l"/>
              </a:tabLst>
            </a:pP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Agenda </a:t>
            </a:r>
            <a:r>
              <a:rPr lang="en-US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	: 8.16.1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indent="-1187450">
              <a:lnSpc>
                <a:spcPct val="120000"/>
              </a:lnSpc>
              <a:spcAft>
                <a:spcPts val="1200"/>
              </a:spcAft>
              <a:tabLst>
                <a:tab pos="1260475" algn="l"/>
              </a:tabLst>
            </a:pPr>
            <a:r>
              <a:rPr lang="en-US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		: Samsung, Ericsson, Nokia, NSB, ZTE, Intel, Verizon, AT&amp;T, KDDI, </a:t>
            </a:r>
          </a:p>
          <a:p>
            <a:pPr marR="0" indent="-1187450">
              <a:lnSpc>
                <a:spcPct val="120000"/>
              </a:lnSpc>
              <a:spcAft>
                <a:spcPts val="1200"/>
              </a:spcAft>
              <a:tabLst>
                <a:tab pos="1260475" algn="l"/>
              </a:tabLst>
            </a:pP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NTT DOCOMO, LG </a:t>
            </a:r>
            <a:r>
              <a:rPr lang="en-US" sz="20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Uplus</a:t>
            </a:r>
            <a:r>
              <a:rPr lang="en-US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KT Corporation, SKT</a:t>
            </a:r>
          </a:p>
          <a:p>
            <a:pPr marR="0" indent="-1187450">
              <a:lnSpc>
                <a:spcPct val="120000"/>
              </a:lnSpc>
              <a:spcAft>
                <a:spcPts val="1200"/>
              </a:spcAft>
              <a:tabLst>
                <a:tab pos="1260475" algn="l"/>
              </a:tabLst>
            </a:pPr>
            <a:r>
              <a:rPr lang="en-US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		: Proposal on UE Feature for Rel-17 Unified TCI</a:t>
            </a:r>
          </a:p>
          <a:p>
            <a:pPr>
              <a:spcAft>
                <a:spcPts val="1200"/>
              </a:spcAft>
            </a:pPr>
            <a:r>
              <a:rPr lang="en-US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Document for	: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Discussion and Decision</a:t>
            </a:r>
          </a:p>
        </p:txBody>
      </p:sp>
    </p:spTree>
    <p:extLst>
      <p:ext uri="{BB962C8B-B14F-4D97-AF65-F5344CB8AC3E}">
        <p14:creationId xmlns:p14="http://schemas.microsoft.com/office/powerpoint/2010/main" val="33735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 </a:t>
            </a:r>
            <a:r>
              <a:rPr lang="en-US" altLang="ko-KR" sz="2400" dirty="0" smtClean="0">
                <a:solidFill>
                  <a:schemeClr val="bg2">
                    <a:lumMod val="75000"/>
                  </a:schemeClr>
                </a:solidFill>
              </a:rPr>
              <a:t>|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0263" y="965201"/>
            <a:ext cx="11227156" cy="5471813"/>
          </a:xfrm>
          <a:ln>
            <a:solidFill>
              <a:srgbClr val="0000FF"/>
            </a:solidFill>
          </a:ln>
        </p:spPr>
        <p:txBody>
          <a:bodyPr>
            <a:normAutofit/>
          </a:bodyPr>
          <a:lstStyle/>
          <a:p>
            <a:r>
              <a:rPr lang="en-US" sz="2000" dirty="0" smtClean="0"/>
              <a:t>A UE that supports Rel-17 TCI framework supports </a:t>
            </a:r>
            <a:r>
              <a:rPr lang="en-US" sz="2000" dirty="0"/>
              <a:t>at least: </a:t>
            </a:r>
          </a:p>
          <a:p>
            <a:pPr lvl="1"/>
            <a:r>
              <a:rPr lang="en-US" sz="1800" dirty="0" smtClean="0"/>
              <a:t>[2/4] activated </a:t>
            </a:r>
            <a:r>
              <a:rPr lang="en-US" sz="1800" dirty="0"/>
              <a:t>TCI states </a:t>
            </a:r>
            <a:r>
              <a:rPr lang="en-US" sz="1800" dirty="0" smtClean="0"/>
              <a:t>per CC and </a:t>
            </a:r>
            <a:r>
              <a:rPr lang="en-US" sz="1800" dirty="0"/>
              <a:t>DCI-based beam indication </a:t>
            </a:r>
            <a:r>
              <a:rPr lang="en-US" sz="1800" dirty="0" smtClean="0"/>
              <a:t>(both with </a:t>
            </a:r>
            <a:r>
              <a:rPr lang="en-US" sz="1800" dirty="0"/>
              <a:t>and without DL </a:t>
            </a:r>
            <a:r>
              <a:rPr lang="en-US" sz="1800" dirty="0" smtClean="0"/>
              <a:t>assignment) </a:t>
            </a:r>
          </a:p>
          <a:p>
            <a:pPr lvl="2"/>
            <a:r>
              <a:rPr lang="en-US" sz="1600" dirty="0" smtClean="0"/>
              <a:t>For intra-cell and inter-cell beam management</a:t>
            </a:r>
          </a:p>
          <a:p>
            <a:pPr lvl="1"/>
            <a:r>
              <a:rPr lang="en-US" sz="1800" dirty="0" smtClean="0"/>
              <a:t>Inter-cell </a:t>
            </a:r>
            <a:r>
              <a:rPr lang="en-US" sz="1800" dirty="0"/>
              <a:t>beam </a:t>
            </a:r>
            <a:r>
              <a:rPr lang="en-US" sz="1800" dirty="0" smtClean="0"/>
              <a:t>measurement/reporting</a:t>
            </a:r>
          </a:p>
          <a:p>
            <a:pPr lvl="2"/>
            <a:r>
              <a:rPr lang="en-US" sz="1600" dirty="0" smtClean="0"/>
              <a:t>K=4 is at least supported</a:t>
            </a:r>
          </a:p>
          <a:p>
            <a:pPr lvl="2"/>
            <a:r>
              <a:rPr lang="en-US" sz="1600" dirty="0" smtClean="0"/>
              <a:t>TBD: Whether </a:t>
            </a:r>
            <a:r>
              <a:rPr lang="en-US" sz="1600" dirty="0" err="1" smtClean="0"/>
              <a:t>Nmax</a:t>
            </a:r>
            <a:r>
              <a:rPr lang="en-US" sz="1600" dirty="0" smtClean="0"/>
              <a:t>=1 or </a:t>
            </a:r>
            <a:r>
              <a:rPr lang="en-US" sz="1600" dirty="0" err="1" smtClean="0"/>
              <a:t>Nmax</a:t>
            </a:r>
            <a:r>
              <a:rPr lang="en-US" sz="1600" dirty="0" smtClean="0"/>
              <a:t>=2 is at least supported</a:t>
            </a:r>
            <a:endParaRPr lang="en-US" sz="1600" dirty="0"/>
          </a:p>
          <a:p>
            <a:pPr marL="0" indent="0">
              <a:buNone/>
            </a:pPr>
            <a:endParaRPr lang="en-US" sz="2000" dirty="0"/>
          </a:p>
          <a:p>
            <a:r>
              <a:rPr lang="en-US" sz="2000" dirty="0" smtClean="0"/>
              <a:t>Strive to avoid </a:t>
            </a:r>
            <a:r>
              <a:rPr lang="en-US" sz="2000" dirty="0"/>
              <a:t>duplicated functionality for the “counting” features, </a:t>
            </a:r>
            <a:r>
              <a:rPr lang="en-US" sz="2000" dirty="0" smtClean="0"/>
              <a:t>e.g. if </a:t>
            </a:r>
            <a:r>
              <a:rPr lang="en-US" sz="2000" dirty="0"/>
              <a:t>a UE supports N TCI states for intra-cell, it should support N for </a:t>
            </a:r>
            <a:r>
              <a:rPr lang="en-US" sz="2000" dirty="0" smtClean="0"/>
              <a:t>inter-cell</a:t>
            </a:r>
          </a:p>
          <a:p>
            <a:endParaRPr lang="en-US" sz="2000" dirty="0" smtClean="0"/>
          </a:p>
          <a:p>
            <a:r>
              <a:rPr lang="en-US" sz="2000" dirty="0" smtClean="0"/>
              <a:t>According </a:t>
            </a:r>
            <a:r>
              <a:rPr lang="en-US" sz="2000" dirty="0"/>
              <a:t>to RAN2 guidance features “per-</a:t>
            </a:r>
            <a:r>
              <a:rPr lang="en-US" sz="2000" dirty="0" err="1"/>
              <a:t>BandCombination</a:t>
            </a:r>
            <a:r>
              <a:rPr lang="en-US" sz="2000" dirty="0"/>
              <a:t>” and “per-Band-of-a-</a:t>
            </a:r>
            <a:r>
              <a:rPr lang="en-US" sz="2000" dirty="0" err="1"/>
              <a:t>BandCombination</a:t>
            </a:r>
            <a:r>
              <a:rPr lang="en-US" sz="2000" dirty="0"/>
              <a:t>” should be minimized. </a:t>
            </a:r>
            <a:endParaRPr lang="en-US" sz="2000" dirty="0" smtClean="0"/>
          </a:p>
          <a:p>
            <a:pPr lvl="1"/>
            <a:r>
              <a:rPr lang="en-US" sz="1800" dirty="0" smtClean="0"/>
              <a:t>For </a:t>
            </a:r>
            <a:r>
              <a:rPr lang="en-US" sz="1800" dirty="0"/>
              <a:t>features related to the Rel-17 TCI, the starting point could be ‘per band’</a:t>
            </a:r>
          </a:p>
        </p:txBody>
      </p:sp>
    </p:spTree>
    <p:extLst>
      <p:ext uri="{BB962C8B-B14F-4D97-AF65-F5344CB8AC3E}">
        <p14:creationId xmlns:p14="http://schemas.microsoft.com/office/powerpoint/2010/main" val="15614452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53535</TotalTime>
  <Words>199</Words>
  <Application>Microsoft Office PowerPoint</Application>
  <PresentationFormat>Widescreen</PresentationFormat>
  <Paragraphs>19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3" baseType="lpstr">
      <vt:lpstr>굴림</vt:lpstr>
      <vt:lpstr>맑은 고딕</vt:lpstr>
      <vt:lpstr>Titillium</vt:lpstr>
      <vt:lpstr>Arial</vt:lpstr>
      <vt:lpstr>Calibri</vt:lpstr>
      <vt:lpstr>Calibri Light</vt:lpstr>
      <vt:lpstr>Symbol</vt:lpstr>
      <vt:lpstr>Times New Roman</vt:lpstr>
      <vt:lpstr>Verdana</vt:lpstr>
      <vt:lpstr>Wingdings</vt:lpstr>
      <vt:lpstr>Office 테마</vt:lpstr>
      <vt:lpstr>PowerPoint Presentation</vt:lpstr>
      <vt:lpstr>Proposal | 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Younsun Kim</dc:creator>
  <cp:lastModifiedBy>Eko Onggosanusi</cp:lastModifiedBy>
  <cp:revision>956</cp:revision>
  <dcterms:created xsi:type="dcterms:W3CDTF">2019-02-14T07:06:45Z</dcterms:created>
  <dcterms:modified xsi:type="dcterms:W3CDTF">2022-02-21T03:46:04Z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