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9" r:id="rId2"/>
    <p:sldId id="330" r:id="rId3"/>
    <p:sldId id="353" r:id="rId4"/>
    <p:sldId id="354" r:id="rId5"/>
    <p:sldId id="347" r:id="rId6"/>
    <p:sldId id="350" r:id="rId7"/>
    <p:sldId id="334" r:id="rId8"/>
    <p:sldId id="336" r:id="rId9"/>
    <p:sldId id="337" r:id="rId10"/>
    <p:sldId id="338" r:id="rId11"/>
    <p:sldId id="343" r:id="rId12"/>
    <p:sldId id="341"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E2F0"/>
    <a:srgbClr val="66FFFF"/>
    <a:srgbClr val="7BD8EB"/>
    <a:srgbClr val="33CC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6" d="100"/>
          <a:sy n="76" d="100"/>
        </p:scale>
        <p:origin x="72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1482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그림 개체 틀 2"/>
          <p:cNvSpPr>
            <a:spLocks noGrp="1"/>
          </p:cNvSpPr>
          <p:nvPr>
            <p:ph type="pic" idx="1"/>
          </p:nvPr>
        </p:nvSpPr>
        <p:spPr>
          <a:xfrm>
            <a:off x="5183188" y="987433"/>
            <a:ext cx="6172200" cy="4873625"/>
          </a:xfrm>
        </p:spPr>
        <p:txBody>
          <a:bodyPr/>
          <a:lstStyle>
            <a:lvl1pPr marL="0" indent="0">
              <a:buNone/>
              <a:defRPr sz="3200"/>
            </a:lvl1pPr>
            <a:lvl2pPr marL="457155" indent="0">
              <a:buNone/>
              <a:defRPr sz="2800"/>
            </a:lvl2pPr>
            <a:lvl3pPr marL="914309" indent="0">
              <a:buNone/>
              <a:defRPr sz="2400"/>
            </a:lvl3pPr>
            <a:lvl4pPr marL="1371464" indent="0">
              <a:buNone/>
              <a:defRPr sz="2000"/>
            </a:lvl4pPr>
            <a:lvl5pPr marL="1828618" indent="0">
              <a:buNone/>
              <a:defRPr sz="2000"/>
            </a:lvl5pPr>
            <a:lvl6pPr marL="2285774" indent="0">
              <a:buNone/>
              <a:defRPr sz="2000"/>
            </a:lvl6pPr>
            <a:lvl7pPr marL="2742926" indent="0">
              <a:buNone/>
              <a:defRPr sz="2000"/>
            </a:lvl7pPr>
            <a:lvl8pPr marL="3200080" indent="0">
              <a:buNone/>
              <a:defRPr sz="2000"/>
            </a:lvl8pPr>
            <a:lvl9pPr marL="3657235" indent="0">
              <a:buNone/>
              <a:defRPr sz="2000"/>
            </a:lvl9pPr>
          </a:lstStyle>
          <a:p>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155" indent="0">
              <a:buNone/>
              <a:defRPr sz="1400"/>
            </a:lvl2pPr>
            <a:lvl3pPr marL="914309" indent="0">
              <a:buNone/>
              <a:defRPr sz="1200"/>
            </a:lvl3pPr>
            <a:lvl4pPr marL="1371464" indent="0">
              <a:buNone/>
              <a:defRPr sz="1000"/>
            </a:lvl4pPr>
            <a:lvl5pPr marL="1828618" indent="0">
              <a:buNone/>
              <a:defRPr sz="1000"/>
            </a:lvl5pPr>
            <a:lvl6pPr marL="2285774" indent="0">
              <a:buNone/>
              <a:defRPr sz="1000"/>
            </a:lvl6pPr>
            <a:lvl7pPr marL="2742926" indent="0">
              <a:buNone/>
              <a:defRPr sz="1000"/>
            </a:lvl7pPr>
            <a:lvl8pPr marL="3200080" indent="0">
              <a:buNone/>
              <a:defRPr sz="1000"/>
            </a:lvl8pPr>
            <a:lvl9pPr marL="3657235"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2/15/2022</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9315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세로 텍스트 개체 틀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2/15/2022</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2791248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8724902" y="365125"/>
            <a:ext cx="2628900" cy="5811838"/>
          </a:xfrm>
        </p:spPr>
        <p:txBody>
          <a:bodyPr vert="eaVert"/>
          <a:lstStyle/>
          <a:p>
            <a:r>
              <a:rPr lang="ko-KR" altLang="en-US"/>
              <a:t>마스터 제목 스타일 편집</a:t>
            </a:r>
            <a:endParaRPr lang="en-US"/>
          </a:p>
        </p:txBody>
      </p:sp>
      <p:sp>
        <p:nvSpPr>
          <p:cNvPr id="3" name="세로 텍스트 개체 틀 2"/>
          <p:cNvSpPr>
            <a:spLocks noGrp="1"/>
          </p:cNvSpPr>
          <p:nvPr>
            <p:ph type="body" orient="vert" idx="1"/>
          </p:nvPr>
        </p:nvSpPr>
        <p:spPr>
          <a:xfrm>
            <a:off x="838203" y="365125"/>
            <a:ext cx="7734300" cy="5811838"/>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2/15/2022</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369021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306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38669" y="203203"/>
            <a:ext cx="11514667" cy="493183"/>
          </a:xfrm>
        </p:spPr>
        <p:txBody>
          <a:bodyPr>
            <a:noAutofit/>
          </a:bodyPr>
          <a:lstStyle>
            <a:lvl1pPr>
              <a:defRPr sz="3200" b="1">
                <a:latin typeface="+mn-lt"/>
              </a:defRPr>
            </a:lvl1pPr>
          </a:lstStyle>
          <a:p>
            <a:r>
              <a:rPr lang="en-US" altLang="ko-KR" dirty="0"/>
              <a:t>Title</a:t>
            </a:r>
            <a:endParaRPr lang="en-US" dirty="0"/>
          </a:p>
        </p:txBody>
      </p:sp>
      <p:sp>
        <p:nvSpPr>
          <p:cNvPr id="3" name="내용 개체 틀 2"/>
          <p:cNvSpPr>
            <a:spLocks noGrp="1"/>
          </p:cNvSpPr>
          <p:nvPr>
            <p:ph idx="1" hasCustomPrompt="1"/>
          </p:nvPr>
        </p:nvSpPr>
        <p:spPr>
          <a:xfrm>
            <a:off x="338669" y="896815"/>
            <a:ext cx="11514667" cy="5521409"/>
          </a:xfrm>
        </p:spPr>
        <p:txBody>
          <a:bodyPr>
            <a:normAutofit/>
          </a:bodyPr>
          <a:lstStyle>
            <a:lvl1pPr marL="358775" indent="-358775">
              <a:lnSpc>
                <a:spcPct val="120000"/>
              </a:lnSpc>
              <a:spcBef>
                <a:spcPts val="0"/>
              </a:spcBef>
              <a:buClr>
                <a:schemeClr val="accent5">
                  <a:lumMod val="75000"/>
                </a:schemeClr>
              </a:buClr>
              <a:buFont typeface="Verdana" panose="020B0604030504040204" pitchFamily="34" charset="0"/>
              <a:buChar char="◊"/>
              <a:defRPr sz="2400" baseline="0"/>
            </a:lvl1pPr>
            <a:lvl2pPr marL="623888" indent="-268288">
              <a:lnSpc>
                <a:spcPct val="120000"/>
              </a:lnSpc>
              <a:spcBef>
                <a:spcPts val="0"/>
              </a:spcBef>
              <a:buClr>
                <a:schemeClr val="accent5">
                  <a:lumMod val="75000"/>
                </a:schemeClr>
              </a:buClr>
              <a:buFont typeface="Symbol" panose="05050102010706020507" pitchFamily="18" charset="2"/>
              <a:buChar char=""/>
              <a:defRPr sz="2000" baseline="0"/>
            </a:lvl2pPr>
            <a:lvl3pPr marL="896938" indent="-273050">
              <a:lnSpc>
                <a:spcPct val="120000"/>
              </a:lnSpc>
              <a:spcBef>
                <a:spcPts val="0"/>
              </a:spcBef>
              <a:buClr>
                <a:schemeClr val="accent5">
                  <a:lumMod val="75000"/>
                </a:schemeClr>
              </a:buClr>
              <a:buFont typeface="Wingdings" panose="05000000000000000000" pitchFamily="2" charset="2"/>
              <a:buChar char="§"/>
              <a:defRPr sz="1800" baseline="0"/>
            </a:lvl3pPr>
            <a:lvl4pPr marL="1162050" indent="-265113">
              <a:lnSpc>
                <a:spcPct val="120000"/>
              </a:lnSpc>
              <a:spcBef>
                <a:spcPts val="0"/>
              </a:spcBef>
              <a:buClr>
                <a:schemeClr val="accent5">
                  <a:lumMod val="75000"/>
                </a:schemeClr>
              </a:buClr>
              <a:tabLst>
                <a:tab pos="1162050" algn="l"/>
              </a:tabLst>
              <a:defRPr sz="1800" baseline="0"/>
            </a:lvl4pPr>
          </a:lstStyle>
          <a:p>
            <a:pPr lvl="0"/>
            <a:r>
              <a:rPr lang="en-US" altLang="ko-KR" dirty="0"/>
              <a:t>Text level 1</a:t>
            </a:r>
          </a:p>
          <a:p>
            <a:pPr lvl="1"/>
            <a:r>
              <a:rPr lang="en-US" altLang="ko-KR" dirty="0"/>
              <a:t>Text level 2</a:t>
            </a:r>
          </a:p>
          <a:p>
            <a:pPr lvl="2"/>
            <a:r>
              <a:rPr lang="en-US" altLang="ko-KR" dirty="0"/>
              <a:t>Text level 3</a:t>
            </a:r>
          </a:p>
          <a:p>
            <a:pPr lvl="3"/>
            <a:r>
              <a:rPr lang="en-US" altLang="ko-KR" dirty="0"/>
              <a:t>Text level 4</a:t>
            </a:r>
            <a:endParaRPr lang="ko-KR" altLang="en-US" dirty="0"/>
          </a:p>
        </p:txBody>
      </p:sp>
      <p:sp>
        <p:nvSpPr>
          <p:cNvPr id="9" name="직사각형 8"/>
          <p:cNvSpPr/>
          <p:nvPr userDrawn="1"/>
        </p:nvSpPr>
        <p:spPr>
          <a:xfrm>
            <a:off x="1" y="733456"/>
            <a:ext cx="10692000" cy="5400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
        <p:nvSpPr>
          <p:cNvPr id="16" name="직사각형 15"/>
          <p:cNvSpPr/>
          <p:nvPr userDrawn="1"/>
        </p:nvSpPr>
        <p:spPr>
          <a:xfrm>
            <a:off x="6" y="6618652"/>
            <a:ext cx="12191999" cy="241947"/>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noFill/>
            <a:prstDash val="solid"/>
            <a:miter lim="800000"/>
          </a:ln>
          <a:effectLst/>
        </p:spPr>
        <p:txBody>
          <a:bodyPr lIns="84853" tIns="42427" rIns="84853" bIns="42427" rtlCol="0" anchor="ct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pic>
        <p:nvPicPr>
          <p:cNvPr id="17" name="Picture 2" descr="I:\YISSUE\삼성\그래픽 모티브\아이콘\브랜딩4-1(아이콘)-13.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 t="66397" r="22935" b="11672"/>
          <a:stretch/>
        </p:blipFill>
        <p:spPr bwMode="auto">
          <a:xfrm>
            <a:off x="10897973" y="6486755"/>
            <a:ext cx="1295625" cy="3738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I:\YISSUE\삼성\그래픽 모티브\아이콘\브랜딩4-1(아이콘)-13.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2" t="51595" r="42041" b="26474"/>
          <a:stretch/>
        </p:blipFill>
        <p:spPr bwMode="auto">
          <a:xfrm flipH="1">
            <a:off x="4" y="6486764"/>
            <a:ext cx="974389" cy="373841"/>
          </a:xfrm>
          <a:prstGeom prst="rect">
            <a:avLst/>
          </a:prstGeom>
          <a:noFill/>
          <a:extLst>
            <a:ext uri="{909E8E84-426E-40DD-AFC4-6F175D3DCCD1}">
              <a14:hiddenFill xmlns:a14="http://schemas.microsoft.com/office/drawing/2010/main">
                <a:solidFill>
                  <a:srgbClr val="FFFFFF"/>
                </a:solidFill>
              </a14:hiddenFill>
            </a:ext>
          </a:extLst>
        </p:spPr>
      </p:pic>
      <p:pic>
        <p:nvPicPr>
          <p:cNvPr id="4" name="그림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89647" y="568893"/>
            <a:ext cx="1427813" cy="379689"/>
          </a:xfrm>
          <a:prstGeom prst="rect">
            <a:avLst/>
          </a:prstGeom>
        </p:spPr>
      </p:pic>
    </p:spTree>
    <p:extLst>
      <p:ext uri="{BB962C8B-B14F-4D97-AF65-F5344CB8AC3E}">
        <p14:creationId xmlns:p14="http://schemas.microsoft.com/office/powerpoint/2010/main" val="498722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1" y="1709746"/>
            <a:ext cx="10515600" cy="2852737"/>
          </a:xfrm>
        </p:spPr>
        <p:txBody>
          <a:bodyPr anchor="b"/>
          <a:lstStyle>
            <a:lvl1pPr>
              <a:defRPr sz="6000"/>
            </a:lvl1pPr>
          </a:lstStyle>
          <a:p>
            <a:r>
              <a:rPr lang="ko-KR" altLang="en-US"/>
              <a:t>마스터 제목 스타일 편집</a:t>
            </a:r>
            <a:endParaRPr lang="en-US"/>
          </a:p>
        </p:txBody>
      </p:sp>
      <p:sp>
        <p:nvSpPr>
          <p:cNvPr id="3" name="텍스트 개체 틀 2"/>
          <p:cNvSpPr>
            <a:spLocks noGrp="1"/>
          </p:cNvSpPr>
          <p:nvPr>
            <p:ph type="body" idx="1"/>
          </p:nvPr>
        </p:nvSpPr>
        <p:spPr>
          <a:xfrm>
            <a:off x="831851" y="4589471"/>
            <a:ext cx="10515600" cy="1500187"/>
          </a:xfrm>
        </p:spPr>
        <p:txBody>
          <a:bodyPr/>
          <a:lstStyle>
            <a:lvl1pPr marL="0" indent="0">
              <a:buNone/>
              <a:defRPr sz="2400">
                <a:solidFill>
                  <a:schemeClr val="tx1">
                    <a:tint val="75000"/>
                  </a:schemeClr>
                </a:solidFill>
              </a:defRPr>
            </a:lvl1pPr>
            <a:lvl2pPr marL="457155" indent="0">
              <a:buNone/>
              <a:defRPr sz="2000">
                <a:solidFill>
                  <a:schemeClr val="tx1">
                    <a:tint val="75000"/>
                  </a:schemeClr>
                </a:solidFill>
              </a:defRPr>
            </a:lvl2pPr>
            <a:lvl3pPr marL="914309" indent="0">
              <a:buNone/>
              <a:defRPr sz="1800">
                <a:solidFill>
                  <a:schemeClr val="tx1">
                    <a:tint val="75000"/>
                  </a:schemeClr>
                </a:solidFill>
              </a:defRPr>
            </a:lvl3pPr>
            <a:lvl4pPr marL="1371464" indent="0">
              <a:buNone/>
              <a:defRPr sz="1600">
                <a:solidFill>
                  <a:schemeClr val="tx1">
                    <a:tint val="75000"/>
                  </a:schemeClr>
                </a:solidFill>
              </a:defRPr>
            </a:lvl4pPr>
            <a:lvl5pPr marL="1828618" indent="0">
              <a:buNone/>
              <a:defRPr sz="1600">
                <a:solidFill>
                  <a:schemeClr val="tx1">
                    <a:tint val="75000"/>
                  </a:schemeClr>
                </a:solidFill>
              </a:defRPr>
            </a:lvl5pPr>
            <a:lvl6pPr marL="2285774"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5" indent="0">
              <a:buNone/>
              <a:defRPr sz="16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p>
            <a:fld id="{EDB25298-F688-4150-B34C-CD8101999BC3}" type="datetimeFigureOut">
              <a:rPr lang="en-US" smtClean="0"/>
              <a:t>2/15/2022</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66012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내용 개체 틀 2"/>
          <p:cNvSpPr>
            <a:spLocks noGrp="1"/>
          </p:cNvSpPr>
          <p:nvPr>
            <p:ph sz="half" idx="1"/>
          </p:nvPr>
        </p:nvSpPr>
        <p:spPr>
          <a:xfrm>
            <a:off x="838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내용 개체 틀 3"/>
          <p:cNvSpPr>
            <a:spLocks noGrp="1"/>
          </p:cNvSpPr>
          <p:nvPr>
            <p:ph sz="half" idx="2"/>
          </p:nvPr>
        </p:nvSpPr>
        <p:spPr>
          <a:xfrm>
            <a:off x="6172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5" name="날짜 개체 틀 4"/>
          <p:cNvSpPr>
            <a:spLocks noGrp="1"/>
          </p:cNvSpPr>
          <p:nvPr>
            <p:ph type="dt" sz="half" idx="10"/>
          </p:nvPr>
        </p:nvSpPr>
        <p:spPr/>
        <p:txBody>
          <a:bodyPr/>
          <a:lstStyle/>
          <a:p>
            <a:fld id="{EDB25298-F688-4150-B34C-CD8101999BC3}" type="datetimeFigureOut">
              <a:rPr lang="en-US" smtClean="0"/>
              <a:t>2/15/2022</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367885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839788" y="365129"/>
            <a:ext cx="10515600" cy="1325563"/>
          </a:xfrm>
        </p:spPr>
        <p:txBody>
          <a:bodyPr/>
          <a:lstStyle/>
          <a:p>
            <a:r>
              <a:rPr lang="ko-KR" altLang="en-US"/>
              <a:t>마스터 제목 스타일 편집</a:t>
            </a:r>
            <a:endParaRPr lang="en-US"/>
          </a:p>
        </p:txBody>
      </p:sp>
      <p:sp>
        <p:nvSpPr>
          <p:cNvPr id="3" name="텍스트 개체 틀 2"/>
          <p:cNvSpPr>
            <a:spLocks noGrp="1"/>
          </p:cNvSpPr>
          <p:nvPr>
            <p:ph type="body" idx="1"/>
          </p:nvPr>
        </p:nvSpPr>
        <p:spPr>
          <a:xfrm>
            <a:off x="839789" y="1681163"/>
            <a:ext cx="5157787" cy="823912"/>
          </a:xfrm>
        </p:spPr>
        <p:txBody>
          <a:bodyPr anchor="b"/>
          <a:lstStyle>
            <a:lvl1pPr marL="0" indent="0">
              <a:buNone/>
              <a:defRPr sz="24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ko-KR" altLang="en-US"/>
              <a:t>마스터 텍스트 스타일을 편집합니다</a:t>
            </a:r>
          </a:p>
        </p:txBody>
      </p:sp>
      <p:sp>
        <p:nvSpPr>
          <p:cNvPr id="4" name="내용 개체 틀 3"/>
          <p:cNvSpPr>
            <a:spLocks noGrp="1"/>
          </p:cNvSpPr>
          <p:nvPr>
            <p:ph sz="half" idx="2"/>
          </p:nvPr>
        </p:nvSpPr>
        <p:spPr>
          <a:xfrm>
            <a:off x="839789" y="2505075"/>
            <a:ext cx="5157787"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5" name="텍스트 개체 틀 4"/>
          <p:cNvSpPr>
            <a:spLocks noGrp="1"/>
          </p:cNvSpPr>
          <p:nvPr>
            <p:ph type="body" sz="quarter" idx="3"/>
          </p:nvPr>
        </p:nvSpPr>
        <p:spPr>
          <a:xfrm>
            <a:off x="6172203" y="1681163"/>
            <a:ext cx="5183188" cy="823912"/>
          </a:xfrm>
        </p:spPr>
        <p:txBody>
          <a:bodyPr anchor="b"/>
          <a:lstStyle>
            <a:lvl1pPr marL="0" indent="0">
              <a:buNone/>
              <a:defRPr sz="24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6172203" y="2505075"/>
            <a:ext cx="5183188"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7" name="날짜 개체 틀 6"/>
          <p:cNvSpPr>
            <a:spLocks noGrp="1"/>
          </p:cNvSpPr>
          <p:nvPr>
            <p:ph type="dt" sz="half" idx="10"/>
          </p:nvPr>
        </p:nvSpPr>
        <p:spPr/>
        <p:txBody>
          <a:bodyPr/>
          <a:lstStyle/>
          <a:p>
            <a:fld id="{EDB25298-F688-4150-B34C-CD8101999BC3}" type="datetimeFigureOut">
              <a:rPr lang="en-US" smtClean="0"/>
              <a:t>2/15/2022</a:t>
            </a:fld>
            <a:endParaRPr lang="en-US"/>
          </a:p>
        </p:txBody>
      </p:sp>
      <p:sp>
        <p:nvSpPr>
          <p:cNvPr id="8" name="바닥글 개체 틀 7"/>
          <p:cNvSpPr>
            <a:spLocks noGrp="1"/>
          </p:cNvSpPr>
          <p:nvPr>
            <p:ph type="ftr" sz="quarter" idx="11"/>
          </p:nvPr>
        </p:nvSpPr>
        <p:spPr/>
        <p:txBody>
          <a:bodyPr/>
          <a:lstStyle/>
          <a:p>
            <a:endParaRPr lang="en-US"/>
          </a:p>
        </p:txBody>
      </p:sp>
      <p:sp>
        <p:nvSpPr>
          <p:cNvPr id="9" name="슬라이드 번호 개체 틀 8"/>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33464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날짜 개체 틀 2"/>
          <p:cNvSpPr>
            <a:spLocks noGrp="1"/>
          </p:cNvSpPr>
          <p:nvPr>
            <p:ph type="dt" sz="half" idx="10"/>
          </p:nvPr>
        </p:nvSpPr>
        <p:spPr/>
        <p:txBody>
          <a:bodyPr/>
          <a:lstStyle/>
          <a:p>
            <a:fld id="{EDB25298-F688-4150-B34C-CD8101999BC3}" type="datetimeFigureOut">
              <a:rPr lang="en-US" smtClean="0"/>
              <a:t>2/15/2022</a:t>
            </a:fld>
            <a:endParaRPr lang="en-US"/>
          </a:p>
        </p:txBody>
      </p:sp>
      <p:sp>
        <p:nvSpPr>
          <p:cNvPr id="4" name="바닥글 개체 틀 3"/>
          <p:cNvSpPr>
            <a:spLocks noGrp="1"/>
          </p:cNvSpPr>
          <p:nvPr>
            <p:ph type="ftr" sz="quarter" idx="11"/>
          </p:nvPr>
        </p:nvSpPr>
        <p:spPr/>
        <p:txBody>
          <a:bodyPr/>
          <a:lstStyle/>
          <a:p>
            <a:endParaRPr lang="en-US"/>
          </a:p>
        </p:txBody>
      </p:sp>
      <p:sp>
        <p:nvSpPr>
          <p:cNvPr id="5" name="슬라이드 번호 개체 틀 4"/>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536495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EDB25298-F688-4150-B34C-CD8101999BC3}" type="datetimeFigureOut">
              <a:rPr lang="en-US" smtClean="0"/>
              <a:t>2/15/2022</a:t>
            </a:fld>
            <a:endParaRPr lang="en-US"/>
          </a:p>
        </p:txBody>
      </p:sp>
      <p:sp>
        <p:nvSpPr>
          <p:cNvPr id="3" name="바닥글 개체 틀 2"/>
          <p:cNvSpPr>
            <a:spLocks noGrp="1"/>
          </p:cNvSpPr>
          <p:nvPr>
            <p:ph type="ftr" sz="quarter" idx="11"/>
          </p:nvPr>
        </p:nvSpPr>
        <p:spPr/>
        <p:txBody>
          <a:bodyPr/>
          <a:lstStyle/>
          <a:p>
            <a:endParaRPr lang="en-US"/>
          </a:p>
        </p:txBody>
      </p:sp>
      <p:sp>
        <p:nvSpPr>
          <p:cNvPr id="4" name="슬라이드 번호 개체 틀 3"/>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97646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내용 개체 틀 2"/>
          <p:cNvSpPr>
            <a:spLocks noGrp="1"/>
          </p:cNvSpPr>
          <p:nvPr>
            <p:ph idx="1"/>
          </p:nvPr>
        </p:nvSpPr>
        <p:spPr>
          <a:xfrm>
            <a:off x="5183188" y="98743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155" indent="0">
              <a:buNone/>
              <a:defRPr sz="1400"/>
            </a:lvl2pPr>
            <a:lvl3pPr marL="914309" indent="0">
              <a:buNone/>
              <a:defRPr sz="1200"/>
            </a:lvl3pPr>
            <a:lvl4pPr marL="1371464" indent="0">
              <a:buNone/>
              <a:defRPr sz="1000"/>
            </a:lvl4pPr>
            <a:lvl5pPr marL="1828618" indent="0">
              <a:buNone/>
              <a:defRPr sz="1000"/>
            </a:lvl5pPr>
            <a:lvl6pPr marL="2285774" indent="0">
              <a:buNone/>
              <a:defRPr sz="1000"/>
            </a:lvl6pPr>
            <a:lvl7pPr marL="2742926" indent="0">
              <a:buNone/>
              <a:defRPr sz="1000"/>
            </a:lvl7pPr>
            <a:lvl8pPr marL="3200080" indent="0">
              <a:buNone/>
              <a:defRPr sz="1000"/>
            </a:lvl8pPr>
            <a:lvl9pPr marL="3657235"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2/15/2022</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38517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ko-KR" altLang="en-US"/>
              <a:t>마스터 제목 스타일 편집</a:t>
            </a:r>
            <a:endParaRPr lang="en-US"/>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B25298-F688-4150-B34C-CD8101999BC3}" type="datetimeFigureOut">
              <a:rPr lang="en-US" smtClean="0"/>
              <a:t>2/15/2022</a:t>
            </a:fld>
            <a:endParaRPr lang="en-US"/>
          </a:p>
        </p:txBody>
      </p:sp>
      <p:sp>
        <p:nvSpPr>
          <p:cNvPr id="5" name="바닥글 개체 틀 4"/>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슬라이드 번호 개체 틀 5"/>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E0DAE-A1C9-4D60-BA3C-4F78DD393968}" type="slidenum">
              <a:rPr lang="en-US" smtClean="0"/>
              <a:t>‹#›</a:t>
            </a:fld>
            <a:endParaRPr lang="en-US"/>
          </a:p>
        </p:txBody>
      </p:sp>
    </p:spTree>
    <p:extLst>
      <p:ext uri="{BB962C8B-B14F-4D97-AF65-F5344CB8AC3E}">
        <p14:creationId xmlns:p14="http://schemas.microsoft.com/office/powerpoint/2010/main" val="404057132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8" indent="-228578"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4" indent="-228578"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8"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5"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4"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8"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4"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5"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4" algn="l" defTabSz="914309" rtl="0" eaLnBrk="1" latinLnBrk="0" hangingPunct="1">
        <a:defRPr sz="1800" kern="1200">
          <a:solidFill>
            <a:schemeClr val="tx1"/>
          </a:solidFill>
          <a:latin typeface="+mn-lt"/>
          <a:ea typeface="+mn-ea"/>
          <a:cs typeface="+mn-cs"/>
        </a:defRPr>
      </a:lvl4pPr>
      <a:lvl5pPr marL="1828618" algn="l" defTabSz="914309" rtl="0" eaLnBrk="1" latinLnBrk="0" hangingPunct="1">
        <a:defRPr sz="1800" kern="1200">
          <a:solidFill>
            <a:schemeClr val="tx1"/>
          </a:solidFill>
          <a:latin typeface="+mn-lt"/>
          <a:ea typeface="+mn-ea"/>
          <a:cs typeface="+mn-cs"/>
        </a:defRPr>
      </a:lvl5pPr>
      <a:lvl6pPr marL="2285774"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5"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hyperlink" Target="http://www.3gpp.org/ftp/tsg_ran/TSG_RAN/TSGR_88e/Docs/RP-201319.zip"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직사각형 7"/>
          <p:cNvSpPr/>
          <p:nvPr/>
        </p:nvSpPr>
        <p:spPr>
          <a:xfrm>
            <a:off x="0" y="2500007"/>
            <a:ext cx="12192000" cy="1342418"/>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solidFill>
              <a:srgbClr val="044EA2">
                <a:shade val="50000"/>
              </a:srgbClr>
            </a:solid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dirty="0">
              <a:ln>
                <a:noFill/>
              </a:ln>
              <a:solidFill>
                <a:srgbClr val="FFFFFF"/>
              </a:solidFill>
              <a:effectLst/>
              <a:uLnTx/>
              <a:uFillTx/>
              <a:latin typeface="Arial" panose="020B0604020202020204"/>
              <a:ea typeface="굴림" panose="020B0600000101010101" pitchFamily="50" charset="-127"/>
              <a:cs typeface="+mn-cs"/>
            </a:endParaRPr>
          </a:p>
        </p:txBody>
      </p:sp>
      <p:sp>
        <p:nvSpPr>
          <p:cNvPr id="4" name="TextBox 3"/>
          <p:cNvSpPr txBox="1"/>
          <p:nvPr/>
        </p:nvSpPr>
        <p:spPr>
          <a:xfrm>
            <a:off x="1585910" y="398484"/>
            <a:ext cx="4716099" cy="707886"/>
          </a:xfrm>
          <a:prstGeom prst="rect">
            <a:avLst/>
          </a:prstGeom>
          <a:noFill/>
        </p:spPr>
        <p:txBody>
          <a:bodyPr wrap="none" rtlCol="0">
            <a:spAutoFit/>
          </a:bodyPr>
          <a:lstStyle/>
          <a:p>
            <a:r>
              <a:rPr lang="en-GB" sz="2000" b="1" dirty="0"/>
              <a:t>3GPP TSG RAN WG1 #10</a:t>
            </a:r>
            <a:r>
              <a:rPr lang="en-US" altLang="ko-KR" sz="2000" b="1" dirty="0"/>
              <a:t>8</a:t>
            </a:r>
            <a:r>
              <a:rPr lang="en-GB" sz="2000" b="1" dirty="0"/>
              <a:t>-e</a:t>
            </a:r>
          </a:p>
          <a:p>
            <a:r>
              <a:rPr lang="en-US" sz="2000" b="1" dirty="0"/>
              <a:t>e-Meeting, February 21</a:t>
            </a:r>
            <a:r>
              <a:rPr lang="en-US" sz="2000" b="1" baseline="30000" dirty="0"/>
              <a:t>st</a:t>
            </a:r>
            <a:r>
              <a:rPr lang="en-US" sz="2000" b="1" dirty="0"/>
              <a:t> – March 3</a:t>
            </a:r>
            <a:r>
              <a:rPr lang="en-US" sz="2000" b="1" baseline="30000" dirty="0"/>
              <a:t>rd</a:t>
            </a:r>
            <a:r>
              <a:rPr lang="en-US" sz="2000" b="1" dirty="0"/>
              <a:t>, 2022</a:t>
            </a:r>
          </a:p>
        </p:txBody>
      </p:sp>
      <p:sp>
        <p:nvSpPr>
          <p:cNvPr id="7" name="TextBox 6"/>
          <p:cNvSpPr txBox="1"/>
          <p:nvPr/>
        </p:nvSpPr>
        <p:spPr>
          <a:xfrm>
            <a:off x="10380079" y="524481"/>
            <a:ext cx="1446230" cy="400110"/>
          </a:xfrm>
          <a:prstGeom prst="rect">
            <a:avLst/>
          </a:prstGeom>
          <a:noFill/>
        </p:spPr>
        <p:txBody>
          <a:bodyPr wrap="none" rtlCol="0">
            <a:spAutoFit/>
          </a:bodyPr>
          <a:lstStyle/>
          <a:p>
            <a:pPr algn="ctr"/>
            <a:r>
              <a:rPr lang="en-GB" sz="2000" b="1" dirty="0"/>
              <a:t>R1-2200853</a:t>
            </a:r>
            <a:endParaRPr lang="en-US" sz="2000" b="1" dirty="0"/>
          </a:p>
        </p:txBody>
      </p:sp>
      <p:pic>
        <p:nvPicPr>
          <p:cNvPr id="2" name="Picture 2" descr="소스 이미지 보기"/>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0771" y="428559"/>
            <a:ext cx="1115743" cy="649920"/>
          </a:xfrm>
          <a:prstGeom prst="rect">
            <a:avLst/>
          </a:prstGeom>
          <a:noFill/>
          <a:extLst>
            <a:ext uri="{909E8E84-426E-40DD-AFC4-6F175D3DCCD1}">
              <a14:hiddenFill xmlns:a14="http://schemas.microsoft.com/office/drawing/2010/main">
                <a:solidFill>
                  <a:srgbClr val="FFFFFF"/>
                </a:solidFill>
              </a14:hiddenFill>
            </a:ext>
          </a:extLst>
        </p:spPr>
      </p:pic>
      <p:sp>
        <p:nvSpPr>
          <p:cNvPr id="9" name="직사각형 8"/>
          <p:cNvSpPr/>
          <p:nvPr/>
        </p:nvSpPr>
        <p:spPr>
          <a:xfrm>
            <a:off x="603417" y="2552307"/>
            <a:ext cx="10991954" cy="1231106"/>
          </a:xfrm>
          <a:prstGeom prst="rect">
            <a:avLst/>
          </a:prstGeom>
        </p:spPr>
        <p:txBody>
          <a:bodyPr wrap="square">
            <a:spAutoFit/>
          </a:bodyPr>
          <a:lstStyle/>
          <a:p>
            <a:pPr algn="ctr">
              <a:spcBef>
                <a:spcPts val="0"/>
              </a:spcBef>
              <a:spcAft>
                <a:spcPts val="1200"/>
              </a:spcAft>
            </a:pPr>
            <a:r>
              <a:rPr lang="en-US" altLang="ko-KR" sz="3200" b="1" dirty="0">
                <a:solidFill>
                  <a:schemeClr val="bg1"/>
                </a:solidFill>
                <a:latin typeface="Arial" panose="020B0604020202020204" pitchFamily="34" charset="0"/>
                <a:cs typeface="Arial" panose="020B0604020202020204" pitchFamily="34" charset="0"/>
              </a:rPr>
              <a:t>Additional Guidelines for </a:t>
            </a:r>
          </a:p>
          <a:p>
            <a:pPr algn="ctr">
              <a:spcBef>
                <a:spcPts val="0"/>
              </a:spcBef>
              <a:spcAft>
                <a:spcPts val="1200"/>
              </a:spcAft>
            </a:pPr>
            <a:r>
              <a:rPr lang="en-US" altLang="ko-KR" sz="3200" b="1" dirty="0">
                <a:solidFill>
                  <a:schemeClr val="bg1"/>
                </a:solidFill>
                <a:latin typeface="Arial" panose="020B0604020202020204" pitchFamily="34" charset="0"/>
                <a:cs typeface="Arial" panose="020B0604020202020204" pitchFamily="34" charset="0"/>
              </a:rPr>
              <a:t>RAN1#108 e-Meeting Management</a:t>
            </a:r>
          </a:p>
        </p:txBody>
      </p:sp>
      <p:sp>
        <p:nvSpPr>
          <p:cNvPr id="6" name="직사각형 5"/>
          <p:cNvSpPr/>
          <p:nvPr/>
        </p:nvSpPr>
        <p:spPr>
          <a:xfrm>
            <a:off x="5044380" y="4720166"/>
            <a:ext cx="2122697" cy="584775"/>
          </a:xfrm>
          <a:prstGeom prst="rect">
            <a:avLst/>
          </a:prstGeom>
        </p:spPr>
        <p:txBody>
          <a:bodyPr wrap="none">
            <a:spAutoFit/>
          </a:bodyPr>
          <a:lstStyle/>
          <a:p>
            <a:pPr algn="ctr"/>
            <a:r>
              <a:rPr lang="en-US" sz="3200" b="1" dirty="0"/>
              <a:t>RAN1 Chair</a:t>
            </a:r>
          </a:p>
        </p:txBody>
      </p:sp>
    </p:spTree>
    <p:extLst>
      <p:ext uri="{BB962C8B-B14F-4D97-AF65-F5344CB8AC3E}">
        <p14:creationId xmlns:p14="http://schemas.microsoft.com/office/powerpoint/2010/main" val="1004771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Conference calls</a:t>
            </a:r>
            <a:endParaRPr lang="en-US" dirty="0"/>
          </a:p>
        </p:txBody>
      </p:sp>
      <p:sp>
        <p:nvSpPr>
          <p:cNvPr id="3" name="내용 개체 틀 2"/>
          <p:cNvSpPr>
            <a:spLocks noGrp="1"/>
          </p:cNvSpPr>
          <p:nvPr>
            <p:ph idx="1"/>
          </p:nvPr>
        </p:nvSpPr>
        <p:spPr/>
        <p:txBody>
          <a:bodyPr>
            <a:normAutofit/>
          </a:bodyPr>
          <a:lstStyle/>
          <a:p>
            <a:r>
              <a:rPr lang="en-US" altLang="en-US" sz="2000" dirty="0">
                <a:ea typeface="ＭＳ Ｐゴシック" panose="020B0600070205080204" pitchFamily="34" charset="-128"/>
              </a:rPr>
              <a:t>To use </a:t>
            </a:r>
            <a:r>
              <a:rPr lang="en-US" altLang="en-US" sz="2000" dirty="0" err="1">
                <a:ea typeface="ＭＳ Ｐゴシック" panose="020B0600070205080204" pitchFamily="34" charset="-128"/>
              </a:rPr>
              <a:t>GoToWebinar</a:t>
            </a:r>
            <a:r>
              <a:rPr lang="en-US" altLang="en-US" sz="2000" dirty="0">
                <a:ea typeface="ＭＳ Ｐゴシック" panose="020B0600070205080204" pitchFamily="34" charset="-128"/>
              </a:rPr>
              <a:t> + TOHRU as the official tool </a:t>
            </a:r>
          </a:p>
          <a:p>
            <a:r>
              <a:rPr lang="en-US" altLang="en-US" sz="2000" dirty="0">
                <a:ea typeface="ＭＳ Ｐゴシック" panose="020B0600070205080204" pitchFamily="34" charset="-128"/>
              </a:rPr>
              <a:t>Some key points</a:t>
            </a:r>
          </a:p>
          <a:p>
            <a:pPr lvl="1"/>
            <a:r>
              <a:rPr lang="en-US" altLang="en-US" sz="1800" b="1" dirty="0">
                <a:ea typeface="ＭＳ Ｐゴシック" panose="020B0600070205080204" pitchFamily="34" charset="-128"/>
              </a:rPr>
              <a:t>Please register for all teleconferences as follows:</a:t>
            </a:r>
          </a:p>
          <a:p>
            <a:pPr lvl="2"/>
            <a:r>
              <a:rPr lang="en-US" altLang="en-US" sz="1600" dirty="0">
                <a:ea typeface="ＭＳ Ｐゴシック" panose="020B0600070205080204" pitchFamily="34" charset="-128"/>
              </a:rPr>
              <a:t>First name: “COMPANY – </a:t>
            </a:r>
            <a:r>
              <a:rPr lang="en-US" altLang="en-US" sz="1600" dirty="0" err="1">
                <a:ea typeface="ＭＳ Ｐゴシック" panose="020B0600070205080204" pitchFamily="34" charset="-128"/>
              </a:rPr>
              <a:t>FirstName</a:t>
            </a:r>
            <a:r>
              <a:rPr lang="en-US" altLang="en-US" sz="1600" dirty="0">
                <a:ea typeface="ＭＳ Ｐゴシック" panose="020B0600070205080204" pitchFamily="34" charset="-128"/>
              </a:rPr>
              <a:t>”</a:t>
            </a:r>
          </a:p>
          <a:p>
            <a:pPr lvl="2"/>
            <a:r>
              <a:rPr lang="en-US" altLang="en-US" sz="1600" dirty="0">
                <a:ea typeface="ＭＳ Ｐゴシック" panose="020B0600070205080204" pitchFamily="34" charset="-128"/>
              </a:rPr>
              <a:t>Last name: “</a:t>
            </a:r>
            <a:r>
              <a:rPr lang="en-US" altLang="en-US" sz="1600" dirty="0" err="1">
                <a:ea typeface="ＭＳ Ｐゴシック" panose="020B0600070205080204" pitchFamily="34" charset="-128"/>
              </a:rPr>
              <a:t>LastName</a:t>
            </a:r>
            <a:r>
              <a:rPr lang="en-US" altLang="en-US" sz="1600" dirty="0">
                <a:ea typeface="ＭＳ Ｐゴシック" panose="020B0600070205080204" pitchFamily="34" charset="-128"/>
              </a:rPr>
              <a:t>”</a:t>
            </a:r>
          </a:p>
          <a:p>
            <a:pPr lvl="1"/>
            <a:r>
              <a:rPr lang="en-US" altLang="en-US" sz="1800" b="1" dirty="0">
                <a:ea typeface="ＭＳ Ｐゴシック" panose="020B0600070205080204" pitchFamily="34" charset="-128"/>
              </a:rPr>
              <a:t>Raise your hands before you talk, and start to talk only after permission from the Chair/VC using TOHRU </a:t>
            </a:r>
          </a:p>
          <a:p>
            <a:pPr lvl="1"/>
            <a:r>
              <a:rPr lang="en-US" altLang="en-US" sz="1800" dirty="0">
                <a:ea typeface="ＭＳ Ｐゴシック" panose="020B0600070205080204" pitchFamily="34" charset="-128"/>
              </a:rPr>
              <a:t>Please, </a:t>
            </a:r>
            <a:r>
              <a:rPr lang="en-US" altLang="en-US" sz="1800" b="1" dirty="0">
                <a:ea typeface="ＭＳ Ｐゴシック" panose="020B0600070205080204" pitchFamily="34" charset="-128"/>
              </a:rPr>
              <a:t>MUTE yourself when not talking</a:t>
            </a:r>
          </a:p>
          <a:p>
            <a:pPr lvl="2"/>
            <a:r>
              <a:rPr lang="en-US" altLang="en-US" sz="1600" dirty="0">
                <a:ea typeface="ＭＳ Ｐゴシック" panose="020B0600070205080204" pitchFamily="34" charset="-128"/>
              </a:rPr>
              <a:t>A clear and noise-free conference bridge is crucial for the entire group</a:t>
            </a:r>
          </a:p>
          <a:p>
            <a:pPr>
              <a:defRPr/>
            </a:pPr>
            <a:r>
              <a:rPr lang="en-US" altLang="en-US" sz="2000" dirty="0">
                <a:ea typeface="ＭＳ Ｐゴシック" panose="020B0600070205080204" pitchFamily="34" charset="-128"/>
              </a:rPr>
              <a:t>Additional guidance:</a:t>
            </a:r>
          </a:p>
          <a:p>
            <a:pPr lvl="1">
              <a:defRPr/>
            </a:pPr>
            <a:r>
              <a:rPr lang="en-US" altLang="en-US" sz="1800" dirty="0">
                <a:ea typeface="ＭＳ Ｐゴシック" panose="020B0600070205080204" pitchFamily="34" charset="-128"/>
              </a:rPr>
              <a:t>Session management:</a:t>
            </a:r>
          </a:p>
          <a:p>
            <a:pPr lvl="2">
              <a:defRPr/>
            </a:pPr>
            <a:r>
              <a:rPr lang="en-US" altLang="en-US" sz="1600" dirty="0">
                <a:ea typeface="ＭＳ Ｐゴシック" panose="020B0600070205080204" pitchFamily="34" charset="-128"/>
              </a:rPr>
              <a:t>Session chair will call the speaker’s company name and the speaker’s name when granting him/her the permission to talk</a:t>
            </a:r>
          </a:p>
          <a:p>
            <a:pPr lvl="2">
              <a:defRPr/>
            </a:pPr>
            <a:r>
              <a:rPr lang="en-US" altLang="en-US" sz="1600" dirty="0">
                <a:ea typeface="ＭＳ Ｐゴシック" panose="020B0600070205080204" pitchFamily="34" charset="-128"/>
              </a:rPr>
              <a:t>For discussing a proposal, session chair may also call the list of companies who raised hands for the group to understand the overall situation</a:t>
            </a:r>
          </a:p>
          <a:p>
            <a:pPr lvl="2">
              <a:defRPr/>
            </a:pPr>
            <a:r>
              <a:rPr lang="en-US" altLang="en-US" sz="1600" dirty="0">
                <a:ea typeface="ＭＳ Ｐゴシック" panose="020B0600070205080204" pitchFamily="34" charset="-128"/>
              </a:rPr>
              <a:t>When necessary, two or more people may be allowed to talk for more active discussion</a:t>
            </a:r>
          </a:p>
          <a:p>
            <a:pPr lvl="1">
              <a:defRPr/>
            </a:pPr>
            <a:r>
              <a:rPr lang="en-US" altLang="en-US" sz="1800" dirty="0">
                <a:ea typeface="ＭＳ Ｐゴシック" panose="020B0600070205080204" pitchFamily="34" charset="-128"/>
              </a:rPr>
              <a:t>Note that the message function seems to only allow the sender to send to the session chairs, not among attendees</a:t>
            </a:r>
          </a:p>
          <a:p>
            <a:pPr lvl="2">
              <a:defRPr/>
            </a:pPr>
            <a:r>
              <a:rPr lang="en-US" altLang="en-US" sz="1600" dirty="0">
                <a:ea typeface="ＭＳ Ｐゴシック" panose="020B0600070205080204" pitchFamily="34" charset="-128"/>
              </a:rPr>
              <a:t>Session chairs may not always be on alert for messages, but messages can be used to raise questions if/when necessary</a:t>
            </a:r>
          </a:p>
        </p:txBody>
      </p:sp>
    </p:spTree>
    <p:extLst>
      <p:ext uri="{BB962C8B-B14F-4D97-AF65-F5344CB8AC3E}">
        <p14:creationId xmlns:p14="http://schemas.microsoft.com/office/powerpoint/2010/main" val="36626350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Official offline sessions</a:t>
            </a:r>
            <a:endParaRPr lang="en-US" dirty="0"/>
          </a:p>
        </p:txBody>
      </p:sp>
      <p:sp>
        <p:nvSpPr>
          <p:cNvPr id="3" name="내용 개체 틀 2"/>
          <p:cNvSpPr>
            <a:spLocks noGrp="1"/>
          </p:cNvSpPr>
          <p:nvPr>
            <p:ph idx="1"/>
          </p:nvPr>
        </p:nvSpPr>
        <p:spPr/>
        <p:txBody>
          <a:bodyPr>
            <a:normAutofit/>
          </a:bodyPr>
          <a:lstStyle/>
          <a:p>
            <a:r>
              <a:rPr lang="en-US" sz="2000" dirty="0"/>
              <a:t>In RAN#93-e, it was decided that offline GTW sessions may be used at the discretion of WG chairs to expedite progress on critical issues. </a:t>
            </a:r>
          </a:p>
          <a:p>
            <a:pPr lvl="1"/>
            <a:r>
              <a:rPr lang="en-US" sz="1800" dirty="0"/>
              <a:t>In RAN1, due to there not being additional GTW licenses, other conferencing platforms will be used (</a:t>
            </a:r>
            <a:r>
              <a:rPr lang="en-US" sz="1800" dirty="0" err="1"/>
              <a:t>e.g</a:t>
            </a:r>
            <a:r>
              <a:rPr lang="en-US" sz="1800" dirty="0"/>
              <a:t> MS teams)</a:t>
            </a:r>
          </a:p>
          <a:p>
            <a:pPr lvl="1"/>
            <a:endParaRPr lang="en-US" sz="1600" dirty="0"/>
          </a:p>
          <a:p>
            <a:r>
              <a:rPr lang="en-US" sz="2000" dirty="0"/>
              <a:t>Guidelines for official offline sessions</a:t>
            </a:r>
          </a:p>
          <a:p>
            <a:pPr marL="630238" lvl="1" indent="-274638">
              <a:buFont typeface="+mj-lt"/>
              <a:buAutoNum type="arabicPeriod"/>
            </a:pPr>
            <a:r>
              <a:rPr lang="en-US" sz="1800" dirty="0"/>
              <a:t>Default mode of operations in RAN1 will be not to use offline sessions</a:t>
            </a:r>
          </a:p>
          <a:p>
            <a:pPr marL="1077913" lvl="2" indent="-276225">
              <a:buFont typeface="+mj-lt"/>
              <a:buAutoNum type="alphaUcPeriod"/>
            </a:pPr>
            <a:r>
              <a:rPr lang="en-US" sz="1600" dirty="0"/>
              <a:t>Reserved only for making progress on critical issues where decision has to be made ASAP to complete Rel-17. </a:t>
            </a:r>
          </a:p>
          <a:p>
            <a:pPr marL="630238" lvl="1" indent="-274638">
              <a:buFont typeface="+mj-lt"/>
              <a:buAutoNum type="arabicPeriod"/>
            </a:pPr>
            <a:r>
              <a:rPr lang="en-US" sz="1800" dirty="0"/>
              <a:t>Offline sessions have no decision power (i.e., no official agreements can be made). It is used only to facilitate the discussion during online sessions.</a:t>
            </a:r>
          </a:p>
          <a:p>
            <a:pPr marL="630238" lvl="1" indent="-274638">
              <a:buFont typeface="+mj-lt"/>
              <a:buAutoNum type="arabicPeriod"/>
            </a:pPr>
            <a:r>
              <a:rPr lang="en-US" sz="1800" dirty="0"/>
              <a:t>Offline sessions can happen only in parallel to the online sessions and there will not be more than one offline session at any given time</a:t>
            </a:r>
          </a:p>
          <a:p>
            <a:pPr marL="630238" lvl="1" indent="-274638">
              <a:buFont typeface="+mj-lt"/>
              <a:buAutoNum type="arabicPeriod"/>
            </a:pPr>
            <a:r>
              <a:rPr lang="en-US" sz="1800" dirty="0"/>
              <a:t>Decision to have an offline session will be made during an online session taking into account the company views</a:t>
            </a:r>
          </a:p>
          <a:p>
            <a:pPr marL="1077913" lvl="2" indent="-276225">
              <a:buFont typeface="+mj-lt"/>
              <a:buAutoNum type="alphaUcPeriod"/>
            </a:pPr>
            <a:r>
              <a:rPr lang="en-US" sz="1600" dirty="0"/>
              <a:t>Chair/VC will assign a moderator, the topic for offline discussions, and the time slot (</a:t>
            </a:r>
            <a:r>
              <a:rPr lang="en-US" sz="1600" u="sng" dirty="0">
                <a:solidFill>
                  <a:srgbClr val="FF0000"/>
                </a:solidFill>
              </a:rPr>
              <a:t>no more than 1 hour per session</a:t>
            </a:r>
            <a:r>
              <a:rPr lang="en-US" sz="1600" dirty="0"/>
              <a:t>)</a:t>
            </a:r>
          </a:p>
          <a:p>
            <a:pPr marL="1077913" lvl="2" indent="-276225">
              <a:buFont typeface="+mj-lt"/>
              <a:buAutoNum type="alphaUcPeriod"/>
            </a:pPr>
            <a:r>
              <a:rPr lang="en-US" sz="1600" dirty="0"/>
              <a:t>Announcement/decision to have an offline session will be made at least 10~12 hours before the offline session starts</a:t>
            </a:r>
          </a:p>
          <a:p>
            <a:pPr marL="630238" lvl="1" indent="-274638">
              <a:buFont typeface="+mj-lt"/>
              <a:buAutoNum type="arabicPeriod"/>
            </a:pPr>
            <a:r>
              <a:rPr lang="en-US" sz="1800" dirty="0"/>
              <a:t>Moderator of the offline session will provide a summary of the discussions once the offline session is over</a:t>
            </a:r>
          </a:p>
        </p:txBody>
      </p:sp>
    </p:spTree>
    <p:extLst>
      <p:ext uri="{BB962C8B-B14F-4D97-AF65-F5344CB8AC3E}">
        <p14:creationId xmlns:p14="http://schemas.microsoft.com/office/powerpoint/2010/main" val="30685559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a:t>Others</a:t>
            </a:r>
          </a:p>
        </p:txBody>
      </p:sp>
      <p:sp>
        <p:nvSpPr>
          <p:cNvPr id="3" name="내용 개체 틀 2"/>
          <p:cNvSpPr>
            <a:spLocks noGrp="1"/>
          </p:cNvSpPr>
          <p:nvPr>
            <p:ph idx="1"/>
          </p:nvPr>
        </p:nvSpPr>
        <p:spPr/>
        <p:txBody>
          <a:bodyPr/>
          <a:lstStyle/>
          <a:p>
            <a:r>
              <a:rPr lang="en-US" altLang="en-US" dirty="0">
                <a:ea typeface="ＭＳ Ｐゴシック" panose="020B0600070205080204" pitchFamily="34" charset="-128"/>
              </a:rPr>
              <a:t>Delegates are encouraged to check </a:t>
            </a:r>
            <a:r>
              <a:rPr lang="en-GB" altLang="en-US" u="sng" dirty="0">
                <a:ea typeface="ＭＳ Ｐゴシック" panose="020B0600070205080204" pitchFamily="34" charset="-128"/>
                <a:hlinkClick r:id="rId2"/>
              </a:rPr>
              <a:t>RP-201319</a:t>
            </a:r>
            <a:endParaRPr lang="en-GB" altLang="en-US" u="sng" dirty="0">
              <a:ea typeface="ＭＳ Ｐゴシック" panose="020B0600070205080204" pitchFamily="34" charset="-128"/>
            </a:endParaRPr>
          </a:p>
          <a:p>
            <a:pPr lvl="1"/>
            <a:r>
              <a:rPr lang="en-GB" altLang="en-US" dirty="0">
                <a:ea typeface="ＭＳ Ｐゴシック" panose="020B0600070205080204" pitchFamily="34" charset="-128"/>
              </a:rPr>
              <a:t>Suggestions on how to improve e-Meeting management are welcome!</a:t>
            </a:r>
          </a:p>
          <a:p>
            <a:endParaRPr lang="en-US" dirty="0"/>
          </a:p>
        </p:txBody>
      </p:sp>
    </p:spTree>
    <p:extLst>
      <p:ext uri="{BB962C8B-B14F-4D97-AF65-F5344CB8AC3E}">
        <p14:creationId xmlns:p14="http://schemas.microsoft.com/office/powerpoint/2010/main" val="3345090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Management: General</a:t>
            </a:r>
            <a:endParaRPr lang="en-US" dirty="0"/>
          </a:p>
        </p:txBody>
      </p:sp>
      <p:sp>
        <p:nvSpPr>
          <p:cNvPr id="3" name="내용 개체 틀 2"/>
          <p:cNvSpPr>
            <a:spLocks noGrp="1"/>
          </p:cNvSpPr>
          <p:nvPr>
            <p:ph idx="1"/>
          </p:nvPr>
        </p:nvSpPr>
        <p:spPr/>
        <p:txBody>
          <a:bodyPr/>
          <a:lstStyle/>
          <a:p>
            <a:r>
              <a:rPr lang="en-US" dirty="0"/>
              <a:t>High-level Management:</a:t>
            </a:r>
          </a:p>
          <a:p>
            <a:pPr lvl="1"/>
            <a:r>
              <a:rPr lang="en-US" dirty="0"/>
              <a:t>RAN1#108-e has the same full decision power as in a regular physical meeting</a:t>
            </a:r>
          </a:p>
          <a:p>
            <a:pPr lvl="1"/>
            <a:r>
              <a:rPr lang="en-US" dirty="0"/>
              <a:t>To handle </a:t>
            </a:r>
          </a:p>
          <a:p>
            <a:pPr lvl="2"/>
            <a:r>
              <a:rPr lang="en-US" dirty="0"/>
              <a:t>Critical issues for LS </a:t>
            </a:r>
          </a:p>
          <a:p>
            <a:pPr lvl="2"/>
            <a:r>
              <a:rPr lang="en-US" dirty="0"/>
              <a:t>Maintenance for Rel-16 &amp; earlier</a:t>
            </a:r>
          </a:p>
          <a:p>
            <a:pPr lvl="2"/>
            <a:r>
              <a:rPr lang="en-US" dirty="0"/>
              <a:t>Rel-17 items</a:t>
            </a:r>
          </a:p>
          <a:p>
            <a:pPr lvl="1"/>
            <a:r>
              <a:rPr lang="en-US" dirty="0"/>
              <a:t>Primarily based on emails and conference calls</a:t>
            </a:r>
          </a:p>
          <a:p>
            <a:pPr lvl="2"/>
            <a:r>
              <a:rPr lang="en-US" dirty="0"/>
              <a:t>Detailed schedule for each conference call is expected to be announced as early as possible before the call</a:t>
            </a:r>
          </a:p>
          <a:p>
            <a:pPr lvl="3"/>
            <a:r>
              <a:rPr lang="en-US" dirty="0"/>
              <a:t>Typically, around 20 hours before the call</a:t>
            </a:r>
          </a:p>
        </p:txBody>
      </p:sp>
    </p:spTree>
    <p:extLst>
      <p:ext uri="{BB962C8B-B14F-4D97-AF65-F5344CB8AC3E}">
        <p14:creationId xmlns:p14="http://schemas.microsoft.com/office/powerpoint/2010/main" val="2699069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Management: Time Window (1/2)</a:t>
            </a:r>
            <a:endParaRPr lang="en-US" dirty="0"/>
          </a:p>
        </p:txBody>
      </p:sp>
      <p:sp>
        <p:nvSpPr>
          <p:cNvPr id="3" name="내용 개체 틀 2"/>
          <p:cNvSpPr>
            <a:spLocks noGrp="1"/>
          </p:cNvSpPr>
          <p:nvPr>
            <p:ph idx="1"/>
          </p:nvPr>
        </p:nvSpPr>
        <p:spPr/>
        <p:txBody>
          <a:bodyPr>
            <a:normAutofit lnSpcReduction="10000"/>
          </a:bodyPr>
          <a:lstStyle/>
          <a:p>
            <a:r>
              <a:rPr lang="en-US" altLang="en-US" sz="2000" dirty="0" err="1">
                <a:ea typeface="ＭＳ Ｐゴシック" panose="020B0600070205080204" pitchFamily="34" charset="-128"/>
              </a:rPr>
              <a:t>Tdoc</a:t>
            </a:r>
            <a:r>
              <a:rPr lang="en-US" altLang="en-US" sz="2000" dirty="0">
                <a:ea typeface="ＭＳ Ｐゴシック" panose="020B0600070205080204" pitchFamily="34" charset="-128"/>
              </a:rPr>
              <a:t> submission</a:t>
            </a:r>
          </a:p>
          <a:p>
            <a:pPr lvl="1"/>
            <a:r>
              <a:rPr lang="en-US" altLang="en-US" sz="1800" dirty="0" err="1">
                <a:ea typeface="ＭＳ Ｐゴシック" panose="020B0600070205080204" pitchFamily="34" charset="-128"/>
              </a:rPr>
              <a:t>Tdoc</a:t>
            </a:r>
            <a:r>
              <a:rPr lang="en-US" altLang="en-US" sz="1800" dirty="0">
                <a:ea typeface="ＭＳ Ｐゴシック" panose="020B0600070205080204" pitchFamily="34" charset="-128"/>
              </a:rPr>
              <a:t> number request by </a:t>
            </a:r>
            <a:r>
              <a:rPr lang="en-US" altLang="ko-KR" sz="1800" dirty="0">
                <a:ea typeface="ＭＳ Ｐゴシック" panose="020B0600070205080204" pitchFamily="34" charset="-128"/>
              </a:rPr>
              <a:t>February 11</a:t>
            </a:r>
            <a:r>
              <a:rPr lang="en-US" altLang="ko-KR" sz="1800" baseline="30000" dirty="0">
                <a:ea typeface="ＭＳ Ｐゴシック" panose="020B0600070205080204" pitchFamily="34" charset="-128"/>
              </a:rPr>
              <a:t>th</a:t>
            </a:r>
            <a:r>
              <a:rPr lang="en-US" altLang="ko-KR" sz="1800" dirty="0">
                <a:ea typeface="ＭＳ Ｐゴシック" panose="020B0600070205080204" pitchFamily="34" charset="-128"/>
              </a:rPr>
              <a:t> (Friday)</a:t>
            </a:r>
            <a:r>
              <a:rPr lang="en-US" altLang="en-US" sz="1800" dirty="0">
                <a:ea typeface="ＭＳ Ｐゴシック" panose="020B0600070205080204" pitchFamily="34" charset="-128"/>
              </a:rPr>
              <a:t>, 15:00 UTC and submission by </a:t>
            </a:r>
            <a:r>
              <a:rPr lang="en-US" altLang="ko-KR" sz="1800" dirty="0">
                <a:ea typeface="ＭＳ Ｐゴシック" panose="020B0600070205080204" pitchFamily="34" charset="-128"/>
              </a:rPr>
              <a:t>February</a:t>
            </a:r>
            <a:r>
              <a:rPr lang="en-US" altLang="en-US" sz="1800" dirty="0">
                <a:ea typeface="ＭＳ Ｐゴシック" panose="020B0600070205080204" pitchFamily="34" charset="-128"/>
              </a:rPr>
              <a:t> </a:t>
            </a:r>
            <a:r>
              <a:rPr lang="en-US" altLang="ko-KR" sz="1800" dirty="0">
                <a:ea typeface="ＭＳ Ｐゴシック" panose="020B0600070205080204" pitchFamily="34" charset="-128"/>
              </a:rPr>
              <a:t>14</a:t>
            </a:r>
            <a:r>
              <a:rPr lang="en-US" altLang="ko-KR" sz="1800" baseline="30000" dirty="0">
                <a:ea typeface="ＭＳ Ｐゴシック" panose="020B0600070205080204" pitchFamily="34" charset="-128"/>
              </a:rPr>
              <a:t>th</a:t>
            </a:r>
            <a:r>
              <a:rPr lang="en-US" altLang="ko-KR" sz="1800" dirty="0">
                <a:ea typeface="ＭＳ Ｐゴシック" panose="020B0600070205080204" pitchFamily="34" charset="-128"/>
              </a:rPr>
              <a:t> (Monday),</a:t>
            </a:r>
            <a:r>
              <a:rPr lang="en-US" altLang="en-US" sz="1800" dirty="0">
                <a:ea typeface="ＭＳ Ｐゴシック" panose="020B0600070205080204" pitchFamily="34" charset="-128"/>
              </a:rPr>
              <a:t> </a:t>
            </a:r>
            <a:r>
              <a:rPr lang="en-US" altLang="ko-KR" sz="1800" dirty="0">
                <a:ea typeface="ＭＳ Ｐゴシック" panose="020B0600070205080204" pitchFamily="34" charset="-128"/>
              </a:rPr>
              <a:t>23:00</a:t>
            </a:r>
            <a:r>
              <a:rPr lang="en-US" altLang="en-US" sz="1800" dirty="0">
                <a:ea typeface="ＭＳ Ｐゴシック" panose="020B0600070205080204" pitchFamily="34" charset="-128"/>
              </a:rPr>
              <a:t> UTC</a:t>
            </a:r>
          </a:p>
          <a:p>
            <a:pPr lvl="1"/>
            <a:endParaRPr lang="en-US" altLang="en-US" sz="1600" dirty="0">
              <a:ea typeface="ＭＳ Ｐゴシック" panose="020B0600070205080204" pitchFamily="34" charset="-128"/>
            </a:endParaRPr>
          </a:p>
          <a:p>
            <a:r>
              <a:rPr lang="en-US" altLang="en-US" sz="2000" dirty="0">
                <a:ea typeface="ＭＳ Ｐゴシック" panose="020B0600070205080204" pitchFamily="34" charset="-128"/>
              </a:rPr>
              <a:t>Preparation phase</a:t>
            </a:r>
          </a:p>
          <a:p>
            <a:pPr lvl="1"/>
            <a:r>
              <a:rPr lang="en-US" altLang="en-US" sz="1800" dirty="0">
                <a:solidFill>
                  <a:srgbClr val="FF0000"/>
                </a:solidFill>
                <a:ea typeface="ＭＳ Ｐゴシック" panose="020B0600070205080204" pitchFamily="34" charset="-128"/>
              </a:rPr>
              <a:t>For all Rel-17 WIs, no preparation phase</a:t>
            </a:r>
          </a:p>
          <a:p>
            <a:pPr lvl="1"/>
            <a:r>
              <a:rPr lang="en-US" altLang="en-US" sz="1800" dirty="0">
                <a:ea typeface="ＭＳ Ｐゴシック" panose="020B0600070205080204" pitchFamily="34" charset="-128"/>
              </a:rPr>
              <a:t>For LS and Maintenance on NR/LTE (other than Rel-17), similar preparation management as in previous meetings but only for 4 days:</a:t>
            </a:r>
          </a:p>
          <a:p>
            <a:pPr lvl="2"/>
            <a:r>
              <a:rPr lang="en-US" altLang="en-US" sz="1600" dirty="0">
                <a:ea typeface="ＭＳ Ｐゴシック" panose="020B0600070205080204" pitchFamily="34" charset="-128"/>
              </a:rPr>
              <a:t>February 15</a:t>
            </a:r>
            <a:r>
              <a:rPr lang="en-US" altLang="en-US" sz="1600" baseline="30000" dirty="0">
                <a:ea typeface="ＭＳ Ｐゴシック" panose="020B0600070205080204" pitchFamily="34" charset="-128"/>
              </a:rPr>
              <a:t>th</a:t>
            </a:r>
            <a:r>
              <a:rPr lang="en-US" altLang="en-US" sz="1600" dirty="0">
                <a:ea typeface="ＭＳ Ｐゴシック" panose="020B0600070205080204" pitchFamily="34" charset="-128"/>
              </a:rPr>
              <a:t> – 18</a:t>
            </a:r>
            <a:r>
              <a:rPr lang="en-US" altLang="en-US" sz="1600" baseline="30000" dirty="0">
                <a:ea typeface="ＭＳ Ｐゴシック" panose="020B0600070205080204" pitchFamily="34" charset="-128"/>
              </a:rPr>
              <a:t>th</a:t>
            </a:r>
            <a:r>
              <a:rPr lang="en-US" altLang="en-US" sz="1600" dirty="0">
                <a:ea typeface="ＭＳ Ｐゴシック" panose="020B0600070205080204" pitchFamily="34" charset="-128"/>
              </a:rPr>
              <a:t>: preparation phase</a:t>
            </a:r>
          </a:p>
          <a:p>
            <a:pPr lvl="3"/>
            <a:r>
              <a:rPr lang="en-US" altLang="en-US" sz="1600" dirty="0">
                <a:ea typeface="ＭＳ Ｐゴシック" panose="020B0600070205080204" pitchFamily="34" charset="-128"/>
              </a:rPr>
              <a:t>February 15</a:t>
            </a:r>
            <a:r>
              <a:rPr lang="en-US" altLang="en-US" sz="1600" baseline="30000" dirty="0">
                <a:ea typeface="ＭＳ Ｐゴシック" panose="020B0600070205080204" pitchFamily="34" charset="-128"/>
              </a:rPr>
              <a:t>th</a:t>
            </a:r>
            <a:r>
              <a:rPr lang="en-US" altLang="en-US" sz="1600" dirty="0">
                <a:ea typeface="ＭＳ Ｐゴシック" panose="020B0600070205080204" pitchFamily="34" charset="-128"/>
              </a:rPr>
              <a:t>: FLs to prepare summary and upload to draft folders</a:t>
            </a:r>
          </a:p>
          <a:p>
            <a:pPr lvl="3"/>
            <a:r>
              <a:rPr lang="en-US" altLang="en-US" sz="1600" dirty="0">
                <a:ea typeface="ＭＳ Ｐゴシック" panose="020B0600070205080204" pitchFamily="34" charset="-128"/>
              </a:rPr>
              <a:t>February 16</a:t>
            </a:r>
            <a:r>
              <a:rPr lang="en-US" altLang="en-US" sz="1600" baseline="30000" dirty="0">
                <a:ea typeface="ＭＳ Ｐゴシック" panose="020B0600070205080204" pitchFamily="34" charset="-128"/>
              </a:rPr>
              <a:t>th</a:t>
            </a:r>
            <a:r>
              <a:rPr lang="en-US" altLang="en-US" sz="1600" dirty="0">
                <a:ea typeface="ＭＳ Ｐゴシック" panose="020B0600070205080204" pitchFamily="34" charset="-128"/>
              </a:rPr>
              <a:t> – 18</a:t>
            </a:r>
            <a:r>
              <a:rPr lang="en-US" altLang="en-US" sz="1600" baseline="30000" dirty="0">
                <a:ea typeface="ＭＳ Ｐゴシック" panose="020B0600070205080204" pitchFamily="34" charset="-128"/>
              </a:rPr>
              <a:t>th</a:t>
            </a:r>
            <a:r>
              <a:rPr lang="en-US" altLang="en-US" sz="1600" dirty="0">
                <a:ea typeface="ＭＳ Ｐゴシック" panose="020B0600070205080204" pitchFamily="34" charset="-128"/>
              </a:rPr>
              <a:t>: FLs to lead the discussion identifying the set of email threads</a:t>
            </a:r>
          </a:p>
          <a:p>
            <a:pPr lvl="3"/>
            <a:r>
              <a:rPr lang="en-US" altLang="en-US" sz="1600" dirty="0">
                <a:ea typeface="ＭＳ Ｐゴシック" panose="020B0600070205080204" pitchFamily="34" charset="-128"/>
              </a:rPr>
              <a:t>A single email thread is used for each of the Rel-16 WIs</a:t>
            </a:r>
          </a:p>
          <a:p>
            <a:pPr marL="1527175" lvl="4" indent="-268288"/>
            <a:r>
              <a:rPr lang="en-US" altLang="en-US" sz="1600" dirty="0">
                <a:ea typeface="ＭＳ Ｐゴシック" panose="020B0600070205080204" pitchFamily="34" charset="-128"/>
              </a:rPr>
              <a:t>In the email approval phase, multiple email threads may be used and announced accordingly</a:t>
            </a:r>
          </a:p>
          <a:p>
            <a:pPr lvl="3"/>
            <a:r>
              <a:rPr lang="en-US" altLang="en-US" sz="1600" b="1" u="sng" dirty="0">
                <a:solidFill>
                  <a:srgbClr val="FF0000"/>
                </a:solidFill>
                <a:ea typeface="ＭＳ Ｐゴシック" panose="020B0600070205080204" pitchFamily="34" charset="-128"/>
              </a:rPr>
              <a:t>Note: </a:t>
            </a:r>
            <a:r>
              <a:rPr lang="en-US" altLang="en-US" sz="1600" dirty="0">
                <a:ea typeface="ＭＳ Ｐゴシック" panose="020B0600070205080204" pitchFamily="34" charset="-128"/>
              </a:rPr>
              <a:t>PLEASE KEEP THE EMAIL DISCUSSION </a:t>
            </a:r>
            <a:r>
              <a:rPr lang="en-US" altLang="en-US" sz="1600" b="1" u="sng" dirty="0">
                <a:solidFill>
                  <a:srgbClr val="FF0000"/>
                </a:solidFill>
                <a:ea typeface="ＭＳ Ｐゴシック" panose="020B0600070205080204" pitchFamily="34" charset="-128"/>
              </a:rPr>
              <a:t>SCOPE</a:t>
            </a:r>
            <a:r>
              <a:rPr lang="en-US" altLang="en-US" sz="1600" dirty="0">
                <a:ea typeface="ＭＳ Ｐゴシック" panose="020B0600070205080204" pitchFamily="34" charset="-128"/>
              </a:rPr>
              <a:t> PER EMAIL THREAD </a:t>
            </a:r>
            <a:r>
              <a:rPr lang="en-US" altLang="en-US" sz="1600" b="1" u="sng" dirty="0">
                <a:solidFill>
                  <a:srgbClr val="FF0000"/>
                </a:solidFill>
                <a:ea typeface="ＭＳ Ｐゴシック" panose="020B0600070205080204" pitchFamily="34" charset="-128"/>
              </a:rPr>
              <a:t>REASONABLE!</a:t>
            </a:r>
            <a:endParaRPr lang="en-US" sz="1600" dirty="0">
              <a:solidFill>
                <a:srgbClr val="FF0000"/>
              </a:solidFill>
              <a:ea typeface="ＭＳ Ｐゴシック" panose="020B0600070205080204" pitchFamily="34" charset="-128"/>
            </a:endParaRPr>
          </a:p>
          <a:p>
            <a:pPr lvl="2"/>
            <a:r>
              <a:rPr lang="en-US" altLang="en-US" sz="1600" dirty="0">
                <a:ea typeface="ＭＳ Ｐゴシック" panose="020B0600070205080204" pitchFamily="34" charset="-128"/>
              </a:rPr>
              <a:t>Summary for LTE and NR maintenance</a:t>
            </a:r>
          </a:p>
          <a:p>
            <a:pPr lvl="3"/>
            <a:r>
              <a:rPr lang="en-US" altLang="en-US" sz="1600" dirty="0">
                <a:ea typeface="ＭＳ Ｐゴシック" panose="020B0600070205080204" pitchFamily="34" charset="-128"/>
              </a:rPr>
              <a:t>For agenda item 6, </a:t>
            </a:r>
            <a:r>
              <a:rPr lang="en-US" altLang="en-US" sz="1600" dirty="0" err="1">
                <a:ea typeface="ＭＳ Ｐゴシック" panose="020B0600070205080204" pitchFamily="34" charset="-128"/>
              </a:rPr>
              <a:t>Xiaodong</a:t>
            </a:r>
            <a:r>
              <a:rPr lang="en-US" altLang="en-US" sz="1600" dirty="0">
                <a:ea typeface="ＭＳ Ｐゴシック" panose="020B0600070205080204" pitchFamily="34" charset="-128"/>
              </a:rPr>
              <a:t> will prepare summary in the preparation phase</a:t>
            </a:r>
          </a:p>
          <a:p>
            <a:pPr lvl="3"/>
            <a:r>
              <a:rPr lang="en-US" altLang="en-US" sz="1600" dirty="0">
                <a:ea typeface="ＭＳ Ｐゴシック" panose="020B0600070205080204" pitchFamily="34" charset="-128"/>
              </a:rPr>
              <a:t>For agenda item 7.1, </a:t>
            </a:r>
            <a:r>
              <a:rPr lang="en-US" altLang="en-US" sz="1600" dirty="0" err="1">
                <a:ea typeface="ＭＳ Ｐゴシック" panose="020B0600070205080204" pitchFamily="34" charset="-128"/>
              </a:rPr>
              <a:t>Younsun</a:t>
            </a:r>
            <a:r>
              <a:rPr lang="en-US" altLang="en-US" sz="1600" dirty="0">
                <a:ea typeface="ＭＳ Ｐゴシック" panose="020B0600070205080204" pitchFamily="34" charset="-128"/>
              </a:rPr>
              <a:t> will prepare summary in the preparation phase</a:t>
            </a:r>
          </a:p>
          <a:p>
            <a:pPr lvl="3"/>
            <a:r>
              <a:rPr lang="en-US" altLang="en-US" sz="1600" dirty="0">
                <a:ea typeface="ＭＳ Ｐゴシック" panose="020B0600070205080204" pitchFamily="34" charset="-128"/>
              </a:rPr>
              <a:t>For agenda item 7.2, WI rapporteurs will prepare summaries in the preparation phase</a:t>
            </a:r>
          </a:p>
          <a:p>
            <a:pPr lvl="3"/>
            <a:r>
              <a:rPr lang="en-US" sz="1600" dirty="0">
                <a:solidFill>
                  <a:srgbClr val="FF0000"/>
                </a:solidFill>
                <a:ea typeface="ＭＳ Ｐゴシック" panose="020B0600070205080204" pitchFamily="34" charset="-128"/>
              </a:rPr>
              <a:t>For each agenda item, a subset of submitted draft CRs will be selected for RAN1#108-e email discussion</a:t>
            </a:r>
          </a:p>
          <a:p>
            <a:endParaRPr lang="en-US" altLang="en-US" sz="2200" dirty="0">
              <a:ea typeface="ＭＳ Ｐゴシック" panose="020B0600070205080204" pitchFamily="34" charset="-128"/>
            </a:endParaRPr>
          </a:p>
        </p:txBody>
      </p:sp>
    </p:spTree>
    <p:extLst>
      <p:ext uri="{BB962C8B-B14F-4D97-AF65-F5344CB8AC3E}">
        <p14:creationId xmlns:p14="http://schemas.microsoft.com/office/powerpoint/2010/main" val="24285199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Management: Time Window (2/2)</a:t>
            </a:r>
            <a:endParaRPr lang="en-US" dirty="0"/>
          </a:p>
        </p:txBody>
      </p:sp>
      <p:sp>
        <p:nvSpPr>
          <p:cNvPr id="3" name="내용 개체 틀 2"/>
          <p:cNvSpPr>
            <a:spLocks noGrp="1"/>
          </p:cNvSpPr>
          <p:nvPr>
            <p:ph idx="1"/>
          </p:nvPr>
        </p:nvSpPr>
        <p:spPr/>
        <p:txBody>
          <a:bodyPr/>
          <a:lstStyle/>
          <a:p>
            <a:pPr>
              <a:defRPr/>
            </a:pPr>
            <a:r>
              <a:rPr lang="en-US" altLang="en-US" dirty="0">
                <a:ea typeface="ＭＳ Ｐゴシック" panose="020B0600070205080204" pitchFamily="34" charset="-128"/>
              </a:rPr>
              <a:t>February 21</a:t>
            </a:r>
            <a:r>
              <a:rPr lang="en-US" altLang="en-US" baseline="30000" dirty="0">
                <a:ea typeface="ＭＳ Ｐゴシック" panose="020B0600070205080204" pitchFamily="34" charset="-128"/>
              </a:rPr>
              <a:t>st</a:t>
            </a:r>
            <a:r>
              <a:rPr lang="en-US" altLang="en-US" dirty="0">
                <a:ea typeface="ＭＳ Ｐゴシック" panose="020B0600070205080204" pitchFamily="34" charset="-128"/>
              </a:rPr>
              <a:t> – March 3</a:t>
            </a:r>
            <a:r>
              <a:rPr lang="en-US" altLang="en-US" baseline="30000" dirty="0">
                <a:ea typeface="ＭＳ Ｐゴシック" panose="020B0600070205080204" pitchFamily="34" charset="-128"/>
              </a:rPr>
              <a:t>rd</a:t>
            </a:r>
            <a:r>
              <a:rPr lang="en-US" altLang="en-US" dirty="0">
                <a:ea typeface="ＭＳ Ｐゴシック" panose="020B0600070205080204" pitchFamily="34" charset="-128"/>
              </a:rPr>
              <a:t> </a:t>
            </a:r>
            <a:endParaRPr lang="en-US" altLang="en-US" baseline="30000" dirty="0">
              <a:ea typeface="ＭＳ Ｐゴシック" panose="020B0600070205080204" pitchFamily="34" charset="-128"/>
            </a:endParaRPr>
          </a:p>
          <a:p>
            <a:pPr lvl="1">
              <a:defRPr/>
            </a:pPr>
            <a:r>
              <a:rPr lang="en-US" altLang="en-US" b="1" dirty="0">
                <a:ea typeface="ＭＳ Ｐゴシック" panose="020B0600070205080204" pitchFamily="34" charset="-128"/>
              </a:rPr>
              <a:t>For Rel-17</a:t>
            </a:r>
            <a:r>
              <a:rPr lang="en-US" altLang="en-US" dirty="0">
                <a:ea typeface="ＭＳ Ｐゴシック" panose="020B0600070205080204" pitchFamily="34" charset="-128"/>
              </a:rPr>
              <a:t>, GTW is to be used for selective SI/</a:t>
            </a:r>
            <a:r>
              <a:rPr lang="en-US" altLang="en-US" dirty="0" err="1">
                <a:ea typeface="ＭＳ Ｐゴシック" panose="020B0600070205080204" pitchFamily="34" charset="-128"/>
              </a:rPr>
              <a:t>WIs.</a:t>
            </a:r>
            <a:r>
              <a:rPr lang="en-US" altLang="en-US" dirty="0">
                <a:ea typeface="ＭＳ Ｐゴシック" panose="020B0600070205080204" pitchFamily="34" charset="-128"/>
              </a:rPr>
              <a:t> FL summaries (capturing list of contributions, key points and focus areas) are to be prepared before the GTW sessions</a:t>
            </a:r>
          </a:p>
          <a:p>
            <a:pPr lvl="2">
              <a:defRPr/>
            </a:pPr>
            <a:r>
              <a:rPr lang="en-US" altLang="en-US" dirty="0">
                <a:ea typeface="ＭＳ Ｐゴシック" panose="020B0600070205080204" pitchFamily="34" charset="-128"/>
              </a:rPr>
              <a:t>As in RAN1#107bis-e, GTW session time will be assigned to Rel-17 UE features to expedite the relevant work</a:t>
            </a:r>
          </a:p>
          <a:p>
            <a:pPr lvl="1">
              <a:defRPr/>
            </a:pPr>
            <a:r>
              <a:rPr lang="en-US" altLang="en-US" dirty="0">
                <a:ea typeface="ＭＳ Ｐゴシック" panose="020B0600070205080204" pitchFamily="34" charset="-128"/>
              </a:rPr>
              <a:t>The detailed deadline for each email thread is to be announced on a per email thread basis</a:t>
            </a:r>
          </a:p>
          <a:p>
            <a:pPr lvl="2">
              <a:defRPr/>
            </a:pPr>
            <a:r>
              <a:rPr lang="en-US" altLang="en-US" dirty="0">
                <a:ea typeface="ＭＳ Ｐゴシック" panose="020B0600070205080204" pitchFamily="34" charset="-128"/>
              </a:rPr>
              <a:t> Some staggering of deadlines for email threads is possible.</a:t>
            </a:r>
          </a:p>
          <a:p>
            <a:pPr>
              <a:defRPr/>
            </a:pPr>
            <a:r>
              <a:rPr lang="en-US" altLang="en-US" dirty="0">
                <a:ea typeface="ＭＳ Ｐゴシック" panose="020B0600070205080204" pitchFamily="34" charset="-128"/>
              </a:rPr>
              <a:t>FL’s summary</a:t>
            </a:r>
          </a:p>
          <a:p>
            <a:pPr lvl="1">
              <a:defRPr/>
            </a:pPr>
            <a:r>
              <a:rPr lang="en-US" altLang="en-US" dirty="0">
                <a:ea typeface="ＭＳ Ｐゴシック" panose="020B0600070205080204" pitchFamily="34" charset="-128"/>
              </a:rPr>
              <a:t>For source of each summary, please use “</a:t>
            </a:r>
            <a:r>
              <a:rPr lang="en-US" altLang="en-US" b="1" u="sng" dirty="0">
                <a:solidFill>
                  <a:srgbClr val="FF0000"/>
                </a:solidFill>
                <a:ea typeface="ＭＳ Ｐゴシック" panose="020B0600070205080204" pitchFamily="34" charset="-128"/>
              </a:rPr>
              <a:t>Moderator (Company name)</a:t>
            </a:r>
            <a:r>
              <a:rPr lang="en-US" altLang="en-US" dirty="0">
                <a:ea typeface="ＭＳ Ｐゴシック" panose="020B0600070205080204" pitchFamily="34" charset="-128"/>
              </a:rPr>
              <a:t>”</a:t>
            </a:r>
          </a:p>
          <a:p>
            <a:pPr lvl="1">
              <a:defRPr/>
            </a:pPr>
            <a:r>
              <a:rPr lang="en-US" altLang="en-US" dirty="0">
                <a:ea typeface="ＭＳ Ｐゴシック" panose="020B0600070205080204" pitchFamily="34" charset="-128"/>
              </a:rPr>
              <a:t>Each summary should have sufficient information about background of the issues, alternatives, &amp; proposals</a:t>
            </a:r>
          </a:p>
          <a:p>
            <a:pPr lvl="1">
              <a:defRPr/>
            </a:pPr>
            <a:endParaRPr lang="en-US" altLang="en-US" sz="1800" dirty="0">
              <a:ea typeface="ＭＳ Ｐゴシック" panose="020B0600070205080204" pitchFamily="34" charset="-128"/>
            </a:endParaRPr>
          </a:p>
          <a:p>
            <a:pPr lvl="1">
              <a:defRPr/>
            </a:pPr>
            <a:endParaRPr lang="sv-SE" altLang="ja-JP" sz="1100" dirty="0"/>
          </a:p>
          <a:p>
            <a:endParaRPr lang="en-US" sz="2800" dirty="0"/>
          </a:p>
          <a:p>
            <a:endParaRPr lang="en-US" dirty="0"/>
          </a:p>
        </p:txBody>
      </p:sp>
    </p:spTree>
    <p:extLst>
      <p:ext uri="{BB962C8B-B14F-4D97-AF65-F5344CB8AC3E}">
        <p14:creationId xmlns:p14="http://schemas.microsoft.com/office/powerpoint/2010/main" val="3389633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a:t>e-Meeting: GTW Time Slots</a:t>
            </a:r>
          </a:p>
        </p:txBody>
      </p:sp>
      <p:sp>
        <p:nvSpPr>
          <p:cNvPr id="3" name="내용 개체 틀 2"/>
          <p:cNvSpPr>
            <a:spLocks noGrp="1"/>
          </p:cNvSpPr>
          <p:nvPr>
            <p:ph idx="1"/>
          </p:nvPr>
        </p:nvSpPr>
        <p:spPr/>
        <p:txBody>
          <a:bodyPr>
            <a:normAutofit/>
          </a:bodyPr>
          <a:lstStyle/>
          <a:p>
            <a:r>
              <a:rPr lang="en-US" dirty="0"/>
              <a:t>For RAN1#108-e, the following time slots will be used</a:t>
            </a:r>
          </a:p>
          <a:p>
            <a:pPr lvl="1"/>
            <a:r>
              <a:rPr lang="en-US" dirty="0"/>
              <a:t>GTW time slot for Day1 ~ Day4 (Week1 Monday ~ Week1 Thursday): UTC 20:30 ~ 23:30</a:t>
            </a:r>
          </a:p>
          <a:p>
            <a:pPr lvl="1"/>
            <a:r>
              <a:rPr lang="en-US" dirty="0"/>
              <a:t>GTW time slot for Day5 (Week1 Friday): UTC 13:00 ~ 16:00</a:t>
            </a:r>
          </a:p>
          <a:p>
            <a:pPr lvl="1"/>
            <a:r>
              <a:rPr lang="en-US" dirty="0"/>
              <a:t>GTW time slot for Day6 ~ Day9 (Week2 Monday ~ Week2 Thursday): UTC 13:00 ~ 16:00</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p:txBody>
      </p:sp>
    </p:spTree>
    <p:extLst>
      <p:ext uri="{BB962C8B-B14F-4D97-AF65-F5344CB8AC3E}">
        <p14:creationId xmlns:p14="http://schemas.microsoft.com/office/powerpoint/2010/main" val="29243617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Checkpoints and Comment Deadlines</a:t>
            </a:r>
            <a:endParaRPr lang="en-US" dirty="0"/>
          </a:p>
        </p:txBody>
      </p:sp>
      <p:sp>
        <p:nvSpPr>
          <p:cNvPr id="3" name="내용 개체 틀 2"/>
          <p:cNvSpPr>
            <a:spLocks noGrp="1"/>
          </p:cNvSpPr>
          <p:nvPr>
            <p:ph idx="1"/>
          </p:nvPr>
        </p:nvSpPr>
        <p:spPr/>
        <p:txBody>
          <a:bodyPr>
            <a:normAutofit/>
          </a:bodyPr>
          <a:lstStyle/>
          <a:p>
            <a:r>
              <a:rPr lang="en-US" altLang="en-US" sz="2000" dirty="0">
                <a:ea typeface="ＭＳ Ｐゴシック" panose="020B0600070205080204" pitchFamily="34" charset="-128"/>
              </a:rPr>
              <a:t>For each email thread, session chair will assign one or more checkpoints during the meeting</a:t>
            </a:r>
          </a:p>
          <a:p>
            <a:pPr lvl="1"/>
            <a:r>
              <a:rPr lang="en-US" altLang="en-US" sz="1800" dirty="0">
                <a:ea typeface="ＭＳ Ｐゴシック" panose="020B0600070205080204" pitchFamily="34" charset="-128"/>
              </a:rPr>
              <a:t>Checkpoints will be used to endorse stable proposals so that discussions can move forward more efficiently</a:t>
            </a:r>
          </a:p>
          <a:p>
            <a:endParaRPr lang="en-US" altLang="en-US" sz="2000" dirty="0">
              <a:ea typeface="ＭＳ Ｐゴシック" panose="020B0600070205080204" pitchFamily="34" charset="-128"/>
            </a:endParaRPr>
          </a:p>
          <a:p>
            <a:r>
              <a:rPr lang="en-US" altLang="en-US" sz="2000" dirty="0">
                <a:ea typeface="ＭＳ Ｐゴシック" panose="020B0600070205080204" pitchFamily="34" charset="-128"/>
              </a:rPr>
              <a:t>For each check point, the following deadlines apply</a:t>
            </a:r>
          </a:p>
          <a:p>
            <a:pPr lvl="1"/>
            <a:r>
              <a:rPr lang="en-US" altLang="en-US" sz="1800" dirty="0">
                <a:ea typeface="ＭＳ Ｐゴシック" panose="020B0600070205080204" pitchFamily="34" charset="-128"/>
              </a:rPr>
              <a:t>1st deadline: Companies to provide initial set of comments by the 1st deadline (preferably earlier)</a:t>
            </a:r>
          </a:p>
          <a:p>
            <a:pPr lvl="2"/>
            <a:r>
              <a:rPr lang="en-US" altLang="en-US" sz="1600" dirty="0">
                <a:ea typeface="ＭＳ Ｐゴシック" panose="020B0600070205080204" pitchFamily="34" charset="-128"/>
              </a:rPr>
              <a:t>Delegates should provide the comments before the deadline. Note that it will be very difficult to take into account comments received after the deadline and such comments could make the decision-making process very inefficient.</a:t>
            </a:r>
          </a:p>
          <a:p>
            <a:pPr lvl="2"/>
            <a:r>
              <a:rPr lang="en-US" altLang="en-US" sz="1600" b="1" dirty="0">
                <a:solidFill>
                  <a:srgbClr val="FF0000"/>
                </a:solidFill>
                <a:ea typeface="ＭＳ Ｐゴシック" panose="020B0600070205080204" pitchFamily="34" charset="-128"/>
              </a:rPr>
              <a:t>FL’s summary taking into account the company comments is expected after the 1</a:t>
            </a:r>
            <a:r>
              <a:rPr lang="en-US" altLang="en-US" sz="1600" b="1" baseline="30000" dirty="0">
                <a:solidFill>
                  <a:srgbClr val="FF0000"/>
                </a:solidFill>
                <a:ea typeface="ＭＳ Ｐゴシック" panose="020B0600070205080204" pitchFamily="34" charset="-128"/>
              </a:rPr>
              <a:t>st</a:t>
            </a:r>
            <a:r>
              <a:rPr lang="en-US" altLang="en-US" sz="1600" b="1" dirty="0">
                <a:solidFill>
                  <a:srgbClr val="FF0000"/>
                </a:solidFill>
                <a:ea typeface="ＭＳ Ｐゴシック" panose="020B0600070205080204" pitchFamily="34" charset="-128"/>
              </a:rPr>
              <a:t> deadline ASAP (while accounting for time differences across regions)</a:t>
            </a:r>
          </a:p>
          <a:p>
            <a:pPr lvl="1"/>
            <a:r>
              <a:rPr lang="en-US" altLang="en-US" sz="1800" dirty="0">
                <a:ea typeface="ＭＳ Ｐゴシック" panose="020B0600070205080204" pitchFamily="34" charset="-128"/>
              </a:rPr>
              <a:t>2nd deadline: conclusion/agreements are to be made at the 2nd deadline</a:t>
            </a:r>
          </a:p>
          <a:p>
            <a:pPr lvl="2"/>
            <a:r>
              <a:rPr lang="en-US" altLang="en-US" sz="1600" dirty="0">
                <a:ea typeface="ＭＳ Ｐゴシック" panose="020B0600070205080204" pitchFamily="34" charset="-128"/>
              </a:rPr>
              <a:t>2</a:t>
            </a:r>
            <a:r>
              <a:rPr lang="en-US" altLang="en-US" sz="1600" baseline="30000" dirty="0">
                <a:ea typeface="ＭＳ Ｐゴシック" panose="020B0600070205080204" pitchFamily="34" charset="-128"/>
              </a:rPr>
              <a:t>nd</a:t>
            </a:r>
            <a:r>
              <a:rPr lang="en-US" altLang="en-US" sz="1600" dirty="0">
                <a:ea typeface="ＭＳ Ｐゴシック" panose="020B0600070205080204" pitchFamily="34" charset="-128"/>
              </a:rPr>
              <a:t> deadline may be substituted by a </a:t>
            </a:r>
            <a:r>
              <a:rPr lang="en-US" altLang="en-US" sz="1600" dirty="0" err="1">
                <a:ea typeface="ＭＳ Ｐゴシック" panose="020B0600070205080204" pitchFamily="34" charset="-128"/>
              </a:rPr>
              <a:t>GoToWebinar</a:t>
            </a:r>
            <a:r>
              <a:rPr lang="en-US" altLang="en-US" sz="1600" dirty="0">
                <a:ea typeface="ＭＳ Ｐゴシック" panose="020B0600070205080204" pitchFamily="34" charset="-128"/>
              </a:rPr>
              <a:t> decision making session</a:t>
            </a:r>
          </a:p>
          <a:p>
            <a:pPr lvl="1"/>
            <a:r>
              <a:rPr lang="en-US" altLang="en-US" sz="1800" dirty="0">
                <a:ea typeface="ＭＳ Ｐゴシック" panose="020B0600070205080204" pitchFamily="34" charset="-128"/>
              </a:rPr>
              <a:t>Deadlines are to be observed for all email threads as much as possible, while it’s also up to Chairman’s judgement whether it’s necessary to extend the deadline for some email threads for best progress</a:t>
            </a:r>
          </a:p>
          <a:p>
            <a:pPr lvl="1"/>
            <a:r>
              <a:rPr lang="en-US" altLang="en-US" sz="1800" dirty="0">
                <a:ea typeface="ＭＳ Ｐゴシック" panose="020B0600070205080204" pitchFamily="34" charset="-128"/>
              </a:rPr>
              <a:t>The deadlines will be set such that delegates in all regions can provide their comments during their working hours</a:t>
            </a:r>
          </a:p>
          <a:p>
            <a:pPr lvl="1"/>
            <a:r>
              <a:rPr lang="en-US" altLang="en-US" sz="1800" dirty="0">
                <a:ea typeface="ＭＳ Ｐゴシック" panose="020B0600070205080204" pitchFamily="34" charset="-128"/>
              </a:rPr>
              <a:t>Deadline time reference: </a:t>
            </a:r>
            <a:r>
              <a:rPr lang="en-US" altLang="en-US" sz="1800" b="1" u="sng" dirty="0">
                <a:solidFill>
                  <a:srgbClr val="FF0000"/>
                </a:solidFill>
                <a:ea typeface="ＭＳ Ｐゴシック" panose="020B0600070205080204" pitchFamily="34" charset="-128"/>
              </a:rPr>
              <a:t>UTC 16:59</a:t>
            </a:r>
            <a:endParaRPr lang="en-US" sz="1800" dirty="0"/>
          </a:p>
        </p:txBody>
      </p:sp>
    </p:spTree>
    <p:extLst>
      <p:ext uri="{BB962C8B-B14F-4D97-AF65-F5344CB8AC3E}">
        <p14:creationId xmlns:p14="http://schemas.microsoft.com/office/powerpoint/2010/main" val="27646637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Logistics</a:t>
            </a:r>
            <a:endParaRPr lang="en-US" dirty="0"/>
          </a:p>
        </p:txBody>
      </p:sp>
      <p:sp>
        <p:nvSpPr>
          <p:cNvPr id="3" name="내용 개체 틀 2"/>
          <p:cNvSpPr>
            <a:spLocks noGrp="1"/>
          </p:cNvSpPr>
          <p:nvPr>
            <p:ph idx="1"/>
          </p:nvPr>
        </p:nvSpPr>
        <p:spPr/>
        <p:txBody>
          <a:bodyPr>
            <a:normAutofit/>
          </a:bodyPr>
          <a:lstStyle/>
          <a:p>
            <a:pPr>
              <a:defRPr/>
            </a:pPr>
            <a:r>
              <a:rPr lang="en-US" sz="2000" dirty="0"/>
              <a:t>It’s important to emphasize using an appropriate email thread title for easy tracking (the title for each thread is to be announced) </a:t>
            </a:r>
          </a:p>
          <a:p>
            <a:pPr lvl="1">
              <a:defRPr/>
            </a:pPr>
            <a:r>
              <a:rPr lang="en-US" sz="1800" dirty="0"/>
              <a:t>E.g., if not done appropriately, after a while an email thread may become something like:</a:t>
            </a:r>
          </a:p>
          <a:p>
            <a:pPr lvl="2">
              <a:defRPr/>
            </a:pPr>
            <a:r>
              <a:rPr lang="en-US" sz="1600" dirty="0"/>
              <a:t>RE: </a:t>
            </a:r>
            <a:r>
              <a:rPr lang="en-US" sz="1600" dirty="0" err="1"/>
              <a:t>xxxx</a:t>
            </a:r>
            <a:endParaRPr lang="en-US" sz="1600" dirty="0"/>
          </a:p>
          <a:p>
            <a:pPr lvl="2">
              <a:defRPr/>
            </a:pPr>
            <a:r>
              <a:rPr lang="en-US" sz="1600" dirty="0"/>
              <a:t>RE: RE: </a:t>
            </a:r>
            <a:r>
              <a:rPr lang="en-US" sz="1600" dirty="0" err="1"/>
              <a:t>xxxx</a:t>
            </a:r>
            <a:endParaRPr lang="en-US" sz="1600" dirty="0"/>
          </a:p>
          <a:p>
            <a:pPr lvl="2">
              <a:defRPr/>
            </a:pPr>
            <a:r>
              <a:rPr lang="zh-CN" altLang="en-US" sz="1600" dirty="0"/>
              <a:t>回复</a:t>
            </a:r>
            <a:r>
              <a:rPr lang="en-US" sz="1600" dirty="0"/>
              <a:t>:RE: </a:t>
            </a:r>
            <a:r>
              <a:rPr lang="en-US" sz="1600" dirty="0" err="1"/>
              <a:t>xxxx</a:t>
            </a:r>
            <a:endParaRPr lang="en-US" sz="1600" dirty="0"/>
          </a:p>
          <a:p>
            <a:pPr lvl="2">
              <a:defRPr/>
            </a:pPr>
            <a:r>
              <a:rPr lang="en-US" sz="1600" dirty="0"/>
              <a:t>[External] RE: </a:t>
            </a:r>
            <a:r>
              <a:rPr lang="en-US" sz="1600" dirty="0" err="1"/>
              <a:t>xxxx</a:t>
            </a:r>
            <a:endParaRPr lang="en-US" sz="1600" dirty="0"/>
          </a:p>
          <a:p>
            <a:pPr lvl="2">
              <a:defRPr/>
            </a:pPr>
            <a:r>
              <a:rPr lang="en-US" sz="1600" dirty="0"/>
              <a:t>Etc.</a:t>
            </a:r>
          </a:p>
          <a:p>
            <a:pPr marL="457200" lvl="1" indent="0">
              <a:buFont typeface="Wingdings" panose="05000000000000000000" pitchFamily="2" charset="2"/>
              <a:buNone/>
              <a:defRPr/>
            </a:pPr>
            <a:r>
              <a:rPr lang="en-US" sz="1800" dirty="0"/>
              <a:t> which makes it very hard to track. PLEASE fix it to RE: </a:t>
            </a:r>
            <a:r>
              <a:rPr lang="en-US" sz="1800" dirty="0" err="1"/>
              <a:t>xxxx</a:t>
            </a:r>
            <a:r>
              <a:rPr lang="en-US" sz="1800" dirty="0"/>
              <a:t>! </a:t>
            </a:r>
          </a:p>
          <a:p>
            <a:pPr marL="457200" lvl="1" indent="0">
              <a:buFont typeface="Wingdings" panose="05000000000000000000" pitchFamily="2" charset="2"/>
              <a:buNone/>
              <a:defRPr/>
            </a:pPr>
            <a:r>
              <a:rPr lang="en-US" sz="1800" dirty="0"/>
              <a:t>&gt; E.g., do not branch into or use different sub-titles!</a:t>
            </a:r>
          </a:p>
          <a:p>
            <a:pPr>
              <a:defRPr/>
            </a:pPr>
            <a:r>
              <a:rPr lang="en-US" sz="2000" dirty="0"/>
              <a:t>All attachments for email discussion are to be uploaded to/downloaded from a server – </a:t>
            </a:r>
            <a:r>
              <a:rPr lang="en-US" sz="2000" dirty="0">
                <a:solidFill>
                  <a:srgbClr val="FF0000"/>
                </a:solidFill>
              </a:rPr>
              <a:t>PLEASE ZIP THEM </a:t>
            </a:r>
            <a:r>
              <a:rPr lang="en-US" sz="2000" dirty="0"/>
              <a:t>before uploading</a:t>
            </a:r>
          </a:p>
          <a:p>
            <a:pPr>
              <a:defRPr/>
            </a:pPr>
            <a:r>
              <a:rPr lang="en-US" sz="2000" dirty="0"/>
              <a:t>For all email discussion, please make sure the discussion stay </a:t>
            </a:r>
            <a:r>
              <a:rPr lang="en-US" sz="2000" b="1" dirty="0"/>
              <a:t>technical</a:t>
            </a:r>
          </a:p>
          <a:p>
            <a:pPr lvl="1">
              <a:defRPr/>
            </a:pPr>
            <a:r>
              <a:rPr lang="en-US" sz="1800" dirty="0"/>
              <a:t>To ensure </a:t>
            </a:r>
            <a:r>
              <a:rPr lang="en-US" sz="1800" b="1" dirty="0"/>
              <a:t>professional conduct </a:t>
            </a:r>
            <a:r>
              <a:rPr lang="en-US" sz="1800" dirty="0"/>
              <a:t>as a community especially during these difficult times</a:t>
            </a:r>
            <a:endParaRPr lang="en-US" sz="2400" dirty="0"/>
          </a:p>
        </p:txBody>
      </p:sp>
    </p:spTree>
    <p:extLst>
      <p:ext uri="{BB962C8B-B14F-4D97-AF65-F5344CB8AC3E}">
        <p14:creationId xmlns:p14="http://schemas.microsoft.com/office/powerpoint/2010/main" val="42927877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Email thread budget</a:t>
            </a:r>
            <a:endParaRPr lang="en-US" dirty="0"/>
          </a:p>
        </p:txBody>
      </p:sp>
      <p:sp>
        <p:nvSpPr>
          <p:cNvPr id="3" name="내용 개체 틀 2"/>
          <p:cNvSpPr>
            <a:spLocks noGrp="1"/>
          </p:cNvSpPr>
          <p:nvPr>
            <p:ph idx="1"/>
          </p:nvPr>
        </p:nvSpPr>
        <p:spPr/>
        <p:txBody>
          <a:bodyPr>
            <a:normAutofit/>
          </a:bodyPr>
          <a:lstStyle/>
          <a:p>
            <a:pPr>
              <a:defRPr/>
            </a:pPr>
            <a:r>
              <a:rPr lang="en-US" altLang="en-US" dirty="0">
                <a:ea typeface="ＭＳ Ｐゴシック" panose="020B0600070205080204" pitchFamily="34" charset="-128"/>
              </a:rPr>
              <a:t>LTE and NR maintenance for Rel-16 and before</a:t>
            </a:r>
          </a:p>
          <a:p>
            <a:pPr lvl="1">
              <a:defRPr/>
            </a:pPr>
            <a:r>
              <a:rPr lang="en-US" altLang="en-US" dirty="0">
                <a:ea typeface="ＭＳ Ｐゴシック" panose="020B0600070205080204" pitchFamily="34" charset="-128"/>
              </a:rPr>
              <a:t># of email threads on a per need basis</a:t>
            </a:r>
          </a:p>
          <a:p>
            <a:pPr lvl="1">
              <a:defRPr/>
            </a:pPr>
            <a:r>
              <a:rPr lang="en-US" altLang="en-US" dirty="0">
                <a:ea typeface="ＭＳ Ｐゴシック" panose="020B0600070205080204" pitchFamily="34" charset="-128"/>
              </a:rPr>
              <a:t>Each email thread to handle a specific maintenance issue </a:t>
            </a:r>
          </a:p>
          <a:p>
            <a:pPr lvl="2">
              <a:defRPr/>
            </a:pPr>
            <a:r>
              <a:rPr lang="en-US" altLang="en-US" dirty="0">
                <a:ea typeface="ＭＳ Ｐゴシック" panose="020B0600070205080204" pitchFamily="34" charset="-128"/>
              </a:rPr>
              <a:t>A moderator will be assigned by Chair/Vice-Chair for each email thread</a:t>
            </a:r>
          </a:p>
          <a:p>
            <a:pPr lvl="1">
              <a:defRPr/>
            </a:pPr>
            <a:r>
              <a:rPr lang="en-US" altLang="en-US" dirty="0">
                <a:ea typeface="ＭＳ Ｐゴシック" panose="020B0600070205080204" pitchFamily="34" charset="-128"/>
              </a:rPr>
              <a:t>All CRs, unless decided otherwise, will be sourced by the moderator and possibly co-signed by supporting companies</a:t>
            </a:r>
          </a:p>
          <a:p>
            <a:pPr lvl="1">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LTE and NR UE-features</a:t>
            </a:r>
          </a:p>
          <a:p>
            <a:pPr lvl="1">
              <a:defRPr/>
            </a:pPr>
            <a:r>
              <a:rPr lang="en-US" altLang="en-US" dirty="0">
                <a:ea typeface="ＭＳ Ｐゴシック" panose="020B0600070205080204" pitchFamily="34" charset="-128"/>
              </a:rPr>
              <a:t>Generally, 1 email thread per work item but additional email threads may be added if needed</a:t>
            </a:r>
          </a:p>
          <a:p>
            <a:pPr lvl="1">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Rel-17: generally, up to 1 email thread per sub-agenda</a:t>
            </a:r>
          </a:p>
          <a:p>
            <a:pPr lvl="1">
              <a:defRPr/>
            </a:pPr>
            <a:r>
              <a:rPr lang="en-US" altLang="en-US" dirty="0">
                <a:ea typeface="ＭＳ Ｐゴシック" panose="020B0600070205080204" pitchFamily="34" charset="-128"/>
              </a:rPr>
              <a:t>Possible to have &gt;1 email thread per agenda, depending on the necessity</a:t>
            </a:r>
          </a:p>
          <a:p>
            <a:pPr lvl="1">
              <a:defRPr/>
            </a:pPr>
            <a:r>
              <a:rPr lang="en-US" altLang="en-US" dirty="0">
                <a:ea typeface="ＭＳ Ｐゴシック" panose="020B0600070205080204" pitchFamily="34" charset="-128"/>
              </a:rPr>
              <a:t>Details to be announced</a:t>
            </a:r>
          </a:p>
          <a:p>
            <a:endParaRPr lang="en-US" dirty="0"/>
          </a:p>
        </p:txBody>
      </p:sp>
    </p:spTree>
    <p:extLst>
      <p:ext uri="{BB962C8B-B14F-4D97-AF65-F5344CB8AC3E}">
        <p14:creationId xmlns:p14="http://schemas.microsoft.com/office/powerpoint/2010/main" val="38400725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Quiet period for email discussion</a:t>
            </a:r>
            <a:endParaRPr lang="en-US" dirty="0"/>
          </a:p>
        </p:txBody>
      </p:sp>
      <p:sp>
        <p:nvSpPr>
          <p:cNvPr id="3" name="내용 개체 틀 2"/>
          <p:cNvSpPr>
            <a:spLocks noGrp="1"/>
          </p:cNvSpPr>
          <p:nvPr>
            <p:ph idx="1"/>
          </p:nvPr>
        </p:nvSpPr>
        <p:spPr/>
        <p:txBody>
          <a:bodyPr>
            <a:normAutofit/>
          </a:bodyPr>
          <a:lstStyle/>
          <a:p>
            <a:pPr>
              <a:defRPr/>
            </a:pPr>
            <a:r>
              <a:rPr lang="en-US" altLang="en-US" sz="2000" dirty="0">
                <a:ea typeface="ＭＳ Ｐゴシック" panose="020B0600070205080204" pitchFamily="34" charset="-128"/>
              </a:rPr>
              <a:t>To ensure delegates’ rest during the weekends, </a:t>
            </a:r>
            <a:r>
              <a:rPr lang="en-US" altLang="en-US" sz="2000" b="1" dirty="0">
                <a:ea typeface="ＭＳ Ｐゴシック" panose="020B0600070205080204" pitchFamily="34" charset="-128"/>
              </a:rPr>
              <a:t>the following quiet period is mandated</a:t>
            </a:r>
            <a:r>
              <a:rPr lang="en-US" altLang="en-US" sz="2000" dirty="0">
                <a:ea typeface="ＭＳ Ｐゴシック" panose="020B0600070205080204" pitchFamily="34" charset="-128"/>
              </a:rPr>
              <a:t> </a:t>
            </a:r>
          </a:p>
          <a:p>
            <a:pPr lvl="1">
              <a:defRPr/>
            </a:pPr>
            <a:r>
              <a:rPr lang="en-US" altLang="en-US" sz="1800" b="1" u="sng" dirty="0">
                <a:solidFill>
                  <a:srgbClr val="FF0000"/>
                </a:solidFill>
                <a:ea typeface="ＭＳ Ｐゴシック" panose="020B0600070205080204" pitchFamily="34" charset="-128"/>
              </a:rPr>
              <a:t>UTC 11:59pm February 25</a:t>
            </a:r>
            <a:r>
              <a:rPr lang="en-US" altLang="en-US" sz="1800" b="1" u="sng" baseline="30000" dirty="0">
                <a:solidFill>
                  <a:srgbClr val="FF0000"/>
                </a:solidFill>
                <a:ea typeface="ＭＳ Ｐゴシック" panose="020B0600070205080204" pitchFamily="34" charset="-128"/>
              </a:rPr>
              <a:t>th</a:t>
            </a:r>
            <a:r>
              <a:rPr lang="en-US" altLang="en-US" sz="1800" b="1" u="sng" dirty="0">
                <a:solidFill>
                  <a:srgbClr val="FF0000"/>
                </a:solidFill>
                <a:ea typeface="ＭＳ Ｐゴシック" panose="020B0600070205080204" pitchFamily="34" charset="-128"/>
              </a:rPr>
              <a:t> – UTC 11:59pm February 27</a:t>
            </a:r>
            <a:r>
              <a:rPr lang="en-US" altLang="en-US" sz="1800" b="1" u="sng" baseline="30000" dirty="0">
                <a:solidFill>
                  <a:srgbClr val="FF0000"/>
                </a:solidFill>
                <a:ea typeface="ＭＳ Ｐゴシック" panose="020B0600070205080204" pitchFamily="34" charset="-128"/>
              </a:rPr>
              <a:t>th</a:t>
            </a:r>
            <a:r>
              <a:rPr lang="en-US" altLang="en-US" sz="1800" b="1" u="sng" dirty="0">
                <a:solidFill>
                  <a:srgbClr val="FF0000"/>
                </a:solidFill>
                <a:ea typeface="ＭＳ Ｐゴシック" panose="020B0600070205080204" pitchFamily="34" charset="-128"/>
              </a:rPr>
              <a:t> (48 hours)</a:t>
            </a:r>
          </a:p>
          <a:p>
            <a:pPr>
              <a:defRPr/>
            </a:pPr>
            <a:endParaRPr lang="en-US" altLang="en-US" sz="2000" dirty="0">
              <a:ea typeface="ＭＳ Ｐゴシック" panose="020B0600070205080204" pitchFamily="34" charset="-128"/>
            </a:endParaRPr>
          </a:p>
          <a:p>
            <a:pPr>
              <a:defRPr/>
            </a:pPr>
            <a:r>
              <a:rPr lang="en-US" altLang="en-US" sz="2000" dirty="0">
                <a:ea typeface="ＭＳ Ｐゴシック" panose="020B0600070205080204" pitchFamily="34" charset="-128"/>
              </a:rPr>
              <a:t>During the mandated </a:t>
            </a:r>
            <a:r>
              <a:rPr lang="en-US" altLang="en-US" sz="2000" b="1" dirty="0">
                <a:solidFill>
                  <a:srgbClr val="FF0000"/>
                </a:solidFill>
                <a:ea typeface="ＭＳ Ｐゴシック" panose="020B0600070205080204" pitchFamily="34" charset="-128"/>
              </a:rPr>
              <a:t>quiet period</a:t>
            </a:r>
            <a:r>
              <a:rPr lang="en-US" altLang="en-US" sz="2000" dirty="0">
                <a:ea typeface="ＭＳ Ｐゴシック" panose="020B0600070205080204" pitchFamily="34" charset="-128"/>
              </a:rPr>
              <a:t>, please </a:t>
            </a:r>
            <a:r>
              <a:rPr lang="en-US" altLang="en-US" sz="2000" b="1" dirty="0">
                <a:solidFill>
                  <a:srgbClr val="FF0000"/>
                </a:solidFill>
                <a:ea typeface="ＭＳ Ｐゴシック" panose="020B0600070205080204" pitchFamily="34" charset="-128"/>
              </a:rPr>
              <a:t>NO EMAILS &amp; No upload of updated draft documents</a:t>
            </a:r>
          </a:p>
          <a:p>
            <a:pPr lvl="1">
              <a:defRPr/>
            </a:pPr>
            <a:r>
              <a:rPr lang="en-US" altLang="en-US" sz="1800" dirty="0">
                <a:ea typeface="ＭＳ Ｐゴシック" panose="020B0600070205080204" pitchFamily="34" charset="-128"/>
              </a:rPr>
              <a:t>Including moderators for the email threads</a:t>
            </a:r>
          </a:p>
          <a:p>
            <a:pPr>
              <a:defRPr/>
            </a:pPr>
            <a:endParaRPr lang="en-US" altLang="en-US" sz="2000" dirty="0">
              <a:ea typeface="ＭＳ Ｐゴシック" panose="020B0600070205080204" pitchFamily="34" charset="-128"/>
            </a:endParaRPr>
          </a:p>
          <a:p>
            <a:pPr>
              <a:defRPr/>
            </a:pPr>
            <a:r>
              <a:rPr lang="en-US" altLang="en-US" sz="2000" dirty="0">
                <a:ea typeface="ＭＳ Ｐゴシック" panose="020B0600070205080204" pitchFamily="34" charset="-128"/>
              </a:rPr>
              <a:t>Chair/VCs/Patrick may send emails during the quiet period</a:t>
            </a:r>
          </a:p>
          <a:p>
            <a:pPr lvl="1">
              <a:defRPr/>
            </a:pPr>
            <a:r>
              <a:rPr lang="en-US" altLang="en-US" sz="1800" dirty="0">
                <a:ea typeface="ＭＳ Ｐゴシック" panose="020B0600070205080204" pitchFamily="34" charset="-128"/>
              </a:rPr>
              <a:t>Chair/Vice Chairs may use the window of quiet periods to process the email threads based on the information available till the quiet period following the same rules for email approval – no surprises are to be expected for any agreements/conclusions</a:t>
            </a:r>
          </a:p>
          <a:p>
            <a:pPr lvl="2">
              <a:defRPr/>
            </a:pPr>
            <a:r>
              <a:rPr lang="en-US" altLang="en-US" sz="1600" dirty="0">
                <a:ea typeface="ＭＳ Ｐゴシック" panose="020B0600070205080204" pitchFamily="34" charset="-128"/>
              </a:rPr>
              <a:t>If there is any discrepancy, you can always comment after the quiet period </a:t>
            </a:r>
          </a:p>
        </p:txBody>
      </p:sp>
    </p:spTree>
    <p:extLst>
      <p:ext uri="{BB962C8B-B14F-4D97-AF65-F5344CB8AC3E}">
        <p14:creationId xmlns:p14="http://schemas.microsoft.com/office/powerpoint/2010/main" val="369989358"/>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51348</TotalTime>
  <Words>1526</Words>
  <Application>Microsoft Office PowerPoint</Application>
  <PresentationFormat>Widescreen</PresentationFormat>
  <Paragraphs>137</Paragraphs>
  <Slides>12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Calibri</vt:lpstr>
      <vt:lpstr>Calibri Light</vt:lpstr>
      <vt:lpstr>Symbol</vt:lpstr>
      <vt:lpstr>Verdana</vt:lpstr>
      <vt:lpstr>Wingdings</vt:lpstr>
      <vt:lpstr>Office 테마</vt:lpstr>
      <vt:lpstr>PowerPoint Presentation</vt:lpstr>
      <vt:lpstr>e-Meeting Management: General</vt:lpstr>
      <vt:lpstr>e-Meeting Management: Time Window (1/2)</vt:lpstr>
      <vt:lpstr>e-Meeting Management: Time Window (2/2)</vt:lpstr>
      <vt:lpstr>e-Meeting: GTW Time Slots</vt:lpstr>
      <vt:lpstr>e-Meeting: Checkpoints and Comment Deadlines</vt:lpstr>
      <vt:lpstr>e-Meeting: Logistics</vt:lpstr>
      <vt:lpstr>e-Meeting: Email thread budget</vt:lpstr>
      <vt:lpstr>e-Meeting: Quiet period for email discussion</vt:lpstr>
      <vt:lpstr>e-Meeting: Conference calls</vt:lpstr>
      <vt:lpstr>e-Meeting: Official offline sessions</vt:lpstr>
      <vt:lpstr>Others</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김윤선/표준Research팀(SR)/Principal Engineer/삼성전자</dc:creator>
  <cp:lastModifiedBy>MCC:</cp:lastModifiedBy>
  <cp:revision>404</cp:revision>
  <dcterms:created xsi:type="dcterms:W3CDTF">2019-02-14T07:06:45Z</dcterms:created>
  <dcterms:modified xsi:type="dcterms:W3CDTF">2022-02-15T14:33:43Z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