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62" r:id="rId6"/>
    <p:sldId id="258" r:id="rId7"/>
    <p:sldId id="269" r:id="rId8"/>
    <p:sldId id="270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6C4DE9-ECCE-405B-9022-5D87521F3489}" v="30" dt="2020-04-24T08:27:02.1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834" autoAdjust="0"/>
  </p:normalViewPr>
  <p:slideViewPr>
    <p:cSldViewPr snapToGrid="0">
      <p:cViewPr>
        <p:scale>
          <a:sx n="80" d="100"/>
          <a:sy n="80" d="100"/>
        </p:scale>
        <p:origin x="-204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D46C4DE9-ECCE-405B-9022-5D87521F3489}"/>
    <pc:docChg chg="undo custSel addSld delSld modSld sldOrd">
      <pc:chgData name="Chunhui Zhang" userId="fdc248b9-f08b-4c7c-a534-e43a1ca2b185" providerId="ADAL" clId="{D46C4DE9-ECCE-405B-9022-5D87521F3489}" dt="2020-04-24T08:27:02.125" v="3580"/>
      <pc:docMkLst>
        <pc:docMk/>
      </pc:docMkLst>
      <pc:sldChg chg="modSp addCm modCm">
        <pc:chgData name="Chunhui Zhang" userId="fdc248b9-f08b-4c7c-a534-e43a1ca2b185" providerId="ADAL" clId="{D46C4DE9-ECCE-405B-9022-5D87521F3489}" dt="2020-04-24T08:27:02.125" v="3580"/>
        <pc:sldMkLst>
          <pc:docMk/>
          <pc:sldMk cId="3289026502" sldId="258"/>
        </pc:sldMkLst>
        <pc:spChg chg="mod">
          <ac:chgData name="Chunhui Zhang" userId="fdc248b9-f08b-4c7c-a534-e43a1ca2b185" providerId="ADAL" clId="{D46C4DE9-ECCE-405B-9022-5D87521F3489}" dt="2020-04-24T08:24:28.128" v="3576" actId="207"/>
          <ac:spMkLst>
            <pc:docMk/>
            <pc:sldMk cId="3289026502" sldId="258"/>
            <ac:spMk id="4" creationId="{00000000-0000-0000-0000-000000000000}"/>
          </ac:spMkLst>
        </pc:spChg>
      </pc:sldChg>
      <pc:sldChg chg="modSp">
        <pc:chgData name="Chunhui Zhang" userId="fdc248b9-f08b-4c7c-a534-e43a1ca2b185" providerId="ADAL" clId="{D46C4DE9-ECCE-405B-9022-5D87521F3489}" dt="2020-04-24T08:24:16.607" v="3573" actId="207"/>
        <pc:sldMkLst>
          <pc:docMk/>
          <pc:sldMk cId="3677176341" sldId="262"/>
        </pc:sldMkLst>
        <pc:spChg chg="mod">
          <ac:chgData name="Chunhui Zhang" userId="fdc248b9-f08b-4c7c-a534-e43a1ca2b185" providerId="ADAL" clId="{D46C4DE9-ECCE-405B-9022-5D87521F3489}" dt="2020-04-24T08:24:16.607" v="3573" actId="207"/>
          <ac:spMkLst>
            <pc:docMk/>
            <pc:sldMk cId="3677176341" sldId="262"/>
            <ac:spMk id="3" creationId="{00000000-0000-0000-0000-000000000000}"/>
          </ac:spMkLst>
        </pc:spChg>
      </pc:sldChg>
      <pc:sldChg chg="modSp add ord addCm modCm">
        <pc:chgData name="Chunhui Zhang" userId="fdc248b9-f08b-4c7c-a534-e43a1ca2b185" providerId="ADAL" clId="{D46C4DE9-ECCE-405B-9022-5D87521F3489}" dt="2020-04-24T08:26:09.356" v="3578"/>
        <pc:sldMkLst>
          <pc:docMk/>
          <pc:sldMk cId="2930409661" sldId="264"/>
        </pc:sldMkLst>
        <pc:spChg chg="mod">
          <ac:chgData name="Chunhui Zhang" userId="fdc248b9-f08b-4c7c-a534-e43a1ca2b185" providerId="ADAL" clId="{D46C4DE9-ECCE-405B-9022-5D87521F3489}" dt="2020-04-24T07:03:05.095" v="12" actId="20577"/>
          <ac:spMkLst>
            <pc:docMk/>
            <pc:sldMk cId="2930409661" sldId="264"/>
            <ac:spMk id="2" creationId="{7BA35B7B-EAC7-4F85-AC11-FECD46EBA6A3}"/>
          </ac:spMkLst>
        </pc:spChg>
        <pc:spChg chg="mod">
          <ac:chgData name="Chunhui Zhang" userId="fdc248b9-f08b-4c7c-a534-e43a1ca2b185" providerId="ADAL" clId="{D46C4DE9-ECCE-405B-9022-5D87521F3489}" dt="2020-04-24T08:24:12.562" v="3572" actId="207"/>
          <ac:spMkLst>
            <pc:docMk/>
            <pc:sldMk cId="2930409661" sldId="264"/>
            <ac:spMk id="3" creationId="{D0180810-FD54-4527-8E29-DA903C641EBB}"/>
          </ac:spMkLst>
        </pc:spChg>
      </pc:sldChg>
      <pc:sldChg chg="addSp delSp modSp add del">
        <pc:chgData name="Chunhui Zhang" userId="fdc248b9-f08b-4c7c-a534-e43a1ca2b185" providerId="ADAL" clId="{D46C4DE9-ECCE-405B-9022-5D87521F3489}" dt="2020-04-24T08:11:25.435" v="3193" actId="2696"/>
        <pc:sldMkLst>
          <pc:docMk/>
          <pc:sldMk cId="625341795" sldId="265"/>
        </pc:sldMkLst>
        <pc:spChg chg="mod">
          <ac:chgData name="Chunhui Zhang" userId="fdc248b9-f08b-4c7c-a534-e43a1ca2b185" providerId="ADAL" clId="{D46C4DE9-ECCE-405B-9022-5D87521F3489}" dt="2020-04-24T07:21:49.116" v="759" actId="20577"/>
          <ac:spMkLst>
            <pc:docMk/>
            <pc:sldMk cId="625341795" sldId="265"/>
            <ac:spMk id="2" creationId="{6F640B32-6DEC-44C0-83BC-CAFE5F33475E}"/>
          </ac:spMkLst>
        </pc:spChg>
        <pc:spChg chg="mod">
          <ac:chgData name="Chunhui Zhang" userId="fdc248b9-f08b-4c7c-a534-e43a1ca2b185" providerId="ADAL" clId="{D46C4DE9-ECCE-405B-9022-5D87521F3489}" dt="2020-04-24T07:36:48.782" v="1609" actId="20577"/>
          <ac:spMkLst>
            <pc:docMk/>
            <pc:sldMk cId="625341795" sldId="265"/>
            <ac:spMk id="3" creationId="{18F2DE39-6A60-4A91-9A8F-E01E42CAD0F4}"/>
          </ac:spMkLst>
        </pc:spChg>
        <pc:graphicFrameChg chg="add del mod modGraphic">
          <ac:chgData name="Chunhui Zhang" userId="fdc248b9-f08b-4c7c-a534-e43a1ca2b185" providerId="ADAL" clId="{D46C4DE9-ECCE-405B-9022-5D87521F3489}" dt="2020-04-24T07:21:31.466" v="756" actId="478"/>
          <ac:graphicFrameMkLst>
            <pc:docMk/>
            <pc:sldMk cId="625341795" sldId="265"/>
            <ac:graphicFrameMk id="4" creationId="{AA2C8602-71B1-4E1C-B2D2-0C7F8EC60390}"/>
          </ac:graphicFrameMkLst>
        </pc:graphicFrameChg>
        <pc:graphicFrameChg chg="add mod">
          <ac:chgData name="Chunhui Zhang" userId="fdc248b9-f08b-4c7c-a534-e43a1ca2b185" providerId="ADAL" clId="{D46C4DE9-ECCE-405B-9022-5D87521F3489}" dt="2020-04-24T07:21:37.320" v="758" actId="1076"/>
          <ac:graphicFrameMkLst>
            <pc:docMk/>
            <pc:sldMk cId="625341795" sldId="265"/>
            <ac:graphicFrameMk id="5" creationId="{1F188A2C-7D02-4778-A9B2-059C8DEEDD3B}"/>
          </ac:graphicFrameMkLst>
        </pc:graphicFrameChg>
      </pc:sldChg>
      <pc:sldChg chg="modSp add">
        <pc:chgData name="Chunhui Zhang" userId="fdc248b9-f08b-4c7c-a534-e43a1ca2b185" providerId="ADAL" clId="{D46C4DE9-ECCE-405B-9022-5D87521F3489}" dt="2020-04-24T08:24:21.034" v="3574" actId="207"/>
        <pc:sldMkLst>
          <pc:docMk/>
          <pc:sldMk cId="4209822463" sldId="266"/>
        </pc:sldMkLst>
        <pc:spChg chg="mod">
          <ac:chgData name="Chunhui Zhang" userId="fdc248b9-f08b-4c7c-a534-e43a1ca2b185" providerId="ADAL" clId="{D46C4DE9-ECCE-405B-9022-5D87521F3489}" dt="2020-04-24T07:28:33.309" v="1239"/>
          <ac:spMkLst>
            <pc:docMk/>
            <pc:sldMk cId="4209822463" sldId="266"/>
            <ac:spMk id="2" creationId="{5F6446AC-43A3-4048-9C41-34CE683F37C3}"/>
          </ac:spMkLst>
        </pc:spChg>
        <pc:spChg chg="mod">
          <ac:chgData name="Chunhui Zhang" userId="fdc248b9-f08b-4c7c-a534-e43a1ca2b185" providerId="ADAL" clId="{D46C4DE9-ECCE-405B-9022-5D87521F3489}" dt="2020-04-24T08:24:21.034" v="3574" actId="207"/>
          <ac:spMkLst>
            <pc:docMk/>
            <pc:sldMk cId="4209822463" sldId="266"/>
            <ac:spMk id="3" creationId="{C962E9A9-88D6-4968-A2DA-EEA8C806D4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0D604-F8B5-4B87-AAF2-BE670DA7F1B6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5E0BC3-3FFA-4660-8423-EF8462C001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448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903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266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5E0BC3-3FFA-4660-8423-EF8462C001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60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1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7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2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3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4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458E2-F610-4667-A12C-24A78E7740AE}" type="datetimeFigureOut">
              <a:rPr lang="zh-CN" altLang="en-US" smtClean="0"/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8084" y="1879600"/>
            <a:ext cx="9614872" cy="1049868"/>
          </a:xfrm>
        </p:spPr>
        <p:txBody>
          <a:bodyPr>
            <a:normAutofit/>
          </a:bodyPr>
          <a:lstStyle/>
          <a:p>
            <a:r>
              <a:rPr lang="en-US" altLang="zh-CN" sz="4400" b="1" dirty="0"/>
              <a:t>WF </a:t>
            </a:r>
            <a:r>
              <a:rPr lang="en-US" altLang="zh-CN" sz="4400" b="1" dirty="0" smtClean="0"/>
              <a:t>on IAB-MT feature list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93556" y="3934325"/>
            <a:ext cx="9144000" cy="1118937"/>
          </a:xfrm>
        </p:spPr>
        <p:txBody>
          <a:bodyPr anchor="ctr">
            <a:normAutofit/>
          </a:bodyPr>
          <a:lstStyle/>
          <a:p>
            <a:r>
              <a:rPr lang="en-US" altLang="zh-CN" sz="3600" dirty="0" smtClean="0">
                <a:latin typeface="Calibri" panose="020F0502020204030204" pitchFamily="34" charset="0"/>
              </a:rPr>
              <a:t>CATT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4404" y="313486"/>
            <a:ext cx="114023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</a:rPr>
              <a:t>3GPP TSG-RAN WG4 Meeting #95-e		</a:t>
            </a:r>
            <a:r>
              <a:rPr lang="en-US" altLang="zh-CN" sz="2400" b="1" dirty="0" smtClean="0">
                <a:latin typeface="Arial" panose="020B0604020202020204" pitchFamily="34" charset="0"/>
              </a:rPr>
              <a:t>		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R4-2009067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r>
              <a:rPr lang="en-US" altLang="zh-CN" sz="2400" b="1" dirty="0">
                <a:latin typeface="Arial" panose="020B0604020202020204" pitchFamily="34" charset="0"/>
              </a:rPr>
              <a:t>Electronic Meeting, 25 May – 5 June,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2020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73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8926"/>
            <a:ext cx="10515600" cy="874128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Background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46200"/>
            <a:ext cx="10515600" cy="4830763"/>
          </a:xfrm>
        </p:spPr>
        <p:txBody>
          <a:bodyPr>
            <a:normAutofit/>
          </a:bodyPr>
          <a:lstStyle/>
          <a:p>
            <a:pPr algn="just"/>
            <a:r>
              <a:rPr lang="en-US" altLang="zh-CN" dirty="0" smtClean="0">
                <a:latin typeface="Calibri" panose="020F0502020204030204" pitchFamily="34" charset="0"/>
              </a:rPr>
              <a:t>The following contributions are provided in RAN4#95-e</a:t>
            </a:r>
          </a:p>
          <a:p>
            <a:pPr lvl="1"/>
            <a:r>
              <a:rPr lang="en-US" altLang="zh-CN" sz="1600" dirty="0" smtClean="0"/>
              <a:t>R4-2006279,</a:t>
            </a:r>
            <a:r>
              <a:rPr lang="en-US" altLang="zh-CN" sz="1600" dirty="0"/>
              <a:t>	Discussion on IAB-MT Feature </a:t>
            </a:r>
            <a:r>
              <a:rPr lang="en-US" altLang="zh-CN" sz="1600" dirty="0" smtClean="0"/>
              <a:t>list, CATT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R4-2006657,</a:t>
            </a:r>
            <a:r>
              <a:rPr lang="en-US" altLang="zh-CN" sz="1600" dirty="0"/>
              <a:t>	Support of Rel-15 UE features by </a:t>
            </a:r>
            <a:r>
              <a:rPr lang="en-US" altLang="zh-CN" sz="1600" dirty="0" smtClean="0"/>
              <a:t>IAB-MTs, AT&amp;T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R4-2006797,</a:t>
            </a:r>
            <a:r>
              <a:rPr lang="en-US" altLang="zh-CN" sz="1600" dirty="0"/>
              <a:t>	Further discussion on IAB-MT </a:t>
            </a:r>
            <a:r>
              <a:rPr lang="en-US" altLang="zh-CN" sz="1600" dirty="0" smtClean="0"/>
              <a:t>feature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Samsung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R4-2006798,</a:t>
            </a:r>
            <a:r>
              <a:rPr lang="en-US" altLang="zh-CN" sz="1600" dirty="0"/>
              <a:t>	</a:t>
            </a:r>
            <a:r>
              <a:rPr lang="en-US" altLang="zh-CN" sz="1600" dirty="0" smtClean="0"/>
              <a:t>Clarification </a:t>
            </a:r>
            <a:r>
              <a:rPr lang="en-US" altLang="zh-CN" sz="1600" dirty="0"/>
              <a:t>on IAB-MT channel </a:t>
            </a:r>
            <a:r>
              <a:rPr lang="en-US" altLang="zh-CN" sz="1600" dirty="0" smtClean="0"/>
              <a:t>bandwidth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Samsung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R4-2006803,</a:t>
            </a:r>
            <a:r>
              <a:rPr lang="en-US" altLang="zh-CN" sz="1600" dirty="0"/>
              <a:t>	On IAB feature </a:t>
            </a:r>
            <a:r>
              <a:rPr lang="en-US" altLang="zh-CN" sz="1600" dirty="0" smtClean="0"/>
              <a:t>list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CMCC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R4-2007119,</a:t>
            </a:r>
            <a:r>
              <a:rPr lang="en-US" altLang="zh-CN" sz="1600" dirty="0"/>
              <a:t>	IAB-MT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Nokia</a:t>
            </a:r>
            <a:r>
              <a:rPr lang="en-US" altLang="zh-CN" sz="1600" dirty="0"/>
              <a:t>, Nokia Shanghai Bell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R4-2007131,</a:t>
            </a:r>
            <a:r>
              <a:rPr lang="en-US" altLang="zh-CN" sz="1600" dirty="0"/>
              <a:t>	IAB-MT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Qualcomm </a:t>
            </a:r>
            <a:r>
              <a:rPr lang="en-US" altLang="zh-CN" sz="1600" dirty="0"/>
              <a:t>Incorporated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R4-2007317,</a:t>
            </a:r>
            <a:r>
              <a:rPr lang="en-US" altLang="zh-CN" sz="1600" dirty="0"/>
              <a:t>	Further discussion on R16 IAB MT RF </a:t>
            </a:r>
            <a:r>
              <a:rPr lang="en-US" altLang="zh-CN" sz="1600" dirty="0" smtClean="0"/>
              <a:t>features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Huawei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HiSilicon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R4-2007400,</a:t>
            </a:r>
            <a:r>
              <a:rPr lang="en-US" altLang="zh-CN" sz="1600" dirty="0"/>
              <a:t>	Discussion on IAB MT feature </a:t>
            </a:r>
            <a:r>
              <a:rPr lang="en-US" altLang="zh-CN" sz="1600" dirty="0" smtClean="0"/>
              <a:t>list</a:t>
            </a:r>
            <a:r>
              <a:rPr lang="en-US" altLang="zh-CN" sz="1600" dirty="0"/>
              <a:t> , </a:t>
            </a:r>
            <a:r>
              <a:rPr lang="en-US" altLang="zh-CN" sz="1600" dirty="0" smtClean="0"/>
              <a:t>ZTE </a:t>
            </a:r>
            <a:r>
              <a:rPr lang="en-US" altLang="zh-CN" sz="1600" dirty="0"/>
              <a:t>Corporation</a:t>
            </a:r>
            <a:endParaRPr lang="zh-CN" altLang="zh-CN" sz="1600" dirty="0"/>
          </a:p>
          <a:p>
            <a:pPr lvl="1"/>
            <a:r>
              <a:rPr lang="en-US" altLang="zh-CN" sz="1600" dirty="0" smtClean="0"/>
              <a:t>R4-2007571,</a:t>
            </a:r>
            <a:r>
              <a:rPr lang="en-US" altLang="zh-CN" sz="1600" dirty="0"/>
              <a:t>	IAB-MT </a:t>
            </a:r>
            <a:r>
              <a:rPr lang="en-US" altLang="zh-CN" sz="1600" dirty="0" err="1"/>
              <a:t>madatory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feature, Ericsson</a:t>
            </a:r>
          </a:p>
          <a:p>
            <a:r>
              <a:rPr lang="en-US" altLang="zh-CN" dirty="0" smtClean="0">
                <a:latin typeface="Calibri" panose="020F0502020204030204" pitchFamily="34" charset="0"/>
              </a:rPr>
              <a:t>The frame work, guideline and the views for every RF/RRM features are discussed.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176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7" y="317259"/>
            <a:ext cx="10515600" cy="98438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 </a:t>
            </a:r>
            <a:br>
              <a:rPr lang="en-US" altLang="zh-CN" dirty="0" smtClean="0">
                <a:latin typeface="Calibri" panose="020F0502020204030204" pitchFamily="34" charset="0"/>
              </a:rPr>
            </a:br>
            <a:r>
              <a:rPr lang="en-US" altLang="zh-CN" dirty="0">
                <a:latin typeface="Calibri" panose="020F0502020204030204" pitchFamily="34" charset="0"/>
              </a:rPr>
              <a:t>	</a:t>
            </a:r>
            <a:r>
              <a:rPr lang="en-US" altLang="zh-CN" dirty="0" smtClean="0">
                <a:latin typeface="Calibri" panose="020F0502020204030204" pitchFamily="34" charset="0"/>
              </a:rPr>
              <a:t>-General frame work and guidelines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77331" y="1583268"/>
            <a:ext cx="10913535" cy="428413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altLang="zh-CN" sz="2900" dirty="0"/>
              <a:t>Both wide area IAB-MT and local area IAB-MT are included in RAN4 IAB-MT feature list discussion.</a:t>
            </a:r>
          </a:p>
          <a:p>
            <a:pPr algn="just"/>
            <a:r>
              <a:rPr lang="en-US" altLang="zh-CN" dirty="0"/>
              <a:t>It’s RAN4 agreement: the interoperability </a:t>
            </a:r>
            <a:r>
              <a:rPr lang="en-US" altLang="zh-CN" dirty="0" smtClean="0"/>
              <a:t>needs </a:t>
            </a:r>
            <a:r>
              <a:rPr lang="en-US" altLang="zh-CN" dirty="0"/>
              <a:t>to be </a:t>
            </a:r>
            <a:r>
              <a:rPr lang="en-US" altLang="zh-CN" dirty="0" smtClean="0"/>
              <a:t>guaranteed </a:t>
            </a:r>
            <a:r>
              <a:rPr lang="en-US" altLang="zh-CN" dirty="0"/>
              <a:t>for IAB-MT features </a:t>
            </a:r>
            <a:r>
              <a:rPr lang="en-US" altLang="zh-CN" dirty="0" smtClean="0"/>
              <a:t>with </a:t>
            </a:r>
            <a:r>
              <a:rPr lang="en-US" altLang="zh-CN" dirty="0"/>
              <a:t>IAB operation. </a:t>
            </a:r>
            <a:endParaRPr lang="en-US" altLang="zh-CN" dirty="0" smtClean="0"/>
          </a:p>
          <a:p>
            <a:pPr lvl="1" algn="just"/>
            <a:r>
              <a:rPr lang="en-US" altLang="zh-CN" dirty="0" smtClean="0"/>
              <a:t>This agreements do not impact the agreements already reached for the IAB feature list. </a:t>
            </a:r>
          </a:p>
          <a:p>
            <a:pPr algn="just"/>
            <a:r>
              <a:rPr lang="en-US" altLang="zh-CN" dirty="0" smtClean="0"/>
              <a:t>For the features agreed as optional, </a:t>
            </a:r>
            <a:r>
              <a:rPr lang="en-GB" altLang="zh-CN" dirty="0" smtClean="0"/>
              <a:t>the </a:t>
            </a:r>
            <a:r>
              <a:rPr lang="en-GB" altLang="zh-CN" dirty="0"/>
              <a:t>parent/donor should be aware </a:t>
            </a:r>
            <a:r>
              <a:rPr lang="en-GB" altLang="zh-CN" dirty="0" smtClean="0"/>
              <a:t>of whether </a:t>
            </a:r>
            <a:r>
              <a:rPr lang="en-GB" altLang="zh-CN" dirty="0"/>
              <a:t>such features </a:t>
            </a:r>
            <a:r>
              <a:rPr lang="en-GB" altLang="zh-CN" dirty="0" smtClean="0"/>
              <a:t>are supported </a:t>
            </a:r>
            <a:r>
              <a:rPr lang="en-GB" altLang="zh-CN" dirty="0"/>
              <a:t>by the MT or not. The detail mechanism is up to RAN2 design. </a:t>
            </a:r>
            <a:endParaRPr lang="en-GB" altLang="zh-CN" dirty="0" smtClean="0"/>
          </a:p>
          <a:p>
            <a:pPr lvl="1" algn="just"/>
            <a:r>
              <a:rPr lang="en-GB" altLang="zh-CN" dirty="0" smtClean="0"/>
              <a:t>For IAB features agreed as optional, the conformance test mechanism will be further discussed in RAN4 performance phase. </a:t>
            </a:r>
          </a:p>
          <a:p>
            <a:pPr lvl="1" algn="just"/>
            <a:r>
              <a:rPr lang="en-GB" altLang="zh-CN" dirty="0" smtClean="0"/>
              <a:t>Two </a:t>
            </a:r>
            <a:r>
              <a:rPr lang="en-GB" altLang="zh-CN" dirty="0"/>
              <a:t>options are considered </a:t>
            </a:r>
            <a:r>
              <a:rPr lang="en-GB" altLang="zh-CN" dirty="0" smtClean="0"/>
              <a:t>from RAN4 aspect</a:t>
            </a:r>
            <a:endParaRPr lang="en-GB" altLang="zh-CN" strike="sngStrike" dirty="0" smtClean="0"/>
          </a:p>
          <a:p>
            <a:pPr lvl="2" algn="just"/>
            <a:r>
              <a:rPr lang="en-GB" altLang="zh-CN" dirty="0" smtClean="0"/>
              <a:t>Option 1: optional with capability signalling </a:t>
            </a:r>
          </a:p>
          <a:p>
            <a:pPr lvl="2" algn="just"/>
            <a:r>
              <a:rPr lang="en-GB" altLang="zh-CN" dirty="0" smtClean="0"/>
              <a:t>Option 2: optional with </a:t>
            </a:r>
            <a:r>
              <a:rPr lang="en-US" altLang="zh-CN" dirty="0" smtClean="0"/>
              <a:t>declaration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2900" dirty="0"/>
              <a:t>RAN4 will discuss the features case by case to see if a minimum mandatory feature set can be </a:t>
            </a:r>
            <a:r>
              <a:rPr lang="en-US" altLang="zh-CN" sz="2900" dirty="0" smtClean="0"/>
              <a:t>agreed.</a:t>
            </a:r>
            <a:endParaRPr lang="en-US" altLang="zh-CN" sz="2900" dirty="0"/>
          </a:p>
          <a:p>
            <a:pPr algn="just"/>
            <a:r>
              <a:rPr lang="en-US" altLang="zh-CN" sz="2900" dirty="0"/>
              <a:t>Features can be treated differently for the two classes if necessary, which should be discussed case by case. </a:t>
            </a:r>
            <a:endParaRPr lang="zh-CN" altLang="zh-CN" sz="2900" dirty="0"/>
          </a:p>
        </p:txBody>
      </p:sp>
    </p:spTree>
    <p:extLst>
      <p:ext uri="{BB962C8B-B14F-4D97-AF65-F5344CB8AC3E}">
        <p14:creationId xmlns:p14="http://schemas.microsoft.com/office/powerpoint/2010/main" val="328902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405467"/>
            <a:ext cx="10862734" cy="39878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/>
              <a:t>1-2, 1-3: Mandatory </a:t>
            </a:r>
            <a:r>
              <a:rPr lang="en-US" altLang="zh-CN" dirty="0"/>
              <a:t>without capability </a:t>
            </a:r>
            <a:r>
              <a:rPr lang="en-US" altLang="zh-CN" dirty="0" smtClean="0"/>
              <a:t>signaling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1-4, 1-5 : O</a:t>
            </a:r>
            <a:r>
              <a:rPr lang="en-US" altLang="zh-CN" dirty="0" smtClean="0"/>
              <a:t>ptional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1-6, 1-7, 2-14: Not applicable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/>
              <a:t>1-8: Not applicable</a:t>
            </a:r>
          </a:p>
          <a:p>
            <a:pPr lvl="1">
              <a:buFontTx/>
              <a:buChar char="-"/>
            </a:pPr>
            <a:r>
              <a:rPr lang="en-US" altLang="zh-CN" sz="2000" dirty="0" smtClean="0"/>
              <a:t>This </a:t>
            </a:r>
            <a:r>
              <a:rPr lang="en-US" altLang="zh-CN" sz="2000" dirty="0"/>
              <a:t>is only applied for RAN4 feature 1-8; RAN4 decision should not impact on RAN1 related feature discussion including DCI based and RRC based BWP switching features</a:t>
            </a:r>
            <a:r>
              <a:rPr lang="en-US" altLang="zh-CN" sz="2000" i="1" dirty="0" smtClean="0"/>
              <a:t>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altLang="zh-CN" dirty="0"/>
              <a:t>2-10</a:t>
            </a:r>
            <a:r>
              <a:rPr lang="en-US" altLang="zh-CN" dirty="0" smtClean="0"/>
              <a:t>:[Optional</a:t>
            </a:r>
            <a:r>
              <a:rPr lang="en-US" altLang="zh-CN" dirty="0"/>
              <a:t>] </a:t>
            </a:r>
          </a:p>
          <a:p>
            <a:pPr marL="742950" lvl="1" indent="-285750">
              <a:buFontTx/>
              <a:buChar char="-"/>
            </a:pPr>
            <a:r>
              <a:rPr lang="en-US" altLang="zh-CN" dirty="0"/>
              <a:t>If the agreement </a:t>
            </a:r>
            <a:r>
              <a:rPr lang="en-US" altLang="zh-CN" dirty="0" smtClean="0"/>
              <a:t>will conflict </a:t>
            </a:r>
            <a:r>
              <a:rPr lang="en-US" altLang="zh-CN" dirty="0"/>
              <a:t>with IAB RF requirements , RAN4 can further revisit it.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2-13, 2-15: Not applicable</a:t>
            </a:r>
            <a:r>
              <a:rPr lang="en-US" altLang="zh-CN" dirty="0" smtClean="0"/>
              <a:t>.</a:t>
            </a:r>
            <a:endParaRPr lang="en-US" altLang="zh-CN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150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2066" y="76200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</a:t>
            </a:r>
            <a:r>
              <a:rPr lang="en-US" altLang="zh-CN" dirty="0" smtClean="0">
                <a:latin typeface="Calibri" panose="020F0502020204030204" pitchFamily="34" charset="0"/>
              </a:rPr>
              <a:t>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1049868"/>
            <a:ext cx="10693400" cy="4792131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/>
              <a:t>Band and/or band combination </a:t>
            </a:r>
            <a:r>
              <a:rPr lang="en-US" altLang="zh-CN" sz="2400" dirty="0"/>
              <a:t>related features including </a:t>
            </a:r>
            <a:r>
              <a:rPr lang="en-US" altLang="zh-CN" sz="2400" dirty="0"/>
              <a:t>EN-DC,CA and SUL : 1-9</a:t>
            </a:r>
            <a:r>
              <a:rPr lang="en-US" altLang="zh-CN" sz="2400" dirty="0"/>
              <a:t>, 1-10, </a:t>
            </a:r>
            <a:r>
              <a:rPr lang="en-US" altLang="zh-CN" sz="2400" dirty="0"/>
              <a:t>2-2</a:t>
            </a:r>
            <a:r>
              <a:rPr lang="en-US" altLang="zh-CN" sz="2400" dirty="0"/>
              <a:t>, 2-3, 2-4, 2-5, 2-6, 2-9, 2-16 and 2-17</a:t>
            </a:r>
            <a:r>
              <a:rPr lang="en-US" altLang="zh-CN" sz="2400" dirty="0"/>
              <a:t>. </a:t>
            </a:r>
            <a:r>
              <a:rPr lang="en-US" altLang="zh-CN" sz="2400" dirty="0"/>
              <a:t>and 7.5kHz UL raster shift </a:t>
            </a:r>
            <a:r>
              <a:rPr lang="en-US" altLang="zh-CN" sz="2400" dirty="0"/>
              <a:t>(1-11)</a:t>
            </a:r>
            <a:endParaRPr lang="en-US" altLang="zh-CN" sz="2400" dirty="0"/>
          </a:p>
          <a:p>
            <a:r>
              <a:rPr lang="en-US" altLang="zh-CN" sz="2400" dirty="0" smtClean="0"/>
              <a:t>Agreements: </a:t>
            </a:r>
            <a:endParaRPr lang="en-US" altLang="zh-CN" sz="2400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/>
              <a:t>EN-DC should be supported from Rel-16 based on WID, the features related to EN-DC(1-9,1-10, 2-4,2-16) will be further discussed after the overall framework for EN-DC supporting is decided. </a:t>
            </a:r>
          </a:p>
          <a:p>
            <a:pPr lvl="2"/>
            <a:r>
              <a:rPr lang="en-US" altLang="zh-CN" dirty="0" smtClean="0"/>
              <a:t>Keep </a:t>
            </a:r>
            <a:r>
              <a:rPr lang="en-US" altLang="zh-CN" dirty="0"/>
              <a:t>these features as </a:t>
            </a:r>
            <a:r>
              <a:rPr lang="en-US" altLang="zh-CN" dirty="0" smtClean="0"/>
              <a:t>TBD </a:t>
            </a:r>
            <a:r>
              <a:rPr lang="en-US" altLang="zh-CN" dirty="0"/>
              <a:t>at current stage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1"/>
            <a:r>
              <a:rPr lang="en-US" altLang="zh-CN" dirty="0" smtClean="0"/>
              <a:t>CA related features (2-2,2-3, 2-9 and 2-17) will be further discussed when</a:t>
            </a:r>
            <a:r>
              <a:rPr lang="en-US" altLang="zh-CN" strike="sngStrike" dirty="0" smtClean="0"/>
              <a:t> </a:t>
            </a:r>
            <a:r>
              <a:rPr lang="en-US" altLang="zh-CN" dirty="0" smtClean="0"/>
              <a:t>the technical analysis is sufficient.</a:t>
            </a:r>
          </a:p>
          <a:p>
            <a:pPr lvl="2"/>
            <a:r>
              <a:rPr lang="en-US" altLang="zh-CN" dirty="0" smtClean="0"/>
              <a:t>Keep them as TBD at current stage.</a:t>
            </a:r>
          </a:p>
          <a:p>
            <a:pPr lvl="1"/>
            <a:r>
              <a:rPr lang="en-US" altLang="zh-CN" dirty="0" smtClean="0"/>
              <a:t>1-11 will be further discussed when there’s a band (for which 1-11 is mandatory) request from operators.</a:t>
            </a:r>
          </a:p>
          <a:p>
            <a:pPr lvl="2"/>
            <a:r>
              <a:rPr lang="en-US" altLang="zh-CN" dirty="0" smtClean="0"/>
              <a:t>Keep it as TBD at current stage.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83210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7142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05467"/>
            <a:ext cx="10515600" cy="4771496"/>
          </a:xfrm>
        </p:spPr>
        <p:txBody>
          <a:bodyPr/>
          <a:lstStyle/>
          <a:p>
            <a:r>
              <a:rPr lang="en-US" altLang="zh-CN" dirty="0" smtClean="0"/>
              <a:t>The following features need more study, companies can provide technical analysis in next meeting.</a:t>
            </a:r>
          </a:p>
          <a:p>
            <a:pPr lvl="1"/>
            <a:r>
              <a:rPr lang="en-US" altLang="zh-CN" dirty="0" smtClean="0"/>
              <a:t>2-8</a:t>
            </a:r>
            <a:r>
              <a:rPr lang="en-US" altLang="zh-CN" dirty="0"/>
              <a:t>, </a:t>
            </a:r>
            <a:r>
              <a:rPr lang="en-US" altLang="zh-CN" dirty="0" smtClean="0"/>
              <a:t>2-11, </a:t>
            </a:r>
            <a:r>
              <a:rPr lang="en-US" altLang="zh-CN" dirty="0" smtClean="0"/>
              <a:t>2-12</a:t>
            </a:r>
            <a:r>
              <a:rPr lang="en-US" altLang="zh-CN" dirty="0"/>
              <a:t>, 3-1, 3-2 and 3-3.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384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640cb88253e0ef062484a34ba5828fac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37a7d2a33eafc071597e0b669cd5b2bb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BB15C5-B856-4E98-B9A0-2EEE414DC82B}">
  <ds:schemaRefs>
    <ds:schemaRef ds:uri="http://schemas.microsoft.com/office/2006/metadata/properties"/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2345738-7FEF-48AA-8E2E-66040CF69A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CE8AF6-C06D-4732-A620-4F69010D32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443</Words>
  <Application>Microsoft Office PowerPoint</Application>
  <PresentationFormat>自定义</PresentationFormat>
  <Paragraphs>62</Paragraphs>
  <Slides>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WF on IAB-MT feature list</vt:lpstr>
      <vt:lpstr>Background</vt:lpstr>
      <vt:lpstr>Way Forward   -General frame work and guidelines</vt:lpstr>
      <vt:lpstr>Way Forward</vt:lpstr>
      <vt:lpstr>Way Forward</vt:lpstr>
      <vt:lpstr>Way Forward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MPE solutions</dc:title>
  <dc:creator>OPPO Jinqiang</dc:creator>
  <cp:lastModifiedBy>CATT</cp:lastModifiedBy>
  <cp:revision>121</cp:revision>
  <dcterms:created xsi:type="dcterms:W3CDTF">2020-02-29T10:18:11Z</dcterms:created>
  <dcterms:modified xsi:type="dcterms:W3CDTF">2020-06-05T14:11:27Z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NSCPROP_SA">
    <vt:lpwstr>C:\Users\Administrator\Downloads\Draft R4-2008771 WF on IAB-MT feature list v1.pptx</vt:lpwstr>
  </property>
</Properties>
</file>