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57" r:id="rId1"/>
  </p:sldMasterIdLst>
  <p:notesMasterIdLst>
    <p:notesMasterId r:id="rId10"/>
  </p:notesMasterIdLst>
  <p:handoutMasterIdLst>
    <p:handoutMasterId r:id="rId11"/>
  </p:handoutMasterIdLst>
  <p:sldIdLst>
    <p:sldId id="356" r:id="rId2"/>
    <p:sldId id="362" r:id="rId3"/>
    <p:sldId id="357" r:id="rId4"/>
    <p:sldId id="358" r:id="rId5"/>
    <p:sldId id="359" r:id="rId6"/>
    <p:sldId id="360" r:id="rId7"/>
    <p:sldId id="364" r:id="rId8"/>
    <p:sldId id="363" r:id="rId9"/>
  </p:sldIdLst>
  <p:sldSz cx="12179300" cy="6858000"/>
  <p:notesSz cx="6858000" cy="9296400"/>
  <p:custDataLst>
    <p:tags r:id="rId12"/>
  </p:custDataLst>
  <p:defaultTextStyle>
    <a:defPPr>
      <a:defRPr lang="en-US"/>
    </a:defPPr>
    <a:lvl1pPr marL="0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8791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7562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6345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5126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3912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2689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1478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0262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7">
          <p15:clr>
            <a:srgbClr val="A4A3A4"/>
          </p15:clr>
        </p15:guide>
        <p15:guide id="2" orient="horz" pos="1299">
          <p15:clr>
            <a:srgbClr val="A4A3A4"/>
          </p15:clr>
        </p15:guide>
        <p15:guide id="3" orient="horz" pos="3987">
          <p15:clr>
            <a:srgbClr val="A4A3A4"/>
          </p15:clr>
        </p15:guide>
        <p15:guide id="4" orient="horz" pos="1095">
          <p15:clr>
            <a:srgbClr val="A4A3A4"/>
          </p15:clr>
        </p15:guide>
        <p15:guide id="5" orient="horz" pos="4164">
          <p15:clr>
            <a:srgbClr val="A4A3A4"/>
          </p15:clr>
        </p15:guide>
        <p15:guide id="6" orient="horz" pos="3747">
          <p15:clr>
            <a:srgbClr val="A4A3A4"/>
          </p15:clr>
        </p15:guide>
        <p15:guide id="7" pos="3911">
          <p15:clr>
            <a:srgbClr val="A4A3A4"/>
          </p15:clr>
        </p15:guide>
        <p15:guide id="8" pos="7484">
          <p15:clr>
            <a:srgbClr val="A4A3A4"/>
          </p15:clr>
        </p15:guide>
        <p15:guide id="9" pos="3757">
          <p15:clr>
            <a:srgbClr val="A4A3A4"/>
          </p15:clr>
        </p15:guide>
        <p15:guide id="10" pos="378">
          <p15:clr>
            <a:srgbClr val="A4A3A4"/>
          </p15:clr>
        </p15:guide>
        <p15:guide id="11" pos="7435">
          <p15:clr>
            <a:srgbClr val="A4A3A4"/>
          </p15:clr>
        </p15:guide>
        <p15:guide id="12" pos="188">
          <p15:clr>
            <a:srgbClr val="A4A3A4"/>
          </p15:clr>
        </p15:guide>
        <p15:guide id="13" pos="228">
          <p15:clr>
            <a:srgbClr val="A4A3A4"/>
          </p15:clr>
        </p15:guide>
        <p15:guide id="14" pos="729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olter, David" initials="DW" lastIdx="11" clrIdx="0"/>
  <p:cmAuthor id="1" name="Ghosh, Arunabha" initials="GA" lastIdx="4" clrIdx="1"/>
  <p:cmAuthor id="2" name="SPATAFORA, VINCE A" initials="SVA" lastIdx="9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3CC"/>
    <a:srgbClr val="FF99CC"/>
    <a:srgbClr val="9933FF"/>
    <a:srgbClr val="8B00CC"/>
    <a:srgbClr val="AC0056"/>
    <a:srgbClr val="FF8FC7"/>
    <a:srgbClr val="FF3399"/>
    <a:srgbClr val="FFABAB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53" autoAdjust="0"/>
    <p:restoredTop sz="92007" autoAdjust="0"/>
  </p:normalViewPr>
  <p:slideViewPr>
    <p:cSldViewPr snapToGrid="0" showGuides="1">
      <p:cViewPr varScale="1">
        <p:scale>
          <a:sx n="70" d="100"/>
          <a:sy n="70" d="100"/>
        </p:scale>
        <p:origin x="504" y="66"/>
      </p:cViewPr>
      <p:guideLst>
        <p:guide orient="horz" pos="327"/>
        <p:guide orient="horz" pos="1299"/>
        <p:guide orient="horz" pos="3987"/>
        <p:guide orient="horz" pos="1095"/>
        <p:guide orient="horz" pos="4164"/>
        <p:guide orient="horz" pos="3747"/>
        <p:guide pos="3911"/>
        <p:guide pos="7484"/>
        <p:guide pos="3757"/>
        <p:guide pos="378"/>
        <p:guide pos="7435"/>
        <p:guide pos="188"/>
        <p:guide pos="228"/>
        <p:guide pos="72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96" d="100"/>
          <a:sy n="96" d="100"/>
        </p:scale>
        <p:origin x="-3558" y="-114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B149C-3030-2741-8F86-D623306CBA36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2CEB04-5E80-344B-BDE6-483DBE2C33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3708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r">
              <a:defRPr sz="1200"/>
            </a:lvl1pPr>
          </a:lstStyle>
          <a:p>
            <a:fld id="{C3B58700-9FA2-48CE-AC88-D71D45EB490A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3375" y="698500"/>
            <a:ext cx="619125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09" tIns="46154" rIns="92309" bIns="4615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2309" tIns="46154" rIns="92309" bIns="4615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r">
              <a:defRPr sz="1200"/>
            </a:lvl1pPr>
          </a:lstStyle>
          <a:p>
            <a:fld id="{FE9BC4E5-2BC1-4F43-85DD-A1B8F74CB7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004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791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562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6345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5126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3912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2689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1478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0262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BC4E5-2BC1-4F43-85DD-A1B8F74CB7E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415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BC4E5-2BC1-4F43-85DD-A1B8F74CB7E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698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1 (Glob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2862072"/>
            <a:ext cx="10972800" cy="685800"/>
          </a:xfrm>
        </p:spPr>
        <p:txBody>
          <a:bodyPr anchor="b" anchorCtr="0">
            <a:normAutofit/>
          </a:bodyPr>
          <a:lstStyle>
            <a:lvl1pPr>
              <a:lnSpc>
                <a:spcPct val="110000"/>
              </a:lnSpc>
              <a:spcAft>
                <a:spcPts val="800"/>
              </a:spcAft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3504" y="3523250"/>
            <a:ext cx="10972800" cy="1879919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1">
                    <a:tint val="75000"/>
                  </a:schemeClr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7672629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7" name="Picture 3" descr="\\psf\Host\Volumes\johbee\Documents\01_Freelance_Design\INTERBRAND\AT&amp;T\2011_Internal_Templates\exports\Titles_headerLogo300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01"/>
          <a:stretch/>
        </p:blipFill>
        <p:spPr bwMode="auto">
          <a:xfrm>
            <a:off x="11232627" y="23516"/>
            <a:ext cx="946673" cy="88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337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Divider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298450" y="302919"/>
            <a:ext cx="11595100" cy="6307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5747" y="6110642"/>
            <a:ext cx="3749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3250" y="3651568"/>
            <a:ext cx="7772400" cy="114299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03250" y="2251539"/>
            <a:ext cx="7772400" cy="1283344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3873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Divider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301752" y="300918"/>
            <a:ext cx="11591798" cy="6309432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549886" cy="4413513"/>
          </a:xfrm>
          <a:prstGeom prst="rect">
            <a:avLst/>
          </a:prstGeom>
        </p:spPr>
      </p:pic>
      <p:sp>
        <p:nvSpPr>
          <p:cNvPr id="7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3366" y="6110751"/>
            <a:ext cx="3749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3021"/>
            <a:ext cx="7690695" cy="24354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3250" y="1421953"/>
            <a:ext cx="6717198" cy="1372460"/>
          </a:xfrm>
        </p:spPr>
        <p:txBody>
          <a:bodyPr>
            <a:normAutofit/>
          </a:bodyPr>
          <a:lstStyle>
            <a:lvl1pPr>
              <a:lnSpc>
                <a:spcPct val="91000"/>
              </a:lnSpc>
              <a:defRPr sz="29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2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3484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Divider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 userDrawn="1"/>
        </p:nvSpPr>
        <p:spPr>
          <a:xfrm>
            <a:off x="301752" y="300919"/>
            <a:ext cx="11591798" cy="6309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549886" cy="4413513"/>
          </a:xfrm>
          <a:prstGeom prst="rect">
            <a:avLst/>
          </a:prstGeom>
        </p:spPr>
      </p:pic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5747" y="6109018"/>
            <a:ext cx="3749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326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603250" y="1426464"/>
            <a:ext cx="6717198" cy="1389435"/>
          </a:xfrm>
        </p:spPr>
        <p:txBody>
          <a:bodyPr>
            <a:normAutofit/>
          </a:bodyPr>
          <a:lstStyle>
            <a:lvl1pPr>
              <a:lnSpc>
                <a:spcPct val="91000"/>
              </a:lnSpc>
              <a:defRPr sz="2900">
                <a:solidFill>
                  <a:schemeClr val="accent5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3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26173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Divider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 userDrawn="1"/>
        </p:nvSpPr>
        <p:spPr>
          <a:xfrm>
            <a:off x="301752" y="300918"/>
            <a:ext cx="11591798" cy="6309432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549886" cy="44135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603250" y="1426464"/>
            <a:ext cx="6717198" cy="1401193"/>
          </a:xfrm>
        </p:spPr>
        <p:txBody>
          <a:bodyPr>
            <a:normAutofit/>
          </a:bodyPr>
          <a:lstStyle>
            <a:lvl1pPr>
              <a:lnSpc>
                <a:spcPct val="91000"/>
              </a:lnSpc>
              <a:defRPr sz="2900">
                <a:solidFill>
                  <a:schemeClr val="accent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 userDrawn="1">
            <p:ph type="sldNum" sz="quarter" idx="11"/>
          </p:nvPr>
        </p:nvSpPr>
        <p:spPr>
          <a:xfrm>
            <a:off x="473366" y="6109178"/>
            <a:ext cx="3749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3357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14110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3250" y="1810297"/>
            <a:ext cx="10972800" cy="413647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9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83046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over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49" y="1736725"/>
            <a:ext cx="11441113" cy="4210050"/>
          </a:xfrm>
          <a:prstGeom prst="roundRect">
            <a:avLst>
              <a:gd name="adj" fmla="val 2400"/>
            </a:avLst>
          </a:prstGeom>
          <a:solidFill>
            <a:srgbClr val="ECECEE"/>
          </a:solidFill>
        </p:spPr>
        <p:txBody>
          <a:bodyPr lIns="192024" tIns="45720" rIns="192024" bIns="192024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250" y="519113"/>
            <a:ext cx="10972800" cy="9153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10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490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3504" y="1809879"/>
            <a:ext cx="5360988" cy="413689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6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6208713" y="1809879"/>
            <a:ext cx="5367337" cy="413689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3504" y="519113"/>
            <a:ext cx="10975975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5406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0075" y="519113"/>
            <a:ext cx="10975974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008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6214034" y="1736725"/>
            <a:ext cx="5362015" cy="4210048"/>
          </a:xfrm>
          <a:prstGeom prst="roundRect">
            <a:avLst>
              <a:gd name="adj" fmla="val 3948"/>
            </a:avLst>
          </a:prstGeom>
          <a:solidFill>
            <a:srgbClr val="ECECEE"/>
          </a:solidFill>
        </p:spPr>
        <p:txBody>
          <a:bodyPr lIns="192024" tIns="36576" rIns="192024" bIns="192024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603504" y="1806210"/>
            <a:ext cx="5360733" cy="414056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2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515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13" name="Content Placeholder 2"/>
          <p:cNvSpPr>
            <a:spLocks noGrp="1"/>
          </p:cNvSpPr>
          <p:nvPr>
            <p:ph idx="13"/>
          </p:nvPr>
        </p:nvSpPr>
        <p:spPr>
          <a:xfrm>
            <a:off x="600074" y="1736725"/>
            <a:ext cx="5364164" cy="4210050"/>
          </a:xfrm>
          <a:prstGeom prst="roundRect">
            <a:avLst>
              <a:gd name="adj" fmla="val 3948"/>
            </a:avLst>
          </a:prstGeom>
          <a:solidFill>
            <a:srgbClr val="ECECEE"/>
          </a:solidFill>
        </p:spPr>
        <p:txBody>
          <a:bodyPr lIns="192024" tIns="36576" rIns="192024" bIns="18288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2"/>
          </p:nvPr>
        </p:nvSpPr>
        <p:spPr>
          <a:xfrm>
            <a:off x="6208714" y="1817591"/>
            <a:ext cx="5367336" cy="41291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0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1956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298450" y="1736724"/>
            <a:ext cx="11582400" cy="4873625"/>
          </a:xfrm>
          <a:prstGeom prst="roundRect">
            <a:avLst>
              <a:gd name="adj" fmla="val 2516"/>
            </a:avLst>
          </a:prstGeom>
          <a:solidFill>
            <a:srgbClr val="ECECEE"/>
          </a:solidFill>
          <a:ln>
            <a:noFill/>
          </a:ln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 dirty="0" smtClean="0"/>
              <a:t>Click icon to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add picture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3250" y="524331"/>
            <a:ext cx="10972800" cy="9068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80509" y="6108899"/>
            <a:ext cx="369909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8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86795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2 (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2862072"/>
            <a:ext cx="10972800" cy="685800"/>
          </a:xfrm>
        </p:spPr>
        <p:txBody>
          <a:bodyPr anchor="b" anchorCtr="0">
            <a:normAutofit/>
          </a:bodyPr>
          <a:lstStyle>
            <a:lvl1pPr>
              <a:lnSpc>
                <a:spcPct val="110000"/>
              </a:lnSpc>
              <a:spcAft>
                <a:spcPts val="800"/>
              </a:spcAft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3504" y="3523250"/>
            <a:ext cx="10972800" cy="1879919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1">
                    <a:tint val="75000"/>
                  </a:schemeClr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7672629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7" name="Picture 6" descr="InternationalLogoWid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3075" y="340448"/>
            <a:ext cx="1546225" cy="72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710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 userDrawn="1"/>
        </p:nvSpPr>
        <p:spPr>
          <a:xfrm>
            <a:off x="8099743" y="1736724"/>
            <a:ext cx="3703320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ounded Rectangle 9"/>
          <p:cNvSpPr/>
          <p:nvPr userDrawn="1"/>
        </p:nvSpPr>
        <p:spPr>
          <a:xfrm>
            <a:off x="361950" y="1736725"/>
            <a:ext cx="3706636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ounded Rectangle 10"/>
          <p:cNvSpPr/>
          <p:nvPr userDrawn="1"/>
        </p:nvSpPr>
        <p:spPr>
          <a:xfrm>
            <a:off x="4232504" y="1736725"/>
            <a:ext cx="3703320" cy="4198936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80179" y="6110177"/>
            <a:ext cx="374904" cy="365125"/>
          </a:xfrm>
        </p:spPr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26442" y="1996409"/>
            <a:ext cx="3203409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504335" y="1996409"/>
            <a:ext cx="3203409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8359093" y="1996409"/>
            <a:ext cx="3203409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626442" y="2935818"/>
            <a:ext cx="3203409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4504335" y="2935818"/>
            <a:ext cx="3203409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8359093" y="2935818"/>
            <a:ext cx="3203409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pic>
        <p:nvPicPr>
          <p:cNvPr id="17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16362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rogr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 userDrawn="1"/>
        </p:nvSpPr>
        <p:spPr>
          <a:xfrm>
            <a:off x="8099743" y="1736724"/>
            <a:ext cx="3703320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ounded Rectangle 9"/>
          <p:cNvSpPr/>
          <p:nvPr userDrawn="1"/>
        </p:nvSpPr>
        <p:spPr>
          <a:xfrm>
            <a:off x="361950" y="1736725"/>
            <a:ext cx="3706636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ounded Rectangle 10"/>
          <p:cNvSpPr/>
          <p:nvPr userDrawn="1"/>
        </p:nvSpPr>
        <p:spPr>
          <a:xfrm>
            <a:off x="4240133" y="1736725"/>
            <a:ext cx="3703320" cy="4198936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80179" y="6110177"/>
            <a:ext cx="374904" cy="365125"/>
          </a:xfrm>
        </p:spPr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864562" y="1996409"/>
            <a:ext cx="2741182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716946" y="1996409"/>
            <a:ext cx="2743200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8572136" y="1996409"/>
            <a:ext cx="2743200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864562" y="2935818"/>
            <a:ext cx="2741182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4716946" y="2935818"/>
            <a:ext cx="2743200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8572136" y="2935818"/>
            <a:ext cx="2743200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pic>
        <p:nvPicPr>
          <p:cNvPr id="17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ATT_PPT_template_2013-33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844" y="3210139"/>
            <a:ext cx="1198750" cy="1200000"/>
          </a:xfrm>
          <a:prstGeom prst="rect">
            <a:avLst/>
          </a:prstGeom>
        </p:spPr>
      </p:pic>
      <p:pic>
        <p:nvPicPr>
          <p:cNvPr id="19" name="Picture 18" descr="ATT_PPT_template_2013-33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971" y="3210139"/>
            <a:ext cx="1198750" cy="1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991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 Exhib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0075" y="519113"/>
            <a:ext cx="10975452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16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603504" y="1813153"/>
            <a:ext cx="10972800" cy="365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Content Placeholder 11"/>
          <p:cNvSpPr>
            <a:spLocks noGrp="1"/>
          </p:cNvSpPr>
          <p:nvPr>
            <p:ph sz="quarter" idx="14"/>
          </p:nvPr>
        </p:nvSpPr>
        <p:spPr>
          <a:xfrm>
            <a:off x="4352417" y="2270891"/>
            <a:ext cx="3474720" cy="3675888"/>
          </a:xfrm>
          <a:prstGeom prst="roundRect">
            <a:avLst>
              <a:gd name="adj" fmla="val 4677"/>
            </a:avLst>
          </a:prstGeom>
          <a:solidFill>
            <a:srgbClr val="ECECEE"/>
          </a:solidFill>
        </p:spPr>
        <p:txBody>
          <a:bodyPr lIns="91440" tIns="512064" rIns="9144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bg2"/>
                </a:solidFill>
              </a:defRPr>
            </a:lvl1pPr>
            <a:lvl2pPr marL="168275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342900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BentonSansF Book" pitchFamily="50" charset="0"/>
              <a:buChar char="–"/>
              <a:defRPr sz="14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0" name="Content Placeholder 11"/>
          <p:cNvSpPr>
            <a:spLocks noGrp="1"/>
          </p:cNvSpPr>
          <p:nvPr>
            <p:ph sz="quarter" idx="15"/>
          </p:nvPr>
        </p:nvSpPr>
        <p:spPr>
          <a:xfrm>
            <a:off x="8101330" y="2270891"/>
            <a:ext cx="3474720" cy="3675888"/>
          </a:xfrm>
          <a:prstGeom prst="roundRect">
            <a:avLst>
              <a:gd name="adj" fmla="val 4677"/>
            </a:avLst>
          </a:prstGeom>
          <a:solidFill>
            <a:srgbClr val="ECECEE"/>
          </a:solidFill>
        </p:spPr>
        <p:txBody>
          <a:bodyPr lIns="91440" tIns="512064" rIns="9144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bg2"/>
                </a:solidFill>
              </a:defRPr>
            </a:lvl1pPr>
            <a:lvl2pPr marL="168275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342900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BentonSansF Book" pitchFamily="50" charset="0"/>
              <a:buChar char="–"/>
              <a:defRPr sz="14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1" name="Content Placeholder 11"/>
          <p:cNvSpPr>
            <a:spLocks noGrp="1"/>
          </p:cNvSpPr>
          <p:nvPr>
            <p:ph sz="quarter" idx="12"/>
          </p:nvPr>
        </p:nvSpPr>
        <p:spPr>
          <a:xfrm>
            <a:off x="603504" y="2270891"/>
            <a:ext cx="3474720" cy="3675888"/>
          </a:xfrm>
          <a:prstGeom prst="roundRect">
            <a:avLst>
              <a:gd name="adj" fmla="val 4677"/>
            </a:avLst>
          </a:prstGeom>
          <a:solidFill>
            <a:srgbClr val="ECECEE"/>
          </a:solidFill>
        </p:spPr>
        <p:txBody>
          <a:bodyPr lIns="91440" tIns="512064" rIns="9144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bg2"/>
                </a:solidFill>
              </a:defRPr>
            </a:lvl1pPr>
            <a:lvl2pPr marL="168275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342900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BentonSansF Book" pitchFamily="50" charset="0"/>
              <a:buChar char="–"/>
              <a:defRPr sz="14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2" name="Text Placeholder 16"/>
          <p:cNvSpPr>
            <a:spLocks noGrp="1"/>
          </p:cNvSpPr>
          <p:nvPr>
            <p:ph type="body" sz="quarter" idx="19"/>
          </p:nvPr>
        </p:nvSpPr>
        <p:spPr>
          <a:xfrm>
            <a:off x="603504" y="2262654"/>
            <a:ext cx="3474720" cy="457200"/>
          </a:xfrm>
          <a:prstGeom prst="roundRect">
            <a:avLst>
              <a:gd name="adj" fmla="val 26487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  <a:tileRect/>
          </a:gradFill>
        </p:spPr>
        <p:txBody>
          <a:bodyPr anchor="ctr" anchorCtr="0">
            <a:normAutofit/>
          </a:bodyPr>
          <a:lstStyle>
            <a:lvl1pPr algn="ctr">
              <a:spcAft>
                <a:spcPts val="0"/>
              </a:spcAft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16"/>
          <p:cNvSpPr>
            <a:spLocks noGrp="1"/>
          </p:cNvSpPr>
          <p:nvPr>
            <p:ph type="body" sz="quarter" idx="20"/>
          </p:nvPr>
        </p:nvSpPr>
        <p:spPr>
          <a:xfrm>
            <a:off x="4352155" y="2262654"/>
            <a:ext cx="3474720" cy="457200"/>
          </a:xfrm>
          <a:prstGeom prst="roundRect">
            <a:avLst>
              <a:gd name="adj" fmla="val 26487"/>
            </a:avLst>
          </a:prstGeom>
          <a:gradFill flip="none" rotWithShape="1">
            <a:gsLst>
              <a:gs pos="0">
                <a:schemeClr val="accent5"/>
              </a:gs>
              <a:gs pos="100000">
                <a:schemeClr val="accent6"/>
              </a:gs>
            </a:gsLst>
            <a:lin ang="16200000" scaled="0"/>
            <a:tileRect/>
          </a:gradFill>
        </p:spPr>
        <p:txBody>
          <a:bodyPr anchor="ctr" anchorCtr="0">
            <a:normAutofit/>
          </a:bodyPr>
          <a:lstStyle>
            <a:lvl1pPr algn="ctr">
              <a:spcAft>
                <a:spcPts val="0"/>
              </a:spcAft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16"/>
          <p:cNvSpPr>
            <a:spLocks noGrp="1"/>
          </p:cNvSpPr>
          <p:nvPr>
            <p:ph type="body" sz="quarter" idx="21"/>
          </p:nvPr>
        </p:nvSpPr>
        <p:spPr>
          <a:xfrm>
            <a:off x="8100807" y="2262654"/>
            <a:ext cx="3474720" cy="457200"/>
          </a:xfrm>
          <a:prstGeom prst="roundRect">
            <a:avLst>
              <a:gd name="adj" fmla="val 26487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4"/>
              </a:gs>
            </a:gsLst>
            <a:lin ang="16200000" scaled="0"/>
            <a:tileRect/>
          </a:gradFill>
        </p:spPr>
        <p:txBody>
          <a:bodyPr anchor="ctr" anchorCtr="0">
            <a:normAutofit/>
          </a:bodyPr>
          <a:lstStyle>
            <a:lvl1pPr algn="ctr">
              <a:spcAft>
                <a:spcPts val="0"/>
              </a:spcAft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3010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501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24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534959" y="381000"/>
            <a:ext cx="9411469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>
          <a:xfrm>
            <a:off x="535662" y="6333413"/>
            <a:ext cx="513112" cy="152400"/>
          </a:xfrm>
          <a:prstGeom prst="rect">
            <a:avLst/>
          </a:prstGeom>
        </p:spPr>
        <p:txBody>
          <a:bodyPr/>
          <a:lstStyle/>
          <a:p>
            <a:fld id="{1DEFE11F-158B-594E-8BEE-CC26B87FEB38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6" name="Picture 5" descr="expressive 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161164" y="1"/>
            <a:ext cx="2029644" cy="3336365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3044825" y="6581002"/>
            <a:ext cx="608965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600" b="1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AT&amp;T Proprietary (Internal Use Only)</a:t>
            </a:r>
            <a:r>
              <a:rPr lang="en-US" sz="6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6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6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Not for use or disclosure outside the AT&amp;T companies except under written agreement</a:t>
            </a:r>
            <a:endParaRPr lang="en-US" sz="600" dirty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56007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One column 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141" y="378510"/>
            <a:ext cx="11131230" cy="94265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2600" b="0">
                <a:solidFill>
                  <a:srgbClr val="FF72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2140" y="1458043"/>
            <a:ext cx="11131232" cy="4054475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484848"/>
                </a:solidFill>
              </a:defRPr>
            </a:lvl1pPr>
            <a:lvl2pPr marL="234950" indent="-177800">
              <a:buClr>
                <a:srgbClr val="484848"/>
              </a:buClr>
              <a:buFont typeface="Lucida Grande"/>
              <a:buChar char="•"/>
              <a:defRPr>
                <a:solidFill>
                  <a:srgbClr val="484848"/>
                </a:solidFill>
              </a:defRPr>
            </a:lvl2pPr>
            <a:lvl3pPr marL="468313" indent="-171450">
              <a:buClr>
                <a:srgbClr val="484848"/>
              </a:buClr>
              <a:buFont typeface="Verdana" pitchFamily="34" charset="0"/>
              <a:buChar char="–"/>
              <a:defRPr>
                <a:solidFill>
                  <a:srgbClr val="484848"/>
                </a:solidFill>
              </a:defRPr>
            </a:lvl3pPr>
            <a:lvl4pPr marL="649288" indent="-153988">
              <a:buClr>
                <a:srgbClr val="484848"/>
              </a:buClr>
              <a:buFont typeface="Lucida Grande"/>
              <a:buChar char="•"/>
              <a:defRPr>
                <a:solidFill>
                  <a:srgbClr val="484848"/>
                </a:solidFill>
              </a:defRPr>
            </a:lvl4pPr>
            <a:lvl5pPr marL="838200" indent="-153988">
              <a:buFont typeface="Verdana" pitchFamily="34" charset="0"/>
              <a:buChar char="–"/>
              <a:defRPr>
                <a:solidFill>
                  <a:srgbClr val="484848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400">
              <a:defRPr/>
            </a:pPr>
            <a:fld id="{1DEFE11F-158B-594E-8BEE-CC26B87FEB38}" type="slidenum">
              <a:rPr lang="en-US" kern="0" smtClean="0">
                <a:solidFill>
                  <a:srgbClr val="808080"/>
                </a:solidFill>
              </a:rPr>
              <a:pPr defTabSz="914400">
                <a:defRPr/>
              </a:pPr>
              <a:t>‹#›</a:t>
            </a:fld>
            <a:endParaRPr lang="en-US" kern="0" dirty="0">
              <a:solidFill>
                <a:srgbClr val="808080"/>
              </a:solidFill>
            </a:endParaRPr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1098814" y="6449357"/>
            <a:ext cx="9761062" cy="18466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rgbClr val="484848"/>
                </a:solidFill>
              </a:defRPr>
            </a:lvl1pPr>
          </a:lstStyle>
          <a:p>
            <a:pPr>
              <a:defRPr/>
            </a:pPr>
            <a:r>
              <a:rPr lang="en-US" smtClean="0">
                <a:latin typeface="Verdana" pitchFamily="34" charset="0"/>
              </a:rPr>
              <a:t>©2015 All rights reserved. AT&amp;T and the AT&amp;T logo are trademarks of AT&amp;T Intellectual Property.</a:t>
            </a:r>
            <a:endParaRPr lang="en-US" dirty="0" smtClean="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908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684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6717646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519113"/>
            <a:ext cx="7486886" cy="121330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4" y="1794807"/>
            <a:ext cx="7486879" cy="1027177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bg1"/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8" name="Picture 7" descr="InternationalLogoWid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258" y="6043217"/>
            <a:ext cx="1546225" cy="72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882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612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6717646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519113"/>
            <a:ext cx="7486886" cy="121330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4" y="1794807"/>
            <a:ext cx="7486879" cy="1027177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bg1"/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2" name="Picture 11" descr="InternationalLogoWid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258" y="6043217"/>
            <a:ext cx="1546225" cy="72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324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71" y="0"/>
            <a:ext cx="12168485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6717646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519113"/>
            <a:ext cx="7486886" cy="121330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4" y="1794807"/>
            <a:ext cx="7486879" cy="1027177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bg1"/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2" name="Picture 11" descr="InternationalLogoWid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258" y="6043217"/>
            <a:ext cx="1546225" cy="72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456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612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6717644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4544578"/>
            <a:ext cx="7831331" cy="608601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29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4" y="5247244"/>
            <a:ext cx="7831331" cy="699531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2"/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8" name="Picture 7" descr="InternationalLogoWid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258" y="6043217"/>
            <a:ext cx="1546225" cy="72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331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612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6717644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4544578"/>
            <a:ext cx="7831331" cy="608601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29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4" y="5247244"/>
            <a:ext cx="7831331" cy="699531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2"/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4" name="Picture 3" descr="\\psf\Host\Volumes\johbee\Documents\01_Freelance_Design\INTERBRAND\AT&amp;T\2011_Internal_Templates\exports\Titles_headerLogo300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01"/>
          <a:stretch/>
        </p:blipFill>
        <p:spPr bwMode="auto">
          <a:xfrm>
            <a:off x="11232627" y="0"/>
            <a:ext cx="946673" cy="88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3175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Divider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298450" y="302919"/>
            <a:ext cx="11595100" cy="6307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3365" y="6110642"/>
            <a:ext cx="374904" cy="3646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3504" y="3651568"/>
            <a:ext cx="7772400" cy="114299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03504" y="2251539"/>
            <a:ext cx="7772400" cy="1283344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3520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Divider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298450" y="302919"/>
            <a:ext cx="11595100" cy="6307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3366" y="6110642"/>
            <a:ext cx="3749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3250" y="3651568"/>
            <a:ext cx="7772400" cy="114299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03250" y="2251539"/>
            <a:ext cx="7772400" cy="1283344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85008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0075" y="519113"/>
            <a:ext cx="10975975" cy="9144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0076" y="1819609"/>
            <a:ext cx="10975974" cy="412716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7008" y="6254496"/>
            <a:ext cx="7690695" cy="293817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600">
                <a:solidFill>
                  <a:schemeClr val="bg2"/>
                </a:solidFill>
              </a:defRPr>
            </a:lvl1pPr>
          </a:lstStyle>
          <a:p>
            <a:pPr defTabSz="1218347"/>
            <a:r>
              <a:rPr lang="en-US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3183" y="6110852"/>
            <a:ext cx="371325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>
              <a:defRPr sz="800" b="1">
                <a:solidFill>
                  <a:schemeClr val="bg2"/>
                </a:solidFill>
              </a:defRPr>
            </a:lvl1pPr>
          </a:lstStyle>
          <a:p>
            <a:pPr defTabSz="1218347"/>
            <a:fld id="{5BD36294-2849-48A8-8531-5354CF3095D2}" type="slidenum">
              <a:rPr lang="en-US" smtClean="0">
                <a:solidFill>
                  <a:srgbClr val="808080"/>
                </a:solidFill>
              </a:rPr>
              <a:pPr defTabSz="1218347"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073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8" r:id="rId1"/>
    <p:sldLayoutId id="2147484059" r:id="rId2"/>
    <p:sldLayoutId id="2147484060" r:id="rId3"/>
    <p:sldLayoutId id="2147484061" r:id="rId4"/>
    <p:sldLayoutId id="2147484062" r:id="rId5"/>
    <p:sldLayoutId id="2147484063" r:id="rId6"/>
    <p:sldLayoutId id="2147484064" r:id="rId7"/>
    <p:sldLayoutId id="2147484065" r:id="rId8"/>
    <p:sldLayoutId id="2147484066" r:id="rId9"/>
    <p:sldLayoutId id="2147484067" r:id="rId10"/>
    <p:sldLayoutId id="2147484068" r:id="rId11"/>
    <p:sldLayoutId id="2147484069" r:id="rId12"/>
    <p:sldLayoutId id="2147484070" r:id="rId13"/>
    <p:sldLayoutId id="2147484071" r:id="rId14"/>
    <p:sldLayoutId id="2147484072" r:id="rId15"/>
    <p:sldLayoutId id="2147484073" r:id="rId16"/>
    <p:sldLayoutId id="2147484074" r:id="rId17"/>
    <p:sldLayoutId id="2147484075" r:id="rId18"/>
    <p:sldLayoutId id="2147484076" r:id="rId19"/>
    <p:sldLayoutId id="2147484077" r:id="rId20"/>
    <p:sldLayoutId id="2147484078" r:id="rId21"/>
    <p:sldLayoutId id="2147484079" r:id="rId22"/>
    <p:sldLayoutId id="2147484080" r:id="rId23"/>
    <p:sldLayoutId id="2147484081" r:id="rId24"/>
    <p:sldLayoutId id="2147484082" r:id="rId25"/>
    <p:sldLayoutId id="2147484083" r:id="rId26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1218347" rtl="0" eaLnBrk="1" latinLnBrk="0" hangingPunct="1">
        <a:spcBef>
          <a:spcPct val="0"/>
        </a:spcBef>
        <a:buNone/>
        <a:defRPr sz="28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1218347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Font typeface="Arial" pitchFamily="34" charset="0"/>
        <a:buNone/>
        <a:defRPr sz="20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121834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itchFamily="34" charset="0"/>
        <a:buNone/>
        <a:defRPr sz="2000" kern="1200">
          <a:solidFill>
            <a:schemeClr val="bg2"/>
          </a:solidFill>
          <a:latin typeface="+mn-lt"/>
          <a:ea typeface="+mn-ea"/>
          <a:cs typeface="+mn-cs"/>
        </a:defRPr>
      </a:lvl2pPr>
      <a:lvl3pPr marL="228600" indent="-228600" algn="l" defTabSz="1218347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SzPct val="80000"/>
        <a:buFont typeface="Arial" pitchFamily="34" charset="0"/>
        <a:buChar char="•"/>
        <a:defRPr sz="2000" kern="1200">
          <a:solidFill>
            <a:schemeClr val="bg2"/>
          </a:solidFill>
          <a:latin typeface="+mn-lt"/>
          <a:ea typeface="+mn-ea"/>
          <a:cs typeface="+mn-cs"/>
        </a:defRPr>
      </a:lvl3pPr>
      <a:lvl4pPr marL="457200" indent="-228600" algn="l" defTabSz="1218347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SzPct val="80000"/>
        <a:buFont typeface="Arial" pitchFamily="34" charset="0"/>
        <a:buChar char="–"/>
        <a:defRPr sz="1800" kern="1200">
          <a:solidFill>
            <a:schemeClr val="bg2"/>
          </a:solidFill>
          <a:latin typeface="+mn-lt"/>
          <a:ea typeface="+mn-ea"/>
          <a:cs typeface="+mn-cs"/>
        </a:defRPr>
      </a:lvl4pPr>
      <a:lvl5pPr marL="685800" indent="-228600" algn="l" defTabSz="1218347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SzPct val="80000"/>
        <a:buFont typeface="Arial" pitchFamily="34" charset="0"/>
        <a:buChar char="•"/>
        <a:defRPr sz="1600" kern="1200">
          <a:solidFill>
            <a:schemeClr val="bg2"/>
          </a:solidFill>
          <a:latin typeface="+mn-lt"/>
          <a:ea typeface="+mn-ea"/>
          <a:cs typeface="+mn-cs"/>
        </a:defRPr>
      </a:lvl5pPr>
      <a:lvl6pPr marL="859536" indent="-173736" algn="l" defTabSz="1218347" rtl="0" eaLnBrk="1" latinLnBrk="0" hangingPunct="1">
        <a:spcBef>
          <a:spcPts val="0"/>
        </a:spcBef>
        <a:spcAft>
          <a:spcPts val="300"/>
        </a:spcAft>
        <a:buFont typeface="Arial" pitchFamily="34" charset="0"/>
        <a:buChar char="•"/>
        <a:defRPr sz="1400" kern="1200">
          <a:solidFill>
            <a:schemeClr val="bg2"/>
          </a:solidFill>
          <a:latin typeface="+mn-lt"/>
          <a:ea typeface="+mn-ea"/>
          <a:cs typeface="+mn-cs"/>
        </a:defRPr>
      </a:lvl6pPr>
      <a:lvl7pPr marL="859536" indent="0" algn="l" defTabSz="1218347" rtl="0" eaLnBrk="1" latinLnBrk="0" hangingPunct="1">
        <a:spcBef>
          <a:spcPts val="0"/>
        </a:spcBef>
        <a:spcAft>
          <a:spcPts val="300"/>
        </a:spcAft>
        <a:buFont typeface="Arial" pitchFamily="34" charset="0"/>
        <a:buNone/>
        <a:defRPr sz="1200" i="1" kern="1200">
          <a:solidFill>
            <a:schemeClr val="bg2"/>
          </a:solidFill>
          <a:latin typeface="+mn-lt"/>
          <a:ea typeface="+mn-ea"/>
          <a:cs typeface="+mn-cs"/>
        </a:defRPr>
      </a:lvl7pPr>
      <a:lvl8pPr marL="4568800" indent="-304587" algn="l" defTabSz="121834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7973" indent="-304587" algn="l" defTabSz="121834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173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347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7520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6693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5866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5040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4213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3386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2623893" y="6284867"/>
            <a:ext cx="4795810" cy="30384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03503" y="679492"/>
            <a:ext cx="10925351" cy="1151714"/>
          </a:xfrm>
        </p:spPr>
        <p:txBody>
          <a:bodyPr/>
          <a:lstStyle/>
          <a:p>
            <a:r>
              <a:rPr lang="en-US" sz="4400" b="1" dirty="0" smtClean="0"/>
              <a:t>Technical Requirements for</a:t>
            </a:r>
            <a:br>
              <a:rPr lang="en-US" sz="4400" b="1" dirty="0" smtClean="0"/>
            </a:br>
            <a:r>
              <a:rPr lang="en-US" sz="4400" b="1" dirty="0" smtClean="0"/>
              <a:t>Next Generation </a:t>
            </a:r>
            <a:r>
              <a:rPr lang="en-US" sz="4400" b="1" dirty="0"/>
              <a:t>Radio </a:t>
            </a:r>
            <a:r>
              <a:rPr lang="en-US" sz="4400" b="1" dirty="0" smtClean="0"/>
              <a:t>Access Technologies </a:t>
            </a:r>
            <a:endParaRPr lang="en-US" sz="4400" b="1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3503" y="2800209"/>
            <a:ext cx="7486879" cy="2404947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AT&amp;T</a:t>
            </a:r>
          </a:p>
          <a:p>
            <a:endParaRPr lang="en-US" dirty="0"/>
          </a:p>
          <a:p>
            <a:r>
              <a:rPr lang="en-US" dirty="0" smtClean="0"/>
              <a:t>3GPP RAN Ad-Hoc – Next Generation Access</a:t>
            </a:r>
          </a:p>
          <a:p>
            <a:r>
              <a:rPr lang="en-US" dirty="0" smtClean="0"/>
              <a:t>January 28-29</a:t>
            </a:r>
            <a:r>
              <a:rPr lang="en-US" dirty="0"/>
              <a:t>, 2016; Barcelona, Spain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Footer Placeholder 2"/>
          <p:cNvSpPr txBox="1">
            <a:spLocks/>
          </p:cNvSpPr>
          <p:nvPr/>
        </p:nvSpPr>
        <p:spPr>
          <a:xfrm>
            <a:off x="603504" y="5991449"/>
            <a:ext cx="1939671" cy="34267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1217562" rtl="0" eaLnBrk="1" latinLnBrk="0" hangingPunct="1">
              <a:defRPr sz="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608791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7562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6345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5126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3912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2689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1478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0262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rgbClr val="808080"/>
                </a:solidFill>
              </a:rPr>
              <a:t>RPa160032</a:t>
            </a:r>
          </a:p>
          <a:p>
            <a:r>
              <a:rPr lang="en-US" dirty="0" smtClean="0">
                <a:solidFill>
                  <a:srgbClr val="808080"/>
                </a:solidFill>
              </a:rPr>
              <a:t>.</a:t>
            </a:r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55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207176" y="1879600"/>
            <a:ext cx="8736924" cy="3989572"/>
          </a:xfrm>
        </p:spPr>
        <p:txBody>
          <a:bodyPr>
            <a:normAutofit fontScale="85000" lnSpcReduction="20000"/>
          </a:bodyPr>
          <a:lstStyle/>
          <a:p>
            <a:r>
              <a:rPr lang="en-US" sz="3600" dirty="0" smtClean="0"/>
              <a:t>Performance</a:t>
            </a:r>
            <a:endParaRPr lang="en-US" sz="3600" b="0" dirty="0"/>
          </a:p>
          <a:p>
            <a:pPr marL="685800" indent="-342900">
              <a:buFont typeface="Wingdings" panose="05000000000000000000" pitchFamily="2" charset="2"/>
              <a:buChar char="Ø"/>
            </a:pPr>
            <a:r>
              <a:rPr lang="en-US" dirty="0" smtClean="0"/>
              <a:t>Greater throughput</a:t>
            </a:r>
            <a:endParaRPr lang="en-US" dirty="0"/>
          </a:p>
          <a:p>
            <a:pPr marL="685800" indent="-342900">
              <a:buFont typeface="Wingdings" panose="05000000000000000000" pitchFamily="2" charset="2"/>
              <a:buChar char="Ø"/>
            </a:pPr>
            <a:r>
              <a:rPr lang="en-US" dirty="0" smtClean="0"/>
              <a:t>Lower latency</a:t>
            </a:r>
          </a:p>
          <a:p>
            <a:pPr marL="685800" indent="-342900">
              <a:buFont typeface="Wingdings" panose="05000000000000000000" pitchFamily="2" charset="2"/>
              <a:buChar char="Ø"/>
            </a:pPr>
            <a:r>
              <a:rPr lang="en-US" dirty="0" smtClean="0"/>
              <a:t>Ultra-high reliability</a:t>
            </a:r>
            <a:endParaRPr lang="en-US" dirty="0"/>
          </a:p>
          <a:p>
            <a:pPr marL="685800" indent="-342900">
              <a:buFont typeface="Wingdings" panose="05000000000000000000" pitchFamily="2" charset="2"/>
              <a:buChar char="Ø"/>
            </a:pPr>
            <a:r>
              <a:rPr lang="en-US" dirty="0" smtClean="0"/>
              <a:t>Higher </a:t>
            </a:r>
            <a:r>
              <a:rPr lang="en-US" dirty="0"/>
              <a:t>connectivity density </a:t>
            </a:r>
            <a:r>
              <a:rPr lang="en-US" dirty="0" smtClean="0"/>
              <a:t>–IoT</a:t>
            </a:r>
            <a:endParaRPr lang="en-US" dirty="0"/>
          </a:p>
          <a:p>
            <a:pPr marL="685800" indent="-342900">
              <a:buFont typeface="Wingdings" panose="05000000000000000000" pitchFamily="2" charset="2"/>
              <a:buChar char="Ø"/>
            </a:pPr>
            <a:r>
              <a:rPr lang="en-US" dirty="0" smtClean="0"/>
              <a:t>Mobility </a:t>
            </a:r>
            <a:r>
              <a:rPr lang="en-US" dirty="0"/>
              <a:t>on demand</a:t>
            </a:r>
          </a:p>
          <a:p>
            <a:endParaRPr lang="en-US" b="0" dirty="0"/>
          </a:p>
          <a:p>
            <a:r>
              <a:rPr lang="en-US" sz="3600" dirty="0" smtClean="0"/>
              <a:t>Capabilities</a:t>
            </a:r>
            <a:endParaRPr lang="en-US" sz="3600" b="0" dirty="0"/>
          </a:p>
          <a:p>
            <a:pPr marL="685800" indent="-342900">
              <a:buFont typeface="Wingdings" panose="05000000000000000000" pitchFamily="2" charset="2"/>
              <a:buChar char="Ø"/>
            </a:pPr>
            <a:r>
              <a:rPr lang="en-US" dirty="0" smtClean="0"/>
              <a:t>Control </a:t>
            </a:r>
            <a:r>
              <a:rPr lang="en-US" dirty="0"/>
              <a:t>a highly heterogeneous environment </a:t>
            </a:r>
            <a:endParaRPr lang="en-US" b="0" dirty="0"/>
          </a:p>
          <a:p>
            <a:pPr marL="685800" indent="-342900">
              <a:buFont typeface="Wingdings" panose="05000000000000000000" pitchFamily="2" charset="2"/>
              <a:buChar char="Ø"/>
            </a:pPr>
            <a:r>
              <a:rPr lang="en-US" dirty="0" smtClean="0"/>
              <a:t>Help </a:t>
            </a:r>
            <a:r>
              <a:rPr lang="en-US" dirty="0"/>
              <a:t>ensure security, trust, identity, and </a:t>
            </a:r>
            <a:r>
              <a:rPr lang="en-US" dirty="0" smtClean="0"/>
              <a:t>privacy</a:t>
            </a:r>
            <a:endParaRPr lang="en-US" b="0" dirty="0"/>
          </a:p>
          <a:p>
            <a:pPr marL="685800" indent="-342900">
              <a:buFont typeface="Wingdings" panose="05000000000000000000" pitchFamily="2" charset="2"/>
              <a:buChar char="Ø"/>
            </a:pPr>
            <a:r>
              <a:rPr lang="en-US" dirty="0" smtClean="0"/>
              <a:t>Consistent </a:t>
            </a:r>
            <a:r>
              <a:rPr lang="en-US" dirty="0"/>
              <a:t>user experience</a:t>
            </a:r>
            <a:endParaRPr lang="en-US" b="0" dirty="0"/>
          </a:p>
          <a:p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321874" y="6274659"/>
            <a:ext cx="5123956" cy="293817"/>
          </a:xfrm>
        </p:spPr>
        <p:txBody>
          <a:bodyPr/>
          <a:lstStyle/>
          <a:p>
            <a:r>
              <a:rPr lang="en-US" sz="800" dirty="0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sz="800" dirty="0">
              <a:solidFill>
                <a:srgbClr val="80808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0075" y="519113"/>
            <a:ext cx="10975975" cy="1360487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Next Generation Radio Access Technologies</a:t>
            </a:r>
            <a:br>
              <a:rPr lang="en-US" sz="4000" b="1" dirty="0" smtClean="0"/>
            </a:br>
            <a:r>
              <a:rPr lang="en-US" sz="4000" b="1" dirty="0" smtClean="0"/>
              <a:t>HIGH LEVEL OBJECTIVES</a:t>
            </a:r>
            <a:endParaRPr lang="en-US" sz="4000" dirty="0"/>
          </a:p>
        </p:txBody>
      </p:sp>
      <p:sp>
        <p:nvSpPr>
          <p:cNvPr id="9" name="Footer Placeholder 2"/>
          <p:cNvSpPr txBox="1">
            <a:spLocks/>
          </p:cNvSpPr>
          <p:nvPr/>
        </p:nvSpPr>
        <p:spPr>
          <a:xfrm>
            <a:off x="956309" y="6225800"/>
            <a:ext cx="1939671" cy="34267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1217562" rtl="0" eaLnBrk="1" latinLnBrk="0" hangingPunct="1">
              <a:defRPr sz="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608791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7562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6345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5126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3912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2689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1478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0262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rgbClr val="808080"/>
                </a:solidFill>
              </a:rPr>
              <a:t>RPa160032</a:t>
            </a:r>
          </a:p>
          <a:p>
            <a:r>
              <a:rPr lang="en-US" dirty="0" smtClean="0">
                <a:solidFill>
                  <a:srgbClr val="808080"/>
                </a:solidFill>
              </a:rPr>
              <a:t>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2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70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3250" y="1587499"/>
            <a:ext cx="10972800" cy="4359275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 smtClean="0"/>
              <a:t>5G RAT shall support mmWave as well as sub 6GHz spectrum:</a:t>
            </a:r>
          </a:p>
          <a:p>
            <a:pPr marL="863600" indent="-342900">
              <a:buFont typeface="Wingdings" panose="05000000000000000000" pitchFamily="2" charset="2"/>
              <a:buChar char="v"/>
            </a:pPr>
            <a:r>
              <a:rPr lang="en-US" dirty="0" smtClean="0"/>
              <a:t>L1 design (PHY) can be different for mmWave and sub 6GHz, but L2 and L3 (MAC/RLC/PDCP) design must be common between these two RATs to the extent possible.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/>
              <a:t>5G </a:t>
            </a:r>
            <a:r>
              <a:rPr lang="en-US" sz="2400" dirty="0" smtClean="0"/>
              <a:t>RAT shall </a:t>
            </a:r>
            <a:r>
              <a:rPr lang="en-US" sz="2400" dirty="0"/>
              <a:t>support </a:t>
            </a:r>
            <a:r>
              <a:rPr lang="en-US" sz="2400" dirty="0" smtClean="0"/>
              <a:t>all legacy spectrum currently supported by LTE (Rel 13) and new spectrum:</a:t>
            </a:r>
            <a:endParaRPr lang="en-US" sz="2400" dirty="0"/>
          </a:p>
          <a:p>
            <a:pPr marL="863600" indent="-342900">
              <a:buFont typeface="Wingdings" panose="05000000000000000000" pitchFamily="2" charset="2"/>
              <a:buChar char="v"/>
            </a:pPr>
            <a:r>
              <a:rPr lang="en-US" dirty="0" smtClean="0"/>
              <a:t>This includes licensed, unlicensed and shared licensed spectrum.</a:t>
            </a:r>
          </a:p>
          <a:p>
            <a:pPr marL="863600" indent="-342900">
              <a:buFont typeface="Wingdings" panose="05000000000000000000" pitchFamily="2" charset="2"/>
              <a:buChar char="v"/>
            </a:pPr>
            <a:r>
              <a:rPr lang="en-US" dirty="0" smtClean="0"/>
              <a:t>For unlicensed standalone operation the 5G RAT shall co-exist with other systems operating in the same spectrum on par with LAA operation for all scenarios and use cases.</a:t>
            </a:r>
            <a:endParaRPr lang="en-US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/>
              <a:t>5G RAT </a:t>
            </a:r>
            <a:r>
              <a:rPr lang="en-US" sz="2400" dirty="0" smtClean="0"/>
              <a:t>shall support flexible system bandwidth at least on the physical data channels in increments of X MHz (X is FFS):</a:t>
            </a:r>
          </a:p>
          <a:p>
            <a:pPr marL="863600" indent="-342900">
              <a:buFont typeface="Wingdings" panose="05000000000000000000" pitchFamily="2" charset="2"/>
              <a:buChar char="v"/>
            </a:pPr>
            <a:r>
              <a:rPr lang="en-US" dirty="0" smtClean="0"/>
              <a:t>This is similar to Rel 12 NCT SI where on the </a:t>
            </a:r>
            <a:r>
              <a:rPr lang="en-US" u="sng" dirty="0" smtClean="0"/>
              <a:t>physical data channel </a:t>
            </a:r>
            <a:r>
              <a:rPr lang="en-US" dirty="0" smtClean="0"/>
              <a:t>the number of resource blocks could be arbitrary as long as the system bandwidth is less that maximum system bandwidth.</a:t>
            </a:r>
          </a:p>
          <a:p>
            <a:pPr marL="863600" indent="-342900">
              <a:buFont typeface="Wingdings" panose="05000000000000000000" pitchFamily="2" charset="2"/>
              <a:buChar char="v"/>
            </a:pPr>
            <a:r>
              <a:rPr lang="en-US" dirty="0" smtClean="0"/>
              <a:t>The need for such requirement for the </a:t>
            </a:r>
            <a:r>
              <a:rPr lang="en-US" u="sng" dirty="0" smtClean="0"/>
              <a:t>physical control channel  </a:t>
            </a:r>
            <a:r>
              <a:rPr lang="en-US" dirty="0" smtClean="0"/>
              <a:t>is FFS.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026609" y="6329068"/>
            <a:ext cx="5576801" cy="29381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0075" y="519112"/>
            <a:ext cx="10975975" cy="941387"/>
          </a:xfrm>
        </p:spPr>
        <p:txBody>
          <a:bodyPr/>
          <a:lstStyle/>
          <a:p>
            <a:r>
              <a:rPr lang="en-US" b="1" dirty="0"/>
              <a:t>Next Generation Radio Access Technologies</a:t>
            </a:r>
            <a:br>
              <a:rPr lang="en-US" b="1" dirty="0"/>
            </a:br>
            <a:r>
              <a:rPr lang="en-US" b="1" dirty="0" smtClean="0"/>
              <a:t>SPECTRUM REQUIREMEMTS (1 of 2)</a:t>
            </a:r>
            <a:endParaRPr lang="en-US" dirty="0"/>
          </a:p>
        </p:txBody>
      </p:sp>
      <p:sp>
        <p:nvSpPr>
          <p:cNvPr id="6" name="Footer Placeholder 2"/>
          <p:cNvSpPr txBox="1">
            <a:spLocks/>
          </p:cNvSpPr>
          <p:nvPr/>
        </p:nvSpPr>
        <p:spPr>
          <a:xfrm>
            <a:off x="1217567" y="6198846"/>
            <a:ext cx="1939671" cy="34267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1217562" rtl="0" eaLnBrk="1" latinLnBrk="0" hangingPunct="1">
              <a:defRPr sz="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608791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7562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6345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5126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3912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2689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1478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0262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rgbClr val="808080"/>
                </a:solidFill>
              </a:rPr>
              <a:t>RPa160032</a:t>
            </a:r>
          </a:p>
          <a:p>
            <a:r>
              <a:rPr lang="en-US" dirty="0" smtClean="0">
                <a:solidFill>
                  <a:srgbClr val="808080"/>
                </a:solidFill>
              </a:rPr>
              <a:t>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3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17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30546" y="1488105"/>
            <a:ext cx="10972800" cy="2579398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600" dirty="0" smtClean="0"/>
              <a:t>The Sub 6GHz RAT shall support dynamic co-existence with LTE on same/overlapping spectrum:</a:t>
            </a:r>
          </a:p>
          <a:p>
            <a:pPr marL="914400" indent="-342900">
              <a:buFont typeface="Wingdings" panose="05000000000000000000" pitchFamily="2" charset="2"/>
              <a:buChar char="v"/>
            </a:pPr>
            <a:r>
              <a:rPr lang="en-US" sz="2200" dirty="0" smtClean="0"/>
              <a:t>Avoids the need for carving out large turn-around spectrum when deploying 5G in legacy spectrum.</a:t>
            </a:r>
          </a:p>
          <a:p>
            <a:pPr marL="914400" indent="-342900">
              <a:buFont typeface="Wingdings" panose="05000000000000000000" pitchFamily="2" charset="2"/>
              <a:buChar char="v"/>
            </a:pPr>
            <a:r>
              <a:rPr lang="en-US" sz="2200" dirty="0" smtClean="0"/>
              <a:t>This is to be supported ONLY on LTE SCell and not on PCell for LTE Release 10 – 13.</a:t>
            </a:r>
          </a:p>
          <a:p>
            <a:pPr marL="914400" indent="-342900">
              <a:buFont typeface="Wingdings" panose="05000000000000000000" pitchFamily="2" charset="2"/>
              <a:buChar char="v"/>
            </a:pPr>
            <a:r>
              <a:rPr lang="en-US" sz="2200" dirty="0" smtClean="0"/>
              <a:t>For LTE Release 14 and beyond whether this can be supported on LTE PCell is FFS.</a:t>
            </a:r>
          </a:p>
          <a:p>
            <a:pPr marL="914400" indent="-342900">
              <a:buFont typeface="Wingdings" panose="05000000000000000000" pitchFamily="2" charset="2"/>
              <a:buChar char="v"/>
            </a:pPr>
            <a:r>
              <a:rPr lang="en-US" sz="2200" dirty="0" smtClean="0"/>
              <a:t>This is to be supported on both the 5G PCell and SCell.</a:t>
            </a:r>
          </a:p>
          <a:p>
            <a:pPr marL="914400" indent="-342900">
              <a:buFont typeface="Wingdings" panose="05000000000000000000" pitchFamily="2" charset="2"/>
              <a:buChar char="v"/>
            </a:pPr>
            <a:r>
              <a:rPr lang="en-US" sz="2200" dirty="0" smtClean="0"/>
              <a:t>For example, </a:t>
            </a:r>
            <a:r>
              <a:rPr lang="en-US" sz="2200" dirty="0"/>
              <a:t>t</a:t>
            </a:r>
            <a:r>
              <a:rPr lang="en-US" sz="2200" dirty="0" smtClean="0"/>
              <a:t>he need for supporting this on 5G PCell has an impact on the RRM measurement design:</a:t>
            </a:r>
          </a:p>
          <a:p>
            <a:pPr marL="1206500" indent="-279400">
              <a:buFont typeface="Courier New" panose="02070309020205020404" pitchFamily="49" charset="0"/>
              <a:buChar char="o"/>
            </a:pPr>
            <a:r>
              <a:rPr lang="en-US" sz="2200" dirty="0" smtClean="0"/>
              <a:t>Support the ability to dynamically reconfigure the RRM measurement region.</a:t>
            </a:r>
          </a:p>
          <a:p>
            <a:pPr marL="1206500" indent="-279400">
              <a:buFont typeface="Courier New" panose="02070309020205020404" pitchFamily="49" charset="0"/>
              <a:buChar char="o"/>
            </a:pPr>
            <a:r>
              <a:rPr lang="en-US" sz="2200" dirty="0" smtClean="0"/>
              <a:t>Support Sub-band RRM measurement.</a:t>
            </a:r>
            <a:endParaRPr lang="en-US" sz="22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436855" y="6493432"/>
            <a:ext cx="3922173" cy="29381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Next Generation Radio Access Technologies</a:t>
            </a:r>
            <a:br>
              <a:rPr lang="en-US" b="1" dirty="0"/>
            </a:br>
            <a:r>
              <a:rPr lang="en-US" b="1" dirty="0"/>
              <a:t>SPECTRUM REQUIREMEMTS </a:t>
            </a:r>
            <a:r>
              <a:rPr lang="en-US" b="1" dirty="0" smtClean="0"/>
              <a:t>(2 of </a:t>
            </a:r>
            <a:r>
              <a:rPr lang="en-US" b="1" dirty="0"/>
              <a:t>2)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127" y="4177897"/>
            <a:ext cx="9284282" cy="2031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718412" y="6196085"/>
            <a:ext cx="5308979" cy="52322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The 5G </a:t>
            </a:r>
            <a:r>
              <a:rPr lang="en-US" sz="1400" dirty="0" err="1" smtClean="0"/>
              <a:t>PCell</a:t>
            </a:r>
            <a:r>
              <a:rPr lang="en-US" sz="1400" dirty="0" smtClean="0"/>
              <a:t> cannot be completely turned off in order to carry the control channels and support RRM measurements</a:t>
            </a:r>
            <a:endParaRPr lang="en-US" sz="1400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8134066" y="4831307"/>
            <a:ext cx="382137" cy="13238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8175009" y="4817660"/>
            <a:ext cx="1978925" cy="13238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/>
          <p:cNvSpPr txBox="1">
            <a:spLocks/>
          </p:cNvSpPr>
          <p:nvPr/>
        </p:nvSpPr>
        <p:spPr>
          <a:xfrm>
            <a:off x="1137800" y="6225799"/>
            <a:ext cx="1939671" cy="34267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1217562" rtl="0" eaLnBrk="1" latinLnBrk="0" hangingPunct="1">
              <a:defRPr sz="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608791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7562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6345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5126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3912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2689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1478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0262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rgbClr val="808080"/>
                </a:solidFill>
              </a:rPr>
              <a:t>RPa160032</a:t>
            </a:r>
          </a:p>
          <a:p>
            <a:r>
              <a:rPr lang="en-US" dirty="0" smtClean="0">
                <a:solidFill>
                  <a:srgbClr val="808080"/>
                </a:solidFill>
              </a:rPr>
              <a:t>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4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6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92618" y="1433512"/>
            <a:ext cx="10972800" cy="4435659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 smtClean="0"/>
              <a:t>The 5G RAT should support UE specific or radio bearer specific numerology and timing on the physical layer (vis-à-vis Network Slicing):</a:t>
            </a:r>
          </a:p>
          <a:p>
            <a:pPr marL="914400" indent="-342900">
              <a:buFont typeface="Wingdings" panose="05000000000000000000" pitchFamily="2" charset="2"/>
              <a:buChar char="v"/>
            </a:pPr>
            <a:r>
              <a:rPr lang="en-US" dirty="0" smtClean="0"/>
              <a:t>Whether this is dynamically configured, or semi-statically configured, or is static is FFS.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/>
              <a:t>The 5G RAT </a:t>
            </a:r>
            <a:r>
              <a:rPr lang="en-US" sz="2400" dirty="0" smtClean="0"/>
              <a:t>shall </a:t>
            </a:r>
            <a:r>
              <a:rPr lang="en-US" sz="2400" dirty="0"/>
              <a:t>support </a:t>
            </a:r>
            <a:r>
              <a:rPr lang="en-US" sz="2400" dirty="0" smtClean="0"/>
              <a:t>integration of backhaul and access and support multi-hop configuration:</a:t>
            </a:r>
          </a:p>
          <a:p>
            <a:pPr marL="914400" indent="-342900">
              <a:buFont typeface="Wingdings" panose="05000000000000000000" pitchFamily="2" charset="2"/>
              <a:buChar char="v"/>
            </a:pPr>
            <a:r>
              <a:rPr lang="en-US" dirty="0" smtClean="0"/>
              <a:t>Whether </a:t>
            </a:r>
            <a:r>
              <a:rPr lang="en-US" dirty="0"/>
              <a:t>this is </a:t>
            </a:r>
            <a:r>
              <a:rPr lang="en-US" dirty="0" smtClean="0"/>
              <a:t>a L2 multi-hop or L3 multi-hop is FFS at this point. Possibly both should be evaluated.</a:t>
            </a:r>
          </a:p>
          <a:p>
            <a:pPr marL="914400" indent="-342900">
              <a:buFont typeface="Wingdings" panose="05000000000000000000" pitchFamily="2" charset="2"/>
              <a:buChar char="v"/>
            </a:pPr>
            <a:r>
              <a:rPr lang="en-US" dirty="0" smtClean="0"/>
              <a:t>The integrated backhaul shall support and be optimized for both the eS1 interface as well as the eX2 interface (see architecture diagram in companion contribution).</a:t>
            </a:r>
          </a:p>
          <a:p>
            <a:pPr marL="342900" lvl="1" indent="-342900">
              <a:buFont typeface="Wingdings" panose="05000000000000000000" pitchFamily="2" charset="2"/>
              <a:buChar char="Ø"/>
            </a:pPr>
            <a:r>
              <a:rPr lang="en-US" sz="2400" b="1" dirty="0" smtClean="0"/>
              <a:t>The 5G RAT shall support dynamic TDD where the partition between DL-access, UL-access, DL-backhaul and UL-backhaul is dynamically configured.</a:t>
            </a:r>
          </a:p>
          <a:p>
            <a:pPr marL="914400" lvl="1" indent="-342900">
              <a:buFont typeface="Wingdings" panose="05000000000000000000" pitchFamily="2" charset="2"/>
              <a:buChar char="v"/>
            </a:pPr>
            <a:r>
              <a:rPr lang="en-US" b="1" dirty="0" smtClean="0"/>
              <a:t>How the TDD frame structure is chosen to avoid eNB-eNB or UE-UE interference is implementation specific. Could be done with some degree of coordination. </a:t>
            </a:r>
            <a:endParaRPr lang="en-US" b="1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602033" y="6256413"/>
            <a:ext cx="4479521" cy="29381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Next Generation Radio Access Technologies</a:t>
            </a:r>
            <a:br>
              <a:rPr lang="en-US" b="1" dirty="0"/>
            </a:br>
            <a:r>
              <a:rPr lang="en-US" b="1" dirty="0" smtClean="0"/>
              <a:t>FUNCTIONAL REQUIREMEMTS </a:t>
            </a:r>
            <a:endParaRPr lang="en-US" dirty="0"/>
          </a:p>
        </p:txBody>
      </p:sp>
      <p:sp>
        <p:nvSpPr>
          <p:cNvPr id="6" name="Footer Placeholder 2"/>
          <p:cNvSpPr txBox="1">
            <a:spLocks/>
          </p:cNvSpPr>
          <p:nvPr/>
        </p:nvSpPr>
        <p:spPr>
          <a:xfrm>
            <a:off x="1452699" y="6152737"/>
            <a:ext cx="1939671" cy="34267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1217562" rtl="0" eaLnBrk="1" latinLnBrk="0" hangingPunct="1">
              <a:defRPr sz="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608791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7562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6345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5126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3912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2689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1478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0262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rgbClr val="808080"/>
                </a:solidFill>
              </a:rPr>
              <a:t>RPa160032</a:t>
            </a:r>
          </a:p>
          <a:p>
            <a:r>
              <a:rPr lang="en-US" dirty="0" smtClean="0">
                <a:solidFill>
                  <a:srgbClr val="808080"/>
                </a:solidFill>
              </a:rPr>
              <a:t>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5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65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92618" y="1182976"/>
            <a:ext cx="10972800" cy="4686196"/>
          </a:xfrm>
        </p:spPr>
        <p:txBody>
          <a:bodyPr>
            <a:normAutofit/>
          </a:bodyPr>
          <a:lstStyle/>
          <a:p>
            <a:endParaRPr lang="en-US" b="0" dirty="0"/>
          </a:p>
          <a:p>
            <a:r>
              <a:rPr lang="en-US" sz="3200" dirty="0" smtClean="0"/>
              <a:t>IMT-Advanced offered, per-user Peak Speeds of:</a:t>
            </a:r>
            <a:endParaRPr lang="en-US" sz="3200" dirty="0"/>
          </a:p>
          <a:p>
            <a:pPr marL="685800" indent="-342900">
              <a:buFont typeface="Wingdings" panose="05000000000000000000" pitchFamily="2" charset="2"/>
              <a:buChar char="Ø"/>
            </a:pPr>
            <a:r>
              <a:rPr lang="en-US" sz="3200" dirty="0" smtClean="0"/>
              <a:t>100 </a:t>
            </a:r>
            <a:r>
              <a:rPr lang="en-US" sz="3200" dirty="0"/>
              <a:t>Mbps in high mobility </a:t>
            </a:r>
            <a:r>
              <a:rPr lang="en-US" sz="3200" dirty="0" smtClean="0"/>
              <a:t>situations</a:t>
            </a:r>
          </a:p>
          <a:p>
            <a:pPr marL="685800" indent="-342900">
              <a:buFont typeface="Wingdings" panose="05000000000000000000" pitchFamily="2" charset="2"/>
              <a:buChar char="Ø"/>
            </a:pPr>
            <a:r>
              <a:rPr lang="en-US" sz="3200" dirty="0" smtClean="0"/>
              <a:t>1 Gbps in </a:t>
            </a:r>
            <a:r>
              <a:rPr lang="en-US" sz="3200" dirty="0"/>
              <a:t>low mobility </a:t>
            </a:r>
            <a:r>
              <a:rPr lang="en-US" sz="3200" dirty="0" smtClean="0"/>
              <a:t>situations</a:t>
            </a:r>
          </a:p>
          <a:p>
            <a:endParaRPr lang="en-US" sz="3200" b="0" dirty="0" smtClean="0"/>
          </a:p>
          <a:p>
            <a:r>
              <a:rPr lang="en-US" sz="4000" dirty="0" smtClean="0">
                <a:solidFill>
                  <a:srgbClr val="0033CC"/>
                </a:solidFill>
              </a:rPr>
              <a:t>Next Generation Radio Technologies should offer at least 100 times greater throughput</a:t>
            </a:r>
            <a:r>
              <a:rPr lang="en-US" sz="4000" b="0" dirty="0" smtClean="0"/>
              <a:t>.</a:t>
            </a:r>
            <a:endParaRPr lang="en-US" sz="4000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079520" y="6274659"/>
            <a:ext cx="3974424" cy="29381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Next Generation Radio Access Technologies</a:t>
            </a:r>
            <a:br>
              <a:rPr lang="en-US" b="1" dirty="0"/>
            </a:br>
            <a:r>
              <a:rPr lang="en-US" b="1" dirty="0" smtClean="0"/>
              <a:t>THROUGHPUT REQUIREMEMTS</a:t>
            </a:r>
            <a:endParaRPr lang="en-US" dirty="0"/>
          </a:p>
        </p:txBody>
      </p:sp>
      <p:sp>
        <p:nvSpPr>
          <p:cNvPr id="6" name="Footer Placeholder 2"/>
          <p:cNvSpPr txBox="1">
            <a:spLocks/>
          </p:cNvSpPr>
          <p:nvPr/>
        </p:nvSpPr>
        <p:spPr>
          <a:xfrm>
            <a:off x="1226275" y="6186138"/>
            <a:ext cx="1939671" cy="34267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1217562" rtl="0" eaLnBrk="1" latinLnBrk="0" hangingPunct="1">
              <a:defRPr sz="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608791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7562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6345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5126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3912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2689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1478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0262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rgbClr val="808080"/>
                </a:solidFill>
              </a:rPr>
              <a:t>RPa160032</a:t>
            </a:r>
          </a:p>
          <a:p>
            <a:r>
              <a:rPr lang="en-US" dirty="0" smtClean="0">
                <a:solidFill>
                  <a:srgbClr val="808080"/>
                </a:solidFill>
              </a:rPr>
              <a:t>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6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39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0075" y="1698126"/>
            <a:ext cx="10972800" cy="4171333"/>
          </a:xfrm>
        </p:spPr>
        <p:txBody>
          <a:bodyPr>
            <a:normAutofit fontScale="70000" lnSpcReduction="20000"/>
          </a:bodyPr>
          <a:lstStyle/>
          <a:p>
            <a:r>
              <a:rPr lang="en-US" sz="2600" dirty="0" smtClean="0">
                <a:solidFill>
                  <a:srgbClr val="0033CC"/>
                </a:solidFill>
              </a:rPr>
              <a:t>In </a:t>
            </a:r>
            <a:r>
              <a:rPr lang="en-US" sz="2600" dirty="0">
                <a:solidFill>
                  <a:srgbClr val="0033CC"/>
                </a:solidFill>
              </a:rPr>
              <a:t>summary, it is proposed to add the following the TR on </a:t>
            </a:r>
            <a:r>
              <a:rPr lang="en-US" sz="2600" dirty="0" smtClean="0">
                <a:solidFill>
                  <a:srgbClr val="0033CC"/>
                </a:solidFill>
              </a:rPr>
              <a:t>Performance </a:t>
            </a:r>
            <a:r>
              <a:rPr lang="en-US" sz="2600" dirty="0">
                <a:solidFill>
                  <a:srgbClr val="0033CC"/>
                </a:solidFill>
              </a:rPr>
              <a:t>&amp; Technical </a:t>
            </a:r>
            <a:r>
              <a:rPr lang="en-US" sz="2600" dirty="0">
                <a:solidFill>
                  <a:srgbClr val="0033CC"/>
                </a:solidFill>
              </a:rPr>
              <a:t>Requirements:</a:t>
            </a:r>
            <a:endParaRPr lang="en-US" sz="26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33CC"/>
                </a:solidFill>
              </a:rPr>
              <a:t>The NG-RAT </a:t>
            </a:r>
            <a:r>
              <a:rPr lang="en-US" dirty="0">
                <a:solidFill>
                  <a:srgbClr val="0033CC"/>
                </a:solidFill>
              </a:rPr>
              <a:t>shall support mmWave as well as sub 6GHz </a:t>
            </a:r>
            <a:r>
              <a:rPr lang="en-US" dirty="0" smtClean="0">
                <a:solidFill>
                  <a:srgbClr val="0033CC"/>
                </a:solidFill>
              </a:rPr>
              <a:t>spectrum.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33CC"/>
                </a:solidFill>
              </a:rPr>
              <a:t>The NG-RAT </a:t>
            </a:r>
            <a:r>
              <a:rPr lang="en-US" dirty="0">
                <a:solidFill>
                  <a:srgbClr val="0033CC"/>
                </a:solidFill>
              </a:rPr>
              <a:t>shall support all legacy spectrum currently supported by LTE (Rel 13) and new </a:t>
            </a:r>
            <a:r>
              <a:rPr lang="en-US" dirty="0" smtClean="0">
                <a:solidFill>
                  <a:srgbClr val="0033CC"/>
                </a:solidFill>
              </a:rPr>
              <a:t>spectrum.</a:t>
            </a:r>
          </a:p>
          <a:p>
            <a:pPr marL="571500" lvl="2" indent="-34290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00FF"/>
                </a:solidFill>
              </a:rPr>
              <a:t>This includes licensed, unlicensed and shared licensed spectrum.</a:t>
            </a:r>
          </a:p>
          <a:p>
            <a:pPr marL="571500" lvl="2" indent="-34290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00FF"/>
                </a:solidFill>
              </a:rPr>
              <a:t>For unlicensed standalone operation the 5G RAT shall co-exist with other systems operating in the same spectrum on par with LAA operation for all scenarios and use cases</a:t>
            </a:r>
            <a:r>
              <a:rPr lang="en-US" dirty="0" smtClean="0">
                <a:solidFill>
                  <a:srgbClr val="0000FF"/>
                </a:solidFill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33CC"/>
                </a:solidFill>
              </a:rPr>
              <a:t>The NG-RAT </a:t>
            </a:r>
            <a:r>
              <a:rPr lang="en-US" dirty="0">
                <a:solidFill>
                  <a:srgbClr val="0033CC"/>
                </a:solidFill>
              </a:rPr>
              <a:t>shall support flexible system bandwidth at least on the physical data channels in increments of X MHz (X is FFS</a:t>
            </a:r>
            <a:r>
              <a:rPr lang="en-US" dirty="0" smtClean="0">
                <a:solidFill>
                  <a:srgbClr val="0033CC"/>
                </a:solidFill>
              </a:rPr>
              <a:t>).</a:t>
            </a:r>
          </a:p>
          <a:p>
            <a:pPr marL="571500" lvl="2" indent="-34290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00FF"/>
                </a:solidFill>
              </a:rPr>
              <a:t>The need for such requirement for the physical control channel  is FFS</a:t>
            </a:r>
            <a:r>
              <a:rPr lang="en-US" dirty="0" smtClean="0">
                <a:solidFill>
                  <a:srgbClr val="0000FF"/>
                </a:solidFill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33CC"/>
                </a:solidFill>
              </a:rPr>
              <a:t>The Sub </a:t>
            </a:r>
            <a:r>
              <a:rPr lang="en-US" dirty="0">
                <a:solidFill>
                  <a:srgbClr val="0033CC"/>
                </a:solidFill>
              </a:rPr>
              <a:t>6GHz RAT shall support dynamic co-existence with LTE on same/overlapping </a:t>
            </a:r>
            <a:r>
              <a:rPr lang="en-US" dirty="0" smtClean="0">
                <a:solidFill>
                  <a:srgbClr val="0033CC"/>
                </a:solidFill>
              </a:rPr>
              <a:t>spectrum.</a:t>
            </a:r>
          </a:p>
          <a:p>
            <a:pPr marL="571500" lvl="2" indent="-34290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00FF"/>
                </a:solidFill>
              </a:rPr>
              <a:t>This is to be supported ONLY on LTE </a:t>
            </a:r>
            <a:r>
              <a:rPr lang="en-US" dirty="0" err="1">
                <a:solidFill>
                  <a:srgbClr val="0000FF"/>
                </a:solidFill>
              </a:rPr>
              <a:t>SCell</a:t>
            </a:r>
            <a:r>
              <a:rPr lang="en-US" dirty="0">
                <a:solidFill>
                  <a:srgbClr val="0000FF"/>
                </a:solidFill>
              </a:rPr>
              <a:t> and not on </a:t>
            </a:r>
            <a:r>
              <a:rPr lang="en-US" dirty="0" err="1">
                <a:solidFill>
                  <a:srgbClr val="0000FF"/>
                </a:solidFill>
              </a:rPr>
              <a:t>PCell</a:t>
            </a:r>
            <a:r>
              <a:rPr lang="en-US" dirty="0">
                <a:solidFill>
                  <a:srgbClr val="0000FF"/>
                </a:solidFill>
              </a:rPr>
              <a:t> for LTE Release 10 – 13.</a:t>
            </a:r>
          </a:p>
          <a:p>
            <a:pPr marL="571500" lvl="2" indent="-34290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00FF"/>
                </a:solidFill>
              </a:rPr>
              <a:t>For LTE Release 14 and beyond whether this can be supported on LTE </a:t>
            </a:r>
            <a:r>
              <a:rPr lang="en-US" dirty="0" err="1">
                <a:solidFill>
                  <a:srgbClr val="0000FF"/>
                </a:solidFill>
              </a:rPr>
              <a:t>PCell</a:t>
            </a:r>
            <a:r>
              <a:rPr lang="en-US" dirty="0">
                <a:solidFill>
                  <a:srgbClr val="0000FF"/>
                </a:solidFill>
              </a:rPr>
              <a:t> is FFS.</a:t>
            </a:r>
          </a:p>
          <a:p>
            <a:pPr marL="571500" lvl="2" indent="-34290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00FF"/>
                </a:solidFill>
              </a:rPr>
              <a:t>This is to be supported on both the 5G </a:t>
            </a:r>
            <a:r>
              <a:rPr lang="en-US" dirty="0" err="1">
                <a:solidFill>
                  <a:srgbClr val="0000FF"/>
                </a:solidFill>
              </a:rPr>
              <a:t>PCell</a:t>
            </a:r>
            <a:r>
              <a:rPr lang="en-US" dirty="0">
                <a:solidFill>
                  <a:srgbClr val="0000FF"/>
                </a:solidFill>
              </a:rPr>
              <a:t> and </a:t>
            </a:r>
            <a:r>
              <a:rPr lang="en-US" dirty="0" err="1">
                <a:solidFill>
                  <a:srgbClr val="0000FF"/>
                </a:solidFill>
              </a:rPr>
              <a:t>SCell</a:t>
            </a:r>
            <a:r>
              <a:rPr lang="en-US" dirty="0" smtClean="0">
                <a:solidFill>
                  <a:srgbClr val="0000FF"/>
                </a:solidFill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33CC"/>
                </a:solidFill>
              </a:rPr>
              <a:t>The </a:t>
            </a:r>
            <a:r>
              <a:rPr lang="en-US" dirty="0" smtClean="0">
                <a:solidFill>
                  <a:srgbClr val="0033CC"/>
                </a:solidFill>
              </a:rPr>
              <a:t>NG-RAT </a:t>
            </a:r>
            <a:r>
              <a:rPr lang="en-US" dirty="0">
                <a:solidFill>
                  <a:srgbClr val="0033CC"/>
                </a:solidFill>
              </a:rPr>
              <a:t>should support UE specific or radio bearer specific numerology and timing on the physical layer (vis-à-vis Network Slicing</a:t>
            </a:r>
            <a:r>
              <a:rPr lang="en-US" dirty="0" smtClean="0">
                <a:solidFill>
                  <a:srgbClr val="0033CC"/>
                </a:solidFill>
              </a:rPr>
              <a:t>).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33CC"/>
                </a:solidFill>
              </a:rPr>
              <a:t>The </a:t>
            </a:r>
            <a:r>
              <a:rPr lang="en-US" dirty="0" smtClean="0">
                <a:solidFill>
                  <a:srgbClr val="0033CC"/>
                </a:solidFill>
              </a:rPr>
              <a:t>NG-RAT </a:t>
            </a:r>
            <a:r>
              <a:rPr lang="en-US" dirty="0">
                <a:solidFill>
                  <a:srgbClr val="0033CC"/>
                </a:solidFill>
              </a:rPr>
              <a:t>shall support integration of backhaul and access and support multi-hop </a:t>
            </a:r>
            <a:r>
              <a:rPr lang="en-US" dirty="0" smtClean="0">
                <a:solidFill>
                  <a:srgbClr val="0033CC"/>
                </a:solidFill>
              </a:rPr>
              <a:t>configuration</a:t>
            </a:r>
            <a:r>
              <a:rPr lang="en-US" dirty="0">
                <a:solidFill>
                  <a:srgbClr val="0033CC"/>
                </a:solidFill>
              </a:rPr>
              <a:t>.</a:t>
            </a:r>
            <a:endParaRPr lang="en-US" dirty="0" smtClean="0">
              <a:solidFill>
                <a:srgbClr val="0033CC"/>
              </a:solidFill>
            </a:endParaRPr>
          </a:p>
          <a:p>
            <a:pPr marL="342900" lvl="1" indent="-342900"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0033CC"/>
                </a:solidFill>
              </a:rPr>
              <a:t>The </a:t>
            </a:r>
            <a:r>
              <a:rPr lang="en-US" b="1" dirty="0" smtClean="0">
                <a:solidFill>
                  <a:srgbClr val="0033CC"/>
                </a:solidFill>
              </a:rPr>
              <a:t>NG-RAT </a:t>
            </a:r>
            <a:r>
              <a:rPr lang="en-US" b="1" dirty="0">
                <a:solidFill>
                  <a:srgbClr val="0033CC"/>
                </a:solidFill>
              </a:rPr>
              <a:t>shall support dynamic TDD where the partition between DL-access, UL-access, DL-backhaul and UL-backhaul is dynamically configured</a:t>
            </a:r>
            <a:r>
              <a:rPr lang="en-US" b="1" dirty="0" smtClean="0">
                <a:solidFill>
                  <a:srgbClr val="0033CC"/>
                </a:solidFill>
              </a:rPr>
              <a:t>.</a:t>
            </a:r>
          </a:p>
          <a:p>
            <a:pPr marL="342900" lvl="1" indent="-342900"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rgbClr val="0033CC"/>
                </a:solidFill>
              </a:rPr>
              <a:t>The NG-RAT should </a:t>
            </a:r>
            <a:r>
              <a:rPr lang="en-US" b="1" dirty="0">
                <a:solidFill>
                  <a:srgbClr val="0033CC"/>
                </a:solidFill>
              </a:rPr>
              <a:t>offer at least 100 times greater </a:t>
            </a:r>
            <a:r>
              <a:rPr lang="en-US" b="1" dirty="0" smtClean="0">
                <a:solidFill>
                  <a:srgbClr val="0033CC"/>
                </a:solidFill>
              </a:rPr>
              <a:t>throughput than LTE-Advanced.</a:t>
            </a:r>
            <a:endParaRPr lang="en-US" b="1" dirty="0">
              <a:solidFill>
                <a:srgbClr val="0033CC"/>
              </a:solidFill>
            </a:endParaRPr>
          </a:p>
          <a:p>
            <a:pPr marL="342900" lvl="1" indent="-342900">
              <a:spcAft>
                <a:spcPts val="800"/>
              </a:spcAft>
              <a:buFont typeface="Wingdings" panose="05000000000000000000" pitchFamily="2" charset="2"/>
              <a:buChar char="Ø"/>
            </a:pPr>
            <a:endParaRPr lang="en-US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689118" y="6397138"/>
            <a:ext cx="3782835" cy="29381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Next Generation Radio Access Technologies</a:t>
            </a:r>
            <a:br>
              <a:rPr lang="en-US" b="1" dirty="0"/>
            </a:br>
            <a:r>
              <a:rPr lang="en-US" b="1" dirty="0" smtClean="0"/>
              <a:t>SUMMARY of REQUIREMEMTS</a:t>
            </a:r>
            <a:r>
              <a:rPr lang="en-US" b="1" dirty="0"/>
              <a:t/>
            </a:r>
            <a:br>
              <a:rPr lang="en-US" b="1" dirty="0"/>
            </a:br>
            <a:endParaRPr lang="en-US" sz="2700" b="1" dirty="0">
              <a:solidFill>
                <a:srgbClr val="0033CC"/>
              </a:solidFill>
            </a:endParaRPr>
          </a:p>
        </p:txBody>
      </p:sp>
      <p:sp>
        <p:nvSpPr>
          <p:cNvPr id="6" name="Footer Placeholder 2"/>
          <p:cNvSpPr txBox="1">
            <a:spLocks/>
          </p:cNvSpPr>
          <p:nvPr/>
        </p:nvSpPr>
        <p:spPr>
          <a:xfrm>
            <a:off x="1749447" y="6225800"/>
            <a:ext cx="1939671" cy="34267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1217562" rtl="0" eaLnBrk="1" latinLnBrk="0" hangingPunct="1">
              <a:defRPr sz="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608791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7562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6345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5126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3912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2689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1478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0262" algn="l" defTabSz="1217562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rgbClr val="808080"/>
                </a:solidFill>
              </a:rPr>
              <a:t>RPa160032</a:t>
            </a:r>
          </a:p>
          <a:p>
            <a:r>
              <a:rPr lang="en-US" dirty="0" smtClean="0">
                <a:solidFill>
                  <a:srgbClr val="808080"/>
                </a:solidFill>
              </a:rPr>
              <a:t>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7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26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800" dirty="0" smtClean="0">
                <a:solidFill>
                  <a:srgbClr val="808080"/>
                </a:solidFill>
              </a:rPr>
              <a:t>RPa160032                        </a:t>
            </a:r>
            <a:r>
              <a:rPr lang="en-US" dirty="0" smtClean="0">
                <a:solidFill>
                  <a:srgbClr val="808080"/>
                </a:solidFill>
              </a:rPr>
              <a:t>©</a:t>
            </a:r>
            <a:r>
              <a:rPr lang="en-US" dirty="0" smtClean="0">
                <a:solidFill>
                  <a:srgbClr val="808080"/>
                </a:solidFill>
              </a:rPr>
              <a:t>2015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89443" y="2611674"/>
            <a:ext cx="10975975" cy="914400"/>
          </a:xfrm>
        </p:spPr>
        <p:txBody>
          <a:bodyPr>
            <a:noAutofit/>
          </a:bodyPr>
          <a:lstStyle/>
          <a:p>
            <a:pPr algn="ctr"/>
            <a:r>
              <a:rPr lang="en-US" sz="7200" b="1" dirty="0" smtClean="0"/>
              <a:t>THANK YOU</a:t>
            </a:r>
            <a:endParaRPr lang="en-US" sz="72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8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46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9_ATT_Wde_int_130124">
  <a:themeElements>
    <a:clrScheme name="ATT_2011">
      <a:dk1>
        <a:sysClr val="windowText" lastClr="000000"/>
      </a:dk1>
      <a:lt1>
        <a:sysClr val="window" lastClr="FFFFFF"/>
      </a:lt1>
      <a:dk2>
        <a:srgbClr val="6E6F71"/>
      </a:dk2>
      <a:lt2>
        <a:srgbClr val="808080"/>
      </a:lt2>
      <a:accent1>
        <a:srgbClr val="FF7200"/>
      </a:accent1>
      <a:accent2>
        <a:srgbClr val="FCB314"/>
      </a:accent2>
      <a:accent3>
        <a:srgbClr val="6EBB1F"/>
      </a:accent3>
      <a:accent4>
        <a:srgbClr val="C4D82D"/>
      </a:accent4>
      <a:accent5>
        <a:srgbClr val="067AB4"/>
      </a:accent5>
      <a:accent6>
        <a:srgbClr val="7CC6FF"/>
      </a:accent6>
      <a:hlink>
        <a:srgbClr val="FF7200"/>
      </a:hlink>
      <a:folHlink>
        <a:srgbClr val="B30A3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ATT_Wde_int_130124</Template>
  <TotalTime>56229</TotalTime>
  <Words>1006</Words>
  <Application>Microsoft Office PowerPoint</Application>
  <PresentationFormat>Custom</PresentationFormat>
  <Paragraphs>99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BentonSansF Book</vt:lpstr>
      <vt:lpstr>Calibri</vt:lpstr>
      <vt:lpstr>Courier New</vt:lpstr>
      <vt:lpstr>Lucida Grande</vt:lpstr>
      <vt:lpstr>Verdana</vt:lpstr>
      <vt:lpstr>Wingdings</vt:lpstr>
      <vt:lpstr>9_ATT_Wde_int_130124</vt:lpstr>
      <vt:lpstr>Technical Requirements for Next Generation Radio Access Technologies </vt:lpstr>
      <vt:lpstr>Next Generation Radio Access Technologies HIGH LEVEL OBJECTIVES</vt:lpstr>
      <vt:lpstr>Next Generation Radio Access Technologies SPECTRUM REQUIREMEMTS (1 of 2)</vt:lpstr>
      <vt:lpstr>Next Generation Radio Access Technologies SPECTRUM REQUIREMEMTS (2 of 2)</vt:lpstr>
      <vt:lpstr>Next Generation Radio Access Technologies FUNCTIONAL REQUIREMEMTS </vt:lpstr>
      <vt:lpstr>Next Generation Radio Access Technologies THROUGHPUT REQUIREMEMTS</vt:lpstr>
      <vt:lpstr>Next Generation Radio Access Technologies SUMMARY of REQUIREMEMTS </vt:lpstr>
      <vt:lpstr>THANK YOU</vt:lpstr>
    </vt:vector>
  </TitlesOfParts>
  <Company>Fleishman-Hillard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 NOTICE: Internal presentations must be updated with appropriate legal copy</dc:title>
  <dc:creator>Nicole Robben</dc:creator>
  <cp:lastModifiedBy>SPATAFORA, VINCE A</cp:lastModifiedBy>
  <cp:revision>588</cp:revision>
  <dcterms:created xsi:type="dcterms:W3CDTF">2013-06-11T19:29:38Z</dcterms:created>
  <dcterms:modified xsi:type="dcterms:W3CDTF">2016-01-25T14:13:30Z</dcterms:modified>
</cp:coreProperties>
</file>