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60" r:id="rId5"/>
  </p:sldMasterIdLst>
  <p:notesMasterIdLst>
    <p:notesMasterId r:id="rId11"/>
  </p:notesMasterIdLst>
  <p:sldIdLst>
    <p:sldId id="256" r:id="rId6"/>
    <p:sldId id="266" r:id="rId7"/>
    <p:sldId id="269" r:id="rId8"/>
    <p:sldId id="270" r:id="rId9"/>
    <p:sldId id="271" r:id="rId10"/>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o, Anthony (Nokia - GB/Bristol)" initials="LA(-G" lastIdx="5" clrIdx="0"/>
  <p:cmAuthor id="2" name="ZTE 2nd" initials="RZ2ndRev" lastIdx="6" clrIdx="1"/>
  <p:cmAuthor id="3" name="Luis Martinez G62" initials="LMG62" lastIdx="8"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8B6526-5325-4AFB-8B53-6C11079F574A}" v="17" dt="2020-06-22T12:41:31.9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is Guillermo Martinez Ballesteros" userId="0ebe31dc-60a7-412b-bc71-c6a265dd5a17" providerId="ADAL" clId="{188B6526-5325-4AFB-8B53-6C11079F574A}"/>
    <pc:docChg chg="undo custSel addSld modSld">
      <pc:chgData name="Luis Guillermo Martinez Ballesteros" userId="0ebe31dc-60a7-412b-bc71-c6a265dd5a17" providerId="ADAL" clId="{188B6526-5325-4AFB-8B53-6C11079F574A}" dt="2020-06-22T12:42:06.917" v="241" actId="15"/>
      <pc:docMkLst>
        <pc:docMk/>
      </pc:docMkLst>
      <pc:sldChg chg="modSp">
        <pc:chgData name="Luis Guillermo Martinez Ballesteros" userId="0ebe31dc-60a7-412b-bc71-c6a265dd5a17" providerId="ADAL" clId="{188B6526-5325-4AFB-8B53-6C11079F574A}" dt="2020-06-22T12:21:28.670" v="10" actId="20577"/>
        <pc:sldMkLst>
          <pc:docMk/>
          <pc:sldMk cId="0" sldId="266"/>
        </pc:sldMkLst>
        <pc:spChg chg="mod">
          <ac:chgData name="Luis Guillermo Martinez Ballesteros" userId="0ebe31dc-60a7-412b-bc71-c6a265dd5a17" providerId="ADAL" clId="{188B6526-5325-4AFB-8B53-6C11079F574A}" dt="2020-06-22T12:21:28.670" v="10" actId="20577"/>
          <ac:spMkLst>
            <pc:docMk/>
            <pc:sldMk cId="0" sldId="266"/>
            <ac:spMk id="3" creationId="{00000000-0000-0000-0000-000000000000}"/>
          </ac:spMkLst>
        </pc:spChg>
      </pc:sldChg>
      <pc:sldChg chg="modSp">
        <pc:chgData name="Luis Guillermo Martinez Ballesteros" userId="0ebe31dc-60a7-412b-bc71-c6a265dd5a17" providerId="ADAL" clId="{188B6526-5325-4AFB-8B53-6C11079F574A}" dt="2020-06-22T12:26:51.096" v="132" actId="20577"/>
        <pc:sldMkLst>
          <pc:docMk/>
          <pc:sldMk cId="38528006" sldId="269"/>
        </pc:sldMkLst>
        <pc:spChg chg="mod">
          <ac:chgData name="Luis Guillermo Martinez Ballesteros" userId="0ebe31dc-60a7-412b-bc71-c6a265dd5a17" providerId="ADAL" clId="{188B6526-5325-4AFB-8B53-6C11079F574A}" dt="2020-06-22T12:26:51.096" v="132" actId="20577"/>
          <ac:spMkLst>
            <pc:docMk/>
            <pc:sldMk cId="38528006" sldId="269"/>
            <ac:spMk id="3" creationId="{00000000-0000-0000-0000-000000000000}"/>
          </ac:spMkLst>
        </pc:spChg>
      </pc:sldChg>
      <pc:sldChg chg="modSp">
        <pc:chgData name="Luis Guillermo Martinez Ballesteros" userId="0ebe31dc-60a7-412b-bc71-c6a265dd5a17" providerId="ADAL" clId="{188B6526-5325-4AFB-8B53-6C11079F574A}" dt="2020-06-22T12:39:59.404" v="214" actId="5793"/>
        <pc:sldMkLst>
          <pc:docMk/>
          <pc:sldMk cId="4106903385" sldId="270"/>
        </pc:sldMkLst>
        <pc:spChg chg="mod">
          <ac:chgData name="Luis Guillermo Martinez Ballesteros" userId="0ebe31dc-60a7-412b-bc71-c6a265dd5a17" providerId="ADAL" clId="{188B6526-5325-4AFB-8B53-6C11079F574A}" dt="2020-06-22T12:39:17.917" v="205" actId="1076"/>
          <ac:spMkLst>
            <pc:docMk/>
            <pc:sldMk cId="4106903385" sldId="270"/>
            <ac:spMk id="2" creationId="{00000000-0000-0000-0000-000000000000}"/>
          </ac:spMkLst>
        </pc:spChg>
        <pc:spChg chg="mod">
          <ac:chgData name="Luis Guillermo Martinez Ballesteros" userId="0ebe31dc-60a7-412b-bc71-c6a265dd5a17" providerId="ADAL" clId="{188B6526-5325-4AFB-8B53-6C11079F574A}" dt="2020-06-22T12:39:59.404" v="214" actId="5793"/>
          <ac:spMkLst>
            <pc:docMk/>
            <pc:sldMk cId="4106903385" sldId="270"/>
            <ac:spMk id="3" creationId="{00000000-0000-0000-0000-000000000000}"/>
          </ac:spMkLst>
        </pc:spChg>
      </pc:sldChg>
      <pc:sldChg chg="modSp add">
        <pc:chgData name="Luis Guillermo Martinez Ballesteros" userId="0ebe31dc-60a7-412b-bc71-c6a265dd5a17" providerId="ADAL" clId="{188B6526-5325-4AFB-8B53-6C11079F574A}" dt="2020-06-22T12:42:06.917" v="241" actId="15"/>
        <pc:sldMkLst>
          <pc:docMk/>
          <pc:sldMk cId="3604137512" sldId="271"/>
        </pc:sldMkLst>
        <pc:spChg chg="mod">
          <ac:chgData name="Luis Guillermo Martinez Ballesteros" userId="0ebe31dc-60a7-412b-bc71-c6a265dd5a17" providerId="ADAL" clId="{188B6526-5325-4AFB-8B53-6C11079F574A}" dt="2020-06-22T12:40:53.402" v="216"/>
          <ac:spMkLst>
            <pc:docMk/>
            <pc:sldMk cId="3604137512" sldId="271"/>
            <ac:spMk id="2" creationId="{00000000-0000-0000-0000-000000000000}"/>
          </ac:spMkLst>
        </pc:spChg>
        <pc:spChg chg="mod">
          <ac:chgData name="Luis Guillermo Martinez Ballesteros" userId="0ebe31dc-60a7-412b-bc71-c6a265dd5a17" providerId="ADAL" clId="{188B6526-5325-4AFB-8B53-6C11079F574A}" dt="2020-06-22T12:42:06.917" v="241" actId="15"/>
          <ac:spMkLst>
            <pc:docMk/>
            <pc:sldMk cId="3604137512" sldId="271"/>
            <ac:spMk id="3" creationId="{00000000-0000-0000-0000-000000000000}"/>
          </ac:spMkLst>
        </pc:spChg>
      </pc:sldChg>
    </pc:docChg>
  </pc:docChgLst>
  <pc:docChgLst>
    <pc:chgData name="Luis Martinez G" userId="0ebe31dc-60a7-412b-bc71-c6a265dd5a17" providerId="ADAL" clId="{07A15705-60FA-48C2-928B-D1BC7923E6D3}"/>
    <pc:docChg chg="modSld">
      <pc:chgData name="Luis Martinez G" userId="0ebe31dc-60a7-412b-bc71-c6a265dd5a17" providerId="ADAL" clId="{07A15705-60FA-48C2-928B-D1BC7923E6D3}" dt="2020-06-18T12:10:21.383" v="0" actId="20577"/>
      <pc:docMkLst>
        <pc:docMk/>
      </pc:docMkLst>
      <pc:sldChg chg="modSp">
        <pc:chgData name="Luis Martinez G" userId="0ebe31dc-60a7-412b-bc71-c6a265dd5a17" providerId="ADAL" clId="{07A15705-60FA-48C2-928B-D1BC7923E6D3}" dt="2020-06-18T12:10:21.383" v="0" actId="20577"/>
        <pc:sldMkLst>
          <pc:docMk/>
          <pc:sldMk cId="0" sldId="256"/>
        </pc:sldMkLst>
        <pc:spChg chg="mod">
          <ac:chgData name="Luis Martinez G" userId="0ebe31dc-60a7-412b-bc71-c6a265dd5a17" providerId="ADAL" clId="{07A15705-60FA-48C2-928B-D1BC7923E6D3}" dt="2020-06-18T12:10:21.383" v="0" actId="20577"/>
          <ac:spMkLst>
            <pc:docMk/>
            <pc:sldMk cId="0" sldId="256"/>
            <ac:spMk id="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2FA4BE-82FC-4FFE-AAF3-5CD7FA65040F}" type="datetimeFigureOut">
              <a:rPr lang="sv-SE" smtClean="0"/>
              <a:t>2020-06-22</a:t>
            </a:fld>
            <a:endParaRPr lang="sv-S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15C722-B676-479F-A43E-B616D1E195ED}" type="slidenum">
              <a:rPr lang="sv-SE" smtClean="0"/>
              <a:t>‹#›</a:t>
            </a:fld>
            <a:endParaRPr lang="sv-S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p:cNvSpPr>
            <a:spLocks noGrp="1"/>
          </p:cNvSpPr>
          <p:nvPr>
            <p:ph type="dt" sz="half" idx="10"/>
          </p:nvPr>
        </p:nvSpPr>
        <p:spPr/>
        <p:txBody>
          <a:bodyPr/>
          <a:lstStyle/>
          <a:p>
            <a:fld id="{20E1CD4F-CAD4-472F-9108-0C6DDA8F73D7}" type="datetimeFigureOut">
              <a:rPr lang="sv-SE" smtClean="0"/>
              <a:t>2020-06-22</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20E1CD4F-CAD4-472F-9108-0C6DDA8F73D7}" type="datetimeFigureOut">
              <a:rPr lang="sv-SE" smtClean="0"/>
              <a:t>2020-06-22</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20E1CD4F-CAD4-472F-9108-0C6DDA8F73D7}" type="datetimeFigureOut">
              <a:rPr lang="sv-SE" smtClean="0"/>
              <a:t>2020-06-22</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2020/6/22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2020/6/22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2020/6/22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2020/6/22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2020/6/22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2020/6/22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2020/6/22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2020/6/22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20E1CD4F-CAD4-472F-9108-0C6DDA8F73D7}" type="datetimeFigureOut">
              <a:rPr lang="sv-SE" smtClean="0"/>
              <a:t>2020-06-22</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2020/6/22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2020/6/22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2020/6/22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0E1CD4F-CAD4-472F-9108-0C6DDA8F73D7}" type="datetimeFigureOut">
              <a:rPr lang="sv-SE" smtClean="0"/>
              <a:t>2020-06-22</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p:cNvSpPr>
            <a:spLocks noGrp="1"/>
          </p:cNvSpPr>
          <p:nvPr>
            <p:ph type="dt" sz="half" idx="10"/>
          </p:nvPr>
        </p:nvSpPr>
        <p:spPr/>
        <p:txBody>
          <a:bodyPr/>
          <a:lstStyle/>
          <a:p>
            <a:fld id="{20E1CD4F-CAD4-472F-9108-0C6DDA8F73D7}" type="datetimeFigureOut">
              <a:rPr lang="sv-SE" smtClean="0"/>
              <a:t>2020-06-22</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p:cNvSpPr>
            <a:spLocks noGrp="1"/>
          </p:cNvSpPr>
          <p:nvPr>
            <p:ph type="dt" sz="half" idx="10"/>
          </p:nvPr>
        </p:nvSpPr>
        <p:spPr/>
        <p:txBody>
          <a:bodyPr/>
          <a:lstStyle/>
          <a:p>
            <a:fld id="{20E1CD4F-CAD4-472F-9108-0C6DDA8F73D7}" type="datetimeFigureOut">
              <a:rPr lang="sv-SE" smtClean="0"/>
              <a:t>2020-06-22</a:t>
            </a:fld>
            <a:endParaRPr lang="sv-SE"/>
          </a:p>
        </p:txBody>
      </p:sp>
      <p:sp>
        <p:nvSpPr>
          <p:cNvPr id="8" name="Footer Placeholder 7"/>
          <p:cNvSpPr>
            <a:spLocks noGrp="1"/>
          </p:cNvSpPr>
          <p:nvPr>
            <p:ph type="ftr" sz="quarter" idx="11"/>
          </p:nvPr>
        </p:nvSpPr>
        <p:spPr/>
        <p:txBody>
          <a:bodyPr/>
          <a:lstStyle/>
          <a:p>
            <a:endParaRPr lang="sv-SE"/>
          </a:p>
        </p:txBody>
      </p:sp>
      <p:sp>
        <p:nvSpPr>
          <p:cNvPr id="9" name="Slide Number Placeholder 8"/>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Date Placeholder 2"/>
          <p:cNvSpPr>
            <a:spLocks noGrp="1"/>
          </p:cNvSpPr>
          <p:nvPr>
            <p:ph type="dt" sz="half" idx="10"/>
          </p:nvPr>
        </p:nvSpPr>
        <p:spPr/>
        <p:txBody>
          <a:bodyPr/>
          <a:lstStyle/>
          <a:p>
            <a:fld id="{20E1CD4F-CAD4-472F-9108-0C6DDA8F73D7}" type="datetimeFigureOut">
              <a:rPr lang="sv-SE" smtClean="0"/>
              <a:t>2020-06-22</a:t>
            </a:fld>
            <a:endParaRPr lang="sv-SE"/>
          </a:p>
        </p:txBody>
      </p:sp>
      <p:sp>
        <p:nvSpPr>
          <p:cNvPr id="4" name="Footer Placeholder 3"/>
          <p:cNvSpPr>
            <a:spLocks noGrp="1"/>
          </p:cNvSpPr>
          <p:nvPr>
            <p:ph type="ftr" sz="quarter" idx="11"/>
          </p:nvPr>
        </p:nvSpPr>
        <p:spPr/>
        <p:txBody>
          <a:bodyPr/>
          <a:lstStyle/>
          <a:p>
            <a:endParaRPr lang="sv-SE"/>
          </a:p>
        </p:txBody>
      </p:sp>
      <p:sp>
        <p:nvSpPr>
          <p:cNvPr id="5" name="Slide Number Placeholder 4"/>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E1CD4F-CAD4-472F-9108-0C6DDA8F73D7}" type="datetimeFigureOut">
              <a:rPr lang="sv-SE" smtClean="0"/>
              <a:t>2020-06-22</a:t>
            </a:fld>
            <a:endParaRPr lang="sv-SE"/>
          </a:p>
        </p:txBody>
      </p:sp>
      <p:sp>
        <p:nvSpPr>
          <p:cNvPr id="3" name="Footer Placeholder 2"/>
          <p:cNvSpPr>
            <a:spLocks noGrp="1"/>
          </p:cNvSpPr>
          <p:nvPr>
            <p:ph type="ftr" sz="quarter" idx="11"/>
          </p:nvPr>
        </p:nvSpPr>
        <p:spPr/>
        <p:txBody>
          <a:bodyPr/>
          <a:lstStyle/>
          <a:p>
            <a:endParaRPr lang="sv-SE"/>
          </a:p>
        </p:txBody>
      </p:sp>
      <p:sp>
        <p:nvSpPr>
          <p:cNvPr id="4" name="Slide Number Placeholder 3"/>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0E1CD4F-CAD4-472F-9108-0C6DDA8F73D7}" type="datetimeFigureOut">
              <a:rPr lang="sv-SE" smtClean="0"/>
              <a:t>2020-06-22</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0E1CD4F-CAD4-472F-9108-0C6DDA8F73D7}" type="datetimeFigureOut">
              <a:rPr lang="sv-SE" smtClean="0"/>
              <a:t>2020-06-22</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E1CD4F-CAD4-472F-9108-0C6DDA8F73D7}" type="datetimeFigureOut">
              <a:rPr lang="sv-SE" smtClean="0"/>
              <a:t>2020-06-22</a:t>
            </a:fld>
            <a:endParaRPr lang="sv-S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08F544-F9D6-455F-B0D5-658141DC6C98}" type="slidenum">
              <a:rPr lang="sv-SE" smtClean="0"/>
              <a:t>‹#›</a:t>
            </a:fld>
            <a:endParaRPr lang="sv-S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2020/6/22</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EMC test simplification for </a:t>
            </a:r>
            <a:r>
              <a:rPr lang="en-US"/>
              <a:t>MSR BS</a:t>
            </a:r>
            <a:endParaRPr lang="sv-SE" dirty="0"/>
          </a:p>
        </p:txBody>
      </p:sp>
      <p:sp>
        <p:nvSpPr>
          <p:cNvPr id="3" name="Subtitle 2"/>
          <p:cNvSpPr>
            <a:spLocks noGrp="1"/>
          </p:cNvSpPr>
          <p:nvPr>
            <p:ph type="subTitle" idx="1"/>
          </p:nvPr>
        </p:nvSpPr>
        <p:spPr/>
        <p:txBody>
          <a:bodyPr/>
          <a:lstStyle/>
          <a:p>
            <a:r>
              <a:rPr lang="sv-SE" dirty="0"/>
              <a:t>Ericsson</a:t>
            </a:r>
          </a:p>
        </p:txBody>
      </p:sp>
      <p:sp>
        <p:nvSpPr>
          <p:cNvPr id="4" name="Rectangle 3"/>
          <p:cNvSpPr/>
          <p:nvPr/>
        </p:nvSpPr>
        <p:spPr>
          <a:xfrm>
            <a:off x="462454" y="383957"/>
            <a:ext cx="11613931" cy="646331"/>
          </a:xfrm>
          <a:prstGeom prst="rect">
            <a:avLst/>
          </a:prstGeom>
        </p:spPr>
        <p:txBody>
          <a:bodyPr wrap="square">
            <a:spAutoFit/>
          </a:bodyPr>
          <a:lstStyle/>
          <a:p>
            <a:r>
              <a:rPr lang="en-GB" b="1" dirty="0"/>
              <a:t>3GPP TSG RAN Meeting #88e								</a:t>
            </a:r>
            <a:r>
              <a:rPr lang="sv-SE" b="1" dirty="0"/>
              <a:t>RP-200788</a:t>
            </a:r>
            <a:endParaRPr lang="sv-SE" dirty="0"/>
          </a:p>
          <a:p>
            <a:r>
              <a:rPr lang="en-GB" b="1" dirty="0"/>
              <a:t>Electronic Meeting, June 29 - July 3, 2020</a:t>
            </a:r>
            <a:endParaRPr lang="sv-SE"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8785" y="188640"/>
            <a:ext cx="8229600" cy="490066"/>
          </a:xfrm>
        </p:spPr>
        <p:txBody>
          <a:bodyPr>
            <a:normAutofit fontScale="90000"/>
          </a:bodyPr>
          <a:lstStyle/>
          <a:p>
            <a:r>
              <a:rPr lang="sv-SE" dirty="0" err="1"/>
              <a:t>Background</a:t>
            </a:r>
            <a:endParaRPr lang="en-US" dirty="0"/>
          </a:p>
        </p:txBody>
      </p:sp>
      <p:sp>
        <p:nvSpPr>
          <p:cNvPr id="3" name="Content Placeholder 2"/>
          <p:cNvSpPr>
            <a:spLocks noGrp="1"/>
          </p:cNvSpPr>
          <p:nvPr>
            <p:ph idx="1"/>
          </p:nvPr>
        </p:nvSpPr>
        <p:spPr>
          <a:xfrm>
            <a:off x="472966" y="1182414"/>
            <a:ext cx="11114689" cy="5123136"/>
          </a:xfrm>
        </p:spPr>
        <p:txBody>
          <a:bodyPr>
            <a:normAutofit/>
          </a:bodyPr>
          <a:lstStyle/>
          <a:p>
            <a:r>
              <a:rPr lang="en-GB" dirty="0"/>
              <a:t>Standards such as TS 37.113 define the BS test configurations that shall be used for demonstrating EMC conformance. These BS test configurations (TCs) are applied according to the declared RAT Capability Set (CS) of the Base Station (MSR) and the Band Category of the declared operating band (i.e. BC1, BC2 or BC3). </a:t>
            </a:r>
          </a:p>
          <a:p>
            <a:r>
              <a:rPr lang="en-GB" dirty="0"/>
              <a:t>The TCs for MSR BS are defined in TS 37.141, and include 19 different capability sets (including 3 of single mode condition: WCDMA, LTE and NB-IoT standalone), which cover the possible RAT combinations available in a MSR BS.</a:t>
            </a:r>
          </a:p>
          <a:p>
            <a:endParaRPr lang="en-GB" sz="2400" i="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8785" y="188640"/>
            <a:ext cx="8229600" cy="490066"/>
          </a:xfrm>
        </p:spPr>
        <p:txBody>
          <a:bodyPr>
            <a:normAutofit fontScale="90000"/>
          </a:bodyPr>
          <a:lstStyle/>
          <a:p>
            <a:r>
              <a:rPr lang="sv-SE" dirty="0"/>
              <a:t>Justification</a:t>
            </a:r>
            <a:endParaRPr lang="en-US" dirty="0"/>
          </a:p>
        </p:txBody>
      </p:sp>
      <p:sp>
        <p:nvSpPr>
          <p:cNvPr id="3" name="Content Placeholder 2"/>
          <p:cNvSpPr>
            <a:spLocks noGrp="1"/>
          </p:cNvSpPr>
          <p:nvPr>
            <p:ph idx="1"/>
          </p:nvPr>
        </p:nvSpPr>
        <p:spPr>
          <a:xfrm>
            <a:off x="472966" y="1182414"/>
            <a:ext cx="11114689" cy="5123136"/>
          </a:xfrm>
        </p:spPr>
        <p:txBody>
          <a:bodyPr>
            <a:normAutofit fontScale="70000" lnSpcReduction="20000"/>
          </a:bodyPr>
          <a:lstStyle/>
          <a:p>
            <a:r>
              <a:rPr lang="en-US" sz="2400" i="1" dirty="0"/>
              <a:t>Current testing of EMC requirements as specified in standards such as TS 37.113 (MSR BS) considers many test configurations, due to various possible RAT combinations. Currently the Capability Sets for MSR standard add a new combination when a new RAT comes in. Even though, this principle looks for an understandable follow up of technical developments, it might not be the more efficient way from an EMC testing perspective. The increase in the number of combinations might lead to an increase in both the testing requirements and the testing cost (directly related to the testing time and resource).</a:t>
            </a:r>
            <a:endParaRPr lang="en-GB" sz="2400" i="1" dirty="0"/>
          </a:p>
          <a:p>
            <a:endParaRPr lang="en-US" sz="2400" i="1" dirty="0"/>
          </a:p>
          <a:p>
            <a:r>
              <a:rPr lang="en-GB" sz="2400" dirty="0"/>
              <a:t>Although EMC testing has some specificities that makes it different from RF testing, the TCs and CS used in EMC specs belong to the RF domain, which might lead to skip details that could contribute to simplify EMC testing.  For example, EMC </a:t>
            </a:r>
            <a:r>
              <a:rPr lang="en-US" sz="2400" dirty="0"/>
              <a:t>conducted emission and conducted immunity test methods and levels defined by IEC/CISPR are independent of the product (BS) characteristics and features, including the operating frequency or the Radio Access Technology (RAT).</a:t>
            </a:r>
            <a:endParaRPr lang="en-GB" sz="2400" dirty="0"/>
          </a:p>
          <a:p>
            <a:endParaRPr lang="en-US" sz="2400" i="1" dirty="0"/>
          </a:p>
          <a:p>
            <a:r>
              <a:rPr lang="en-US" sz="2400" i="1" dirty="0"/>
              <a:t>CISPR 32 Annex B specifies the methods for exercising the EUT during EMC emission measurements. CISPR indicates that “For each function, or group of functions selected to exercise the EUT, a number of representative modes of operation, including low power/standby mode, shall be considered for testing. The mode(s) that produce(s) the highest emissions shall be selected for the final measurements.” </a:t>
            </a:r>
          </a:p>
          <a:p>
            <a:endParaRPr lang="en-US" sz="2400" i="1" dirty="0"/>
          </a:p>
          <a:p>
            <a:r>
              <a:rPr lang="en-US" sz="2400" i="1" dirty="0"/>
              <a:t>A simplification in the EMC testing could be achieved by considering the specificities of the EMC testing. An analysis of these characteristics might lead to alternatives such as the reduction in the number of RAT combinations defined in some Capability Sets, or the definition of Test Configurations and Capability Sets specifically devised for EMC tests. In both cases, the main goal would be a reduction in the costs associated to the EMC testing.</a:t>
            </a:r>
          </a:p>
          <a:p>
            <a:endParaRPr lang="en-US" sz="2400" i="1" dirty="0"/>
          </a:p>
        </p:txBody>
      </p:sp>
    </p:spTree>
    <p:extLst>
      <p:ext uri="{BB962C8B-B14F-4D97-AF65-F5344CB8AC3E}">
        <p14:creationId xmlns:p14="http://schemas.microsoft.com/office/powerpoint/2010/main" val="38528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5510" y="424310"/>
            <a:ext cx="8229600" cy="490066"/>
          </a:xfrm>
        </p:spPr>
        <p:txBody>
          <a:bodyPr>
            <a:normAutofit fontScale="90000"/>
          </a:bodyPr>
          <a:lstStyle/>
          <a:p>
            <a:r>
              <a:rPr lang="en-US" dirty="0"/>
              <a:t>Objective of SI or Core part WI or Testing part WI</a:t>
            </a:r>
          </a:p>
        </p:txBody>
      </p:sp>
      <p:sp>
        <p:nvSpPr>
          <p:cNvPr id="3" name="Content Placeholder 2"/>
          <p:cNvSpPr>
            <a:spLocks noGrp="1"/>
          </p:cNvSpPr>
          <p:nvPr>
            <p:ph idx="1"/>
          </p:nvPr>
        </p:nvSpPr>
        <p:spPr>
          <a:xfrm>
            <a:off x="472965" y="1653755"/>
            <a:ext cx="11114689" cy="5123136"/>
          </a:xfrm>
        </p:spPr>
        <p:txBody>
          <a:bodyPr>
            <a:normAutofit fontScale="55000" lnSpcReduction="20000"/>
          </a:bodyPr>
          <a:lstStyle/>
          <a:p>
            <a:pPr lvl="0" hangingPunct="0"/>
            <a:r>
              <a:rPr lang="en-GB" dirty="0"/>
              <a:t>Achieve a simplification in testing by developing EMC-only capability sets and test configurations for MSR specification.</a:t>
            </a:r>
            <a:endParaRPr lang="sv-SE" dirty="0"/>
          </a:p>
          <a:p>
            <a:pPr marL="0" indent="0" hangingPunct="0">
              <a:buNone/>
            </a:pPr>
            <a:r>
              <a:rPr lang="en-GB" dirty="0"/>
              <a:t> </a:t>
            </a:r>
            <a:endParaRPr lang="sv-SE" dirty="0"/>
          </a:p>
          <a:p>
            <a:pPr lvl="0" hangingPunct="0"/>
            <a:r>
              <a:rPr lang="en-GB" dirty="0"/>
              <a:t>Investigate and specify how to handle the radiated emission limits (ITU-R SM 329) for  MSR within an EMC-only Capability Sets and Test Configuration.</a:t>
            </a:r>
            <a:endParaRPr lang="sv-SE" dirty="0"/>
          </a:p>
          <a:p>
            <a:pPr marL="0" indent="0" hangingPunct="0">
              <a:buNone/>
            </a:pPr>
            <a:r>
              <a:rPr lang="en-GB" dirty="0"/>
              <a:t> </a:t>
            </a:r>
            <a:endParaRPr lang="sv-SE" dirty="0"/>
          </a:p>
          <a:p>
            <a:pPr lvl="0" hangingPunct="0"/>
            <a:r>
              <a:rPr lang="en-GB" dirty="0"/>
              <a:t>Investigate and specify how to handle the radiated immunity limits for  MSR within an EMC-only Capability Sets and Test Configuration.</a:t>
            </a:r>
            <a:endParaRPr lang="sv-SE" dirty="0"/>
          </a:p>
          <a:p>
            <a:pPr marL="0" indent="0" hangingPunct="0">
              <a:buNone/>
            </a:pPr>
            <a:r>
              <a:rPr lang="en-GB" dirty="0"/>
              <a:t> </a:t>
            </a:r>
            <a:endParaRPr lang="sv-SE" dirty="0"/>
          </a:p>
          <a:p>
            <a:pPr lvl="0" hangingPunct="0"/>
            <a:r>
              <a:rPr lang="en-GB" dirty="0"/>
              <a:t>Investigate and specify capability sets (only EMC) for MSR:</a:t>
            </a:r>
            <a:endParaRPr lang="sv-SE" dirty="0"/>
          </a:p>
          <a:p>
            <a:pPr lvl="1" hangingPunct="0"/>
            <a:r>
              <a:rPr lang="en-GB" dirty="0"/>
              <a:t>Emission testing </a:t>
            </a:r>
            <a:endParaRPr lang="sv-SE" dirty="0"/>
          </a:p>
          <a:p>
            <a:pPr lvl="1" hangingPunct="0"/>
            <a:r>
              <a:rPr lang="en-GB" dirty="0"/>
              <a:t>Immunity testing</a:t>
            </a:r>
            <a:endParaRPr lang="sv-SE" dirty="0"/>
          </a:p>
          <a:p>
            <a:pPr marL="0" indent="0" hangingPunct="0">
              <a:buNone/>
            </a:pPr>
            <a:r>
              <a:rPr lang="en-GB" dirty="0"/>
              <a:t> </a:t>
            </a:r>
            <a:endParaRPr lang="sv-SE" dirty="0"/>
          </a:p>
          <a:p>
            <a:pPr lvl="0" hangingPunct="0"/>
            <a:r>
              <a:rPr lang="en-GB" dirty="0"/>
              <a:t>Investigate and specify test configurations (only EMC) for MSR:</a:t>
            </a:r>
            <a:endParaRPr lang="sv-SE" dirty="0"/>
          </a:p>
          <a:p>
            <a:pPr lvl="1" hangingPunct="0"/>
            <a:r>
              <a:rPr lang="en-GB" dirty="0"/>
              <a:t>Emission testing (except for the Radiated Spurious Part)</a:t>
            </a:r>
            <a:endParaRPr lang="sv-SE" dirty="0"/>
          </a:p>
          <a:p>
            <a:pPr lvl="1" hangingPunct="0"/>
            <a:r>
              <a:rPr lang="en-GB" dirty="0"/>
              <a:t>Immunity testing</a:t>
            </a:r>
            <a:endParaRPr lang="sv-SE" dirty="0"/>
          </a:p>
          <a:p>
            <a:pPr marL="0" indent="0" hangingPunct="0">
              <a:buNone/>
            </a:pPr>
            <a:endParaRPr lang="sv-SE" dirty="0"/>
          </a:p>
          <a:p>
            <a:pPr lvl="0" hangingPunct="0"/>
            <a:r>
              <a:rPr lang="en-GB" dirty="0"/>
              <a:t>Identify the required adjustments in the TS 37.113 chapter 4.5 according to the outcome of the previous steps.</a:t>
            </a:r>
            <a:endParaRPr lang="sv-SE" dirty="0"/>
          </a:p>
        </p:txBody>
      </p:sp>
    </p:spTree>
    <p:extLst>
      <p:ext uri="{BB962C8B-B14F-4D97-AF65-F5344CB8AC3E}">
        <p14:creationId xmlns:p14="http://schemas.microsoft.com/office/powerpoint/2010/main" val="4106903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5510" y="424310"/>
            <a:ext cx="8229600" cy="490066"/>
          </a:xfrm>
        </p:spPr>
        <p:txBody>
          <a:bodyPr>
            <a:normAutofit fontScale="90000"/>
          </a:bodyPr>
          <a:lstStyle/>
          <a:p>
            <a:r>
              <a:rPr lang="en-GB" dirty="0"/>
              <a:t>Objective of Performance part WI</a:t>
            </a:r>
            <a:endParaRPr lang="en-US" dirty="0"/>
          </a:p>
        </p:txBody>
      </p:sp>
      <p:sp>
        <p:nvSpPr>
          <p:cNvPr id="3" name="Content Placeholder 2"/>
          <p:cNvSpPr>
            <a:spLocks noGrp="1"/>
          </p:cNvSpPr>
          <p:nvPr>
            <p:ph idx="1"/>
          </p:nvPr>
        </p:nvSpPr>
        <p:spPr>
          <a:xfrm>
            <a:off x="472965" y="1653755"/>
            <a:ext cx="11114689" cy="5123136"/>
          </a:xfrm>
        </p:spPr>
        <p:txBody>
          <a:bodyPr>
            <a:normAutofit/>
          </a:bodyPr>
          <a:lstStyle/>
          <a:p>
            <a:pPr hangingPunct="0"/>
            <a:r>
              <a:rPr lang="en-GB" sz="1800" dirty="0"/>
              <a:t>Specify and modify BS test configurations for EMC according to the results achieved in the WI.</a:t>
            </a:r>
            <a:endParaRPr lang="sv-SE" sz="1800" dirty="0"/>
          </a:p>
          <a:p>
            <a:pPr hangingPunct="0"/>
            <a:endParaRPr lang="sv-SE" sz="1800" dirty="0"/>
          </a:p>
          <a:p>
            <a:pPr hangingPunct="0"/>
            <a:r>
              <a:rPr lang="en-GB" sz="1800" dirty="0"/>
              <a:t>Investigate EMC performance on different RATs for EMC conducted emissions testing.</a:t>
            </a:r>
            <a:endParaRPr lang="sv-SE" sz="1800" dirty="0"/>
          </a:p>
          <a:p>
            <a:pPr marL="0" indent="0" hangingPunct="0">
              <a:buNone/>
            </a:pPr>
            <a:r>
              <a:rPr lang="en-GB" sz="1800" dirty="0"/>
              <a:t> </a:t>
            </a:r>
            <a:endParaRPr lang="sv-SE" sz="1800" dirty="0"/>
          </a:p>
          <a:p>
            <a:pPr hangingPunct="0"/>
            <a:r>
              <a:rPr lang="en-GB" sz="1800" dirty="0"/>
              <a:t>Investigate EMC performance on different RATs for EMC radiated emission testing.</a:t>
            </a:r>
            <a:endParaRPr lang="sv-SE" sz="1800" dirty="0"/>
          </a:p>
          <a:p>
            <a:pPr marL="0" indent="0" hangingPunct="0">
              <a:buNone/>
            </a:pPr>
            <a:r>
              <a:rPr lang="en-GB" sz="1800" dirty="0"/>
              <a:t> </a:t>
            </a:r>
            <a:endParaRPr lang="sv-SE" sz="1800" dirty="0"/>
          </a:p>
          <a:p>
            <a:pPr lvl="1" hangingPunct="0"/>
            <a:r>
              <a:rPr lang="en-GB" sz="1400" dirty="0"/>
              <a:t>For BS equipment (ITU-R SM 329)</a:t>
            </a:r>
            <a:endParaRPr lang="sv-SE" sz="1400" dirty="0"/>
          </a:p>
          <a:p>
            <a:pPr lvl="1" hangingPunct="0"/>
            <a:r>
              <a:rPr lang="en-GB" sz="1400" dirty="0"/>
              <a:t>For Ancillary equipment (CISPR 32)</a:t>
            </a:r>
            <a:endParaRPr lang="sv-SE" sz="1400" dirty="0"/>
          </a:p>
          <a:p>
            <a:pPr marL="0" indent="0" hangingPunct="0">
              <a:buNone/>
            </a:pPr>
            <a:r>
              <a:rPr lang="en-GB" sz="1800" dirty="0"/>
              <a:t> </a:t>
            </a:r>
            <a:endParaRPr lang="sv-SE" sz="1800" dirty="0"/>
          </a:p>
          <a:p>
            <a:pPr hangingPunct="0"/>
            <a:r>
              <a:rPr lang="en-GB" sz="1800" dirty="0"/>
              <a:t>Investigate EMC performance on different RATs for EMC conducted immunity testing.</a:t>
            </a:r>
            <a:endParaRPr lang="sv-SE" sz="1800" dirty="0"/>
          </a:p>
          <a:p>
            <a:pPr marL="0" indent="0" hangingPunct="0">
              <a:buNone/>
            </a:pPr>
            <a:r>
              <a:rPr lang="en-GB" sz="1800" dirty="0"/>
              <a:t> </a:t>
            </a:r>
            <a:endParaRPr lang="sv-SE" sz="1800" dirty="0"/>
          </a:p>
          <a:p>
            <a:pPr hangingPunct="0"/>
            <a:r>
              <a:rPr lang="en-GB" sz="1800" dirty="0"/>
              <a:t>Investigate EMC performance on different RATs for EMC radiated immunity testing.</a:t>
            </a:r>
            <a:endParaRPr lang="sv-SE" sz="1800" dirty="0"/>
          </a:p>
          <a:p>
            <a:pPr marL="0" indent="0" hangingPunct="0">
              <a:buNone/>
            </a:pPr>
            <a:r>
              <a:rPr lang="en-GB" sz="1800" dirty="0"/>
              <a:t> </a:t>
            </a:r>
            <a:endParaRPr lang="sv-SE" sz="1800" dirty="0"/>
          </a:p>
          <a:p>
            <a:pPr hangingPunct="0"/>
            <a:r>
              <a:rPr lang="en-GB" sz="1800" dirty="0"/>
              <a:t>Compare impact on different RATs of the EMC performance.</a:t>
            </a:r>
            <a:endParaRPr lang="sv-SE" sz="1800" dirty="0"/>
          </a:p>
        </p:txBody>
      </p:sp>
    </p:spTree>
    <p:extLst>
      <p:ext uri="{BB962C8B-B14F-4D97-AF65-F5344CB8AC3E}">
        <p14:creationId xmlns:p14="http://schemas.microsoft.com/office/powerpoint/2010/main" val="36041375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4716977384E8C46A6E5B2E20BE18D06" ma:contentTypeVersion="13" ma:contentTypeDescription="Create a new document." ma:contentTypeScope="" ma:versionID="a25d9b6b866bfde6e66be543a932612d">
  <xsd:schema xmlns:xsd="http://www.w3.org/2001/XMLSchema" xmlns:xs="http://www.w3.org/2001/XMLSchema" xmlns:p="http://schemas.microsoft.com/office/2006/metadata/properties" xmlns:ns3="507ae8f8-8ba0-42f9-bf99-73f72cd31bac" xmlns:ns4="2fb59acb-e5ab-41a0-9dcd-8edb79732d63" targetNamespace="http://schemas.microsoft.com/office/2006/metadata/properties" ma:root="true" ma:fieldsID="799bbca5a826803c9d30421914a84d3a" ns3:_="" ns4:_="">
    <xsd:import namespace="507ae8f8-8ba0-42f9-bf99-73f72cd31bac"/>
    <xsd:import namespace="2fb59acb-e5ab-41a0-9dcd-8edb79732d63"/>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07ae8f8-8ba0-42f9-bf99-73f72cd31bac"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b59acb-e5ab-41a0-9dcd-8edb79732d63"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894752C-9070-4F4E-8087-CD1FA6FAC1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07ae8f8-8ba0-42f9-bf99-73f72cd31bac"/>
    <ds:schemaRef ds:uri="2fb59acb-e5ab-41a0-9dcd-8edb79732d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23834A4-C9B8-40C4-8762-50255C6F4845}">
  <ds:schemaRefs>
    <ds:schemaRef ds:uri="http://schemas.microsoft.com/sharepoint/v3/contenttype/forms"/>
  </ds:schemaRefs>
</ds:datastoreItem>
</file>

<file path=customXml/itemProps3.xml><?xml version="1.0" encoding="utf-8"?>
<ds:datastoreItem xmlns:ds="http://schemas.openxmlformats.org/officeDocument/2006/customXml" ds:itemID="{8165E50A-CAB4-4DB3-91EE-5729C946E5F8}">
  <ds:schemaRefs>
    <ds:schemaRef ds:uri="507ae8f8-8ba0-42f9-bf99-73f72cd31bac"/>
    <ds:schemaRef ds:uri="http://schemas.microsoft.com/office/2006/documentManagement/types"/>
    <ds:schemaRef ds:uri="http://www.w3.org/XML/1998/namespace"/>
    <ds:schemaRef ds:uri="http://purl.org/dc/elements/1.1/"/>
    <ds:schemaRef ds:uri="http://schemas.microsoft.com/office/infopath/2007/PartnerControls"/>
    <ds:schemaRef ds:uri="http://schemas.openxmlformats.org/package/2006/metadata/core-properties"/>
    <ds:schemaRef ds:uri="http://purl.org/dc/terms/"/>
    <ds:schemaRef ds:uri="2fb59acb-e5ab-41a0-9dcd-8edb79732d63"/>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312</TotalTime>
  <Words>531</Words>
  <Application>Microsoft Office PowerPoint</Application>
  <PresentationFormat>Widescreen</PresentationFormat>
  <Paragraphs>46</Paragraphs>
  <Slides>5</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5</vt:i4>
      </vt:variant>
    </vt:vector>
  </HeadingPairs>
  <TitlesOfParts>
    <vt:vector size="10" baseType="lpstr">
      <vt:lpstr>Arial</vt:lpstr>
      <vt:lpstr>Calibri</vt:lpstr>
      <vt:lpstr>Calibri Light</vt:lpstr>
      <vt:lpstr>Office Theme</vt:lpstr>
      <vt:lpstr>Office 主题</vt:lpstr>
      <vt:lpstr>EMC test simplification for MSR BS</vt:lpstr>
      <vt:lpstr>Background</vt:lpstr>
      <vt:lpstr>Justification</vt:lpstr>
      <vt:lpstr>Objective of SI or Core part WI or Testing part WI</vt:lpstr>
      <vt:lpstr>Objective of Performance part WI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BS study for 7 -24 GHz</dc:title>
  <dc:creator>Thomas Chapman</dc:creator>
  <cp:lastModifiedBy>Luis Martinez G62</cp:lastModifiedBy>
  <cp:revision>49</cp:revision>
  <dcterms:created xsi:type="dcterms:W3CDTF">2019-04-11T13:40:00Z</dcterms:created>
  <dcterms:modified xsi:type="dcterms:W3CDTF">2020-06-22T12:42:08Z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0x01010044716977384E8C46A6E5B2E20BE18D06</vt:lpwstr>
  </property>
  <property fmtid="{D5CDD505-2E9C-101B-9397-08002B2CF9AE}" pid="3" name="KSOProductBuildVer">
    <vt:lpwstr>2052-10.8.2.7027</vt:lpwstr>
  </property>
</Properties>
</file>