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2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8" d="100"/>
          <a:sy n="98" d="100"/>
        </p:scale>
        <p:origin x="351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B548C-258B-4185-A88C-825FBCAFF3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53BA0B-FC50-4B9A-9278-4A344E3D1B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850D8F-BBE7-45F5-AACF-18A19ABEE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BC8CC6-C3C0-412E-96FB-C36C3B25A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6176C-1CD5-4E88-BC64-5F48097DD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019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F8761-FBEC-433B-AF35-52799EB9B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F33E5A-65B3-4DED-B8A8-2A612E83AB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764E07-752E-4D3E-B3A2-82E00518F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54D3E-FB45-4FE5-920D-C59A3EEDB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D1D029-8F3B-485C-BDB3-1D5335AC5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311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52E8365-000E-4805-AF6D-848916924D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6EBE6C-B15E-42D8-BA89-F2F539A107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3A7249-0164-4890-B6F1-ADBB36BC3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DABC0-54D0-498B-A55F-781EFE2F3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844BB2-CEE7-4F2A-9A35-5747B4DB3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177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ECF59-E0A5-477B-BB81-659027431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798AB0-1813-44A4-9761-395C8FADD1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84F58-35C0-4C83-A009-2B30BF727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98A3FF-8482-4876-83C3-A3D6CB40C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E5837B-CE45-46B9-BDF7-0AE322B42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8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FF0C9-0FF6-46CE-806C-86E3E3FF6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838C57-F32E-442F-962B-B5D12E96E3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48523-EFB6-45CC-8BB8-C82CBC8BA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80789-7A88-49C0-84A6-3131F53D6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6ECA8-6EC5-43F3-85A4-82113802B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797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FD422-2963-4C21-873F-CA43169AA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7F2727-A173-408A-952D-F2FFD4ABE7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7CE269-8EA4-4128-A192-D7667B051E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F09DA7-4AE7-4F4B-9E86-73E2D6B94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32CDAB-2F34-4658-A5C3-5148A7953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569214-6394-43C5-B710-B16BB5DE2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117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7CC03-65A3-47DD-BE74-ACC5F88B2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2BBD8C-1F78-44C2-ABBA-8E8E4E40D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4BE81E-E9E1-4D33-9B18-B28E621E52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022D86-F9A2-4904-97C1-3AB9A4425F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75B4E6-4E2B-486F-851E-35D4EC0BD7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1007AC-D343-4636-B429-8916B46F2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F4DC1F-014B-4C09-9E9E-13ACFF8BB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361A65-BCB7-412A-80E6-E39DE66EF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58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CDD1B-A84B-4134-8848-0E0090F33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21077D-955D-42C2-9BF3-614AC2697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E90E6E-7A3F-4AED-9B55-8D73207D2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FDB40A-218D-4780-B1F3-864814879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685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B148609-E7B8-434A-AF44-767B56CFA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D7A3BC-F5B6-4C80-AC5C-B39DDC69C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993158-8F41-45B8-897E-B0D5C4107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287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E09727-E27E-4396-ACCE-2FBE9D254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145955-8F57-4618-A4C8-90E9D641F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EC16C-C736-4D8D-8327-8C42D99158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E1B265-492E-46F0-BAD6-3DB3B2AD1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2C598A-21E6-4309-8279-D146CE0A6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9BFFE5-2E13-4A48-B9DF-4141BE600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872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57EC2-2254-402A-A74E-3A85B40D8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E62B77-0C2F-43A6-899B-6725DDEB3F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5673DA-6EB4-4FC3-AF41-97ECC79745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D6C72B-CACA-45DE-9077-8E329E24D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68D2-8F76-4428-B417-1890BC59F3B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F9AEC4-8A85-4A13-BCEA-D668F3143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02E580-0CAF-4C88-A78B-886F6413F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35663-4A42-41C8-AF06-531380EFA7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288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67F956-E5F9-40B2-9BB8-02B55C9C0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3BE690-EE13-448B-B743-FD1B339CB9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DFEF9-36D5-4ECF-A685-69F0BF9A8E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568D2-8F76-4428-B417-1890BC59F3B9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829B8-2E66-43C9-BEC0-E9540611DA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DDC76-F32C-4FD1-A555-0D60A8D708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135663-4A42-41C8-AF06-531380EFA797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752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84F677-5750-4E10-9751-A63B5B0B62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1904" y="2421539"/>
            <a:ext cx="9608191" cy="1806998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Way Forward on </a:t>
            </a:r>
            <a:br>
              <a:rPr lang="en-US" altLang="ja-JP" dirty="0"/>
            </a:br>
            <a:r>
              <a:rPr lang="en-US" altLang="ja-JP" dirty="0"/>
              <a:t>mandatory UE support of full rate user plane integrity protection </a:t>
            </a:r>
            <a:br>
              <a:rPr lang="en-US" altLang="ja-JP" dirty="0"/>
            </a:br>
            <a:r>
              <a:rPr lang="en-US" altLang="ja-JP" dirty="0"/>
              <a:t>for 5G SA option 2 in Rel-16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930F25-7AFD-4B43-BD12-5279E3E1BF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5794" y="4785645"/>
            <a:ext cx="9144000" cy="1489104"/>
          </a:xfrm>
        </p:spPr>
        <p:txBody>
          <a:bodyPr>
            <a:noAutofit/>
          </a:bodyPr>
          <a:lstStyle/>
          <a:p>
            <a:r>
              <a:rPr lang="en-US" dirty="0"/>
              <a:t>Deutsche Telekom, BT, TIM, ORANGE, </a:t>
            </a:r>
            <a:r>
              <a:rPr lang="en-US" dirty="0" err="1"/>
              <a:t>Telia</a:t>
            </a:r>
            <a:r>
              <a:rPr lang="en-US" dirty="0"/>
              <a:t> Company, </a:t>
            </a:r>
            <a:br>
              <a:rPr lang="en-US" dirty="0"/>
            </a:br>
            <a:r>
              <a:rPr lang="en-US" dirty="0"/>
              <a:t>Telstra, KPN, </a:t>
            </a:r>
            <a:r>
              <a:rPr lang="en-US" dirty="0">
                <a:solidFill>
                  <a:srgbClr val="53BAF2"/>
                </a:solidFill>
              </a:rPr>
              <a:t>Ericsson, Huawei, </a:t>
            </a:r>
            <a:r>
              <a:rPr lang="en-US" dirty="0" err="1">
                <a:solidFill>
                  <a:srgbClr val="53BAF2"/>
                </a:solidFill>
              </a:rPr>
              <a:t>HiSilicon</a:t>
            </a:r>
            <a:endParaRPr lang="en-US" dirty="0">
              <a:solidFill>
                <a:srgbClr val="53BAF2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D1B9F8-2239-44C0-A15E-AC90EE8DAC6C}"/>
              </a:ext>
            </a:extLst>
          </p:cNvPr>
          <p:cNvSpPr/>
          <p:nvPr/>
        </p:nvSpPr>
        <p:spPr>
          <a:xfrm>
            <a:off x="355134" y="27035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Meeting #87-e</a:t>
            </a:r>
            <a:b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The Earth, 16. – 19. March 2020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8B806-5BFD-441D-8CB2-88C7110B560D}"/>
              </a:ext>
            </a:extLst>
          </p:cNvPr>
          <p:cNvSpPr/>
          <p:nvPr/>
        </p:nvSpPr>
        <p:spPr>
          <a:xfrm>
            <a:off x="10519794" y="270355"/>
            <a:ext cx="15369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u="sng" dirty="0"/>
              <a:t>RP-200505</a:t>
            </a:r>
            <a:endParaRPr lang="en-US" u="sng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EBD937C3-FDB7-46C3-8182-A264B716C399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288194168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0EDA34BA-0115-4E25-9274-0E6A623E137C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288194168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E8E617E-B12E-45BF-B681-8D77AF4214CC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327644664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3BA8CB2C-4143-401C-BCB4-326F0BA58A40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56744936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C114C867-10BE-4B6A-90BD-3C972D7F7520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281591248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44D88DD-A583-4142-B563-CE2DC83237E0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258715104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202CABA5-40AD-4B0A-B2B3-827DFC4C0135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258715104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4F4DAAD1-556B-45EF-8044-89A39452D95E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258715104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6D04BE04-04DB-44EB-840A-FA94DB69BAAB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258715104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42548816-E6E9-4BBA-92F2-0DBD15212079}"/>
              </a:ext>
            </a:extLst>
          </p:cNvPr>
          <p:cNvSpPr/>
          <p:nvPr/>
        </p:nvSpPr>
        <p:spPr>
          <a:xfrm>
            <a:off x="-254000" y="-25400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/>
              <a:t>258715104</a:t>
            </a:r>
          </a:p>
        </p:txBody>
      </p:sp>
    </p:spTree>
    <p:extLst>
      <p:ext uri="{BB962C8B-B14F-4D97-AF65-F5344CB8AC3E}">
        <p14:creationId xmlns:p14="http://schemas.microsoft.com/office/powerpoint/2010/main" val="3474990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9B2F7-F6D6-4C71-85D4-042D148DD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(1/2)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02D5B-D374-48AB-9DA1-E27C49F6CE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18264" cy="4351338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Currently NR UEs are only required to support a min. of 64 kbps user plane speed with integrity protection (“UP IP”); optionally the UE can indicate support of full rate UP speed with IP capability.</a:t>
            </a:r>
          </a:p>
          <a:p>
            <a:r>
              <a:rPr lang="en-GB" sz="2400" dirty="0"/>
              <a:t>GSMA contacted 3GPP and informed about a vulnerability of LTE and NR security [RP-200038] </a:t>
            </a:r>
          </a:p>
          <a:p>
            <a:r>
              <a:rPr lang="en-GB" sz="2400" dirty="0"/>
              <a:t>The support of UP IP is defined in the NR PDCP layer and technically under responsibility of RAN2</a:t>
            </a:r>
          </a:p>
          <a:p>
            <a:r>
              <a:rPr lang="en-GB" sz="2400" dirty="0"/>
              <a:t>The device capability to support full rate UP IP is defined on the NAS protocol and under CT1 responsibility.</a:t>
            </a:r>
          </a:p>
          <a:p>
            <a:r>
              <a:rPr lang="en-GB" sz="2400" dirty="0"/>
              <a:t>SA3 is the responsible group for defining the 3GPP security framework and detailed requirements.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7178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9B2F7-F6D6-4C71-85D4-042D148DD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(2/2)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D02D5B-D374-48AB-9DA1-E27C49F6CE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18264" cy="4351338"/>
          </a:xfrm>
        </p:spPr>
        <p:txBody>
          <a:bodyPr>
            <a:normAutofit/>
          </a:bodyPr>
          <a:lstStyle/>
          <a:p>
            <a:r>
              <a:rPr lang="en-GB" altLang="zh-CN" sz="2400" dirty="0"/>
              <a:t>Since summer last year there has been LS exchange between RAN2 and SA3 on the matter of full rate UP IP</a:t>
            </a:r>
          </a:p>
          <a:p>
            <a:r>
              <a:rPr lang="en-US" sz="2400" dirty="0"/>
              <a:t>In a recent LS exchange involving RAN2 and </a:t>
            </a:r>
            <a:r>
              <a:rPr lang="en-GB" sz="2400" dirty="0"/>
              <a:t>SA3 [R2-1902700] indicated that (</a:t>
            </a:r>
            <a:r>
              <a:rPr lang="en-GB" sz="2400" u="sng" dirty="0"/>
              <a:t>underlined added by co-signers for clarification</a:t>
            </a:r>
            <a:r>
              <a:rPr lang="en-GB" sz="2400" dirty="0"/>
              <a:t>):</a:t>
            </a:r>
          </a:p>
          <a:p>
            <a:endParaRPr lang="en-GB" sz="2400" dirty="0"/>
          </a:p>
          <a:p>
            <a:pPr lvl="1"/>
            <a:r>
              <a:rPr lang="en-US" sz="2000" dirty="0"/>
              <a:t>the network should avoid the situation where the UE maximum supported data rate </a:t>
            </a:r>
            <a:r>
              <a:rPr lang="en-US" sz="2000" u="sng" dirty="0"/>
              <a:t>- for which UP IP can be guaranteed - </a:t>
            </a:r>
            <a:r>
              <a:rPr lang="en-US" sz="2000" dirty="0"/>
              <a:t>is exceeded </a:t>
            </a:r>
          </a:p>
          <a:p>
            <a:pPr marL="457200" lvl="1" indent="0">
              <a:buNone/>
            </a:pPr>
            <a:endParaRPr lang="en-GB" sz="2000" dirty="0"/>
          </a:p>
          <a:p>
            <a:pPr lvl="1"/>
            <a:r>
              <a:rPr lang="en-US" sz="2000" dirty="0"/>
              <a:t>that UE </a:t>
            </a:r>
            <a:r>
              <a:rPr lang="en-US" sz="2000" dirty="0" err="1"/>
              <a:t>behaviour</a:t>
            </a:r>
            <a:r>
              <a:rPr lang="en-US" sz="2000" dirty="0"/>
              <a:t> on exceeding the maximum supported data rate for integrity protection will be left to UE implementation</a:t>
            </a:r>
            <a:endParaRPr lang="en-GB" sz="20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78714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zh-CN" dirty="0"/>
              <a:t>The enhanced security of the 5G system is </a:t>
            </a:r>
            <a:r>
              <a:rPr lang="en-GB" dirty="0"/>
              <a:t>essential</a:t>
            </a:r>
            <a:r>
              <a:rPr lang="en-US" altLang="zh-CN" dirty="0"/>
              <a:t> for the commercialization of this new technology aiming to provide a wide range of use cases. </a:t>
            </a:r>
          </a:p>
          <a:p>
            <a:r>
              <a:rPr lang="en-US" altLang="zh-CN" dirty="0">
                <a:solidFill>
                  <a:schemeClr val="accent5"/>
                </a:solidFill>
              </a:rPr>
              <a:t>Based on the discussions in RAN#87e so far, as compromise - while still enabling enhanced security for new 5G use cases - the following is proposed:</a:t>
            </a:r>
          </a:p>
          <a:p>
            <a:r>
              <a:rPr lang="en-US" altLang="zh-CN" dirty="0"/>
              <a:t>3GPP RAN/SA#87e to </a:t>
            </a:r>
            <a:r>
              <a:rPr lang="en-US" altLang="zh-CN" b="1" dirty="0"/>
              <a:t>mandate the support of full rate user plane integrity protection (UP IP) from Rel-16 onwards for all </a:t>
            </a:r>
            <a:r>
              <a:rPr lang="en-US" b="1" dirty="0"/>
              <a:t>5GC-capable </a:t>
            </a:r>
            <a:r>
              <a:rPr lang="en-US" altLang="zh-CN" b="1" dirty="0"/>
              <a:t>UEs </a:t>
            </a:r>
            <a:r>
              <a:rPr lang="en-US" altLang="zh-CN" b="1" dirty="0">
                <a:solidFill>
                  <a:schemeClr val="accent5"/>
                </a:solidFill>
              </a:rPr>
              <a:t>which support Standalone A</a:t>
            </a:r>
            <a:r>
              <a:rPr lang="en-US" b="1" dirty="0">
                <a:solidFill>
                  <a:schemeClr val="accent5"/>
                </a:solidFill>
              </a:rPr>
              <a:t>rchitecture Options 2.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631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</Words>
  <Application>Microsoft Office PowerPoint</Application>
  <PresentationFormat>Breitbild</PresentationFormat>
  <Paragraphs>31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Arial Unicode MS</vt:lpstr>
      <vt:lpstr>Arial</vt:lpstr>
      <vt:lpstr>Calibri</vt:lpstr>
      <vt:lpstr>Calibri Light</vt:lpstr>
      <vt:lpstr>Office Theme</vt:lpstr>
      <vt:lpstr>Way Forward on  mandatory UE support of full rate user plane integrity protection  for 5G SA option 2 in Rel-16</vt:lpstr>
      <vt:lpstr>Background (1/2) </vt:lpstr>
      <vt:lpstr>Background (2/2)  </vt:lpstr>
      <vt:lpstr>Way forward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IAB RRM Requirements</dc:title>
  <dc:creator>Nazmul Islam</dc:creator>
  <cp:lastModifiedBy>Axel Klatt (Deutsche Telekom AG)</cp:lastModifiedBy>
  <cp:revision>103</cp:revision>
  <dcterms:created xsi:type="dcterms:W3CDTF">2019-10-16T05:58:20Z</dcterms:created>
  <dcterms:modified xsi:type="dcterms:W3CDTF">2020-03-19T10:58:51Z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C:\Users\samsung\AppData\Local\Temp\Temp1_RP-192949.zip\RP-192949.pptx</vt:lpwstr>
  </property>
</Properties>
</file>