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9"/>
  </p:notesMasterIdLst>
  <p:sldIdLst>
    <p:sldId id="256" r:id="rId5"/>
    <p:sldId id="271" r:id="rId6"/>
    <p:sldId id="270" r:id="rId7"/>
    <p:sldId id="278"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9" autoAdjust="0"/>
    <p:restoredTop sz="94660"/>
  </p:normalViewPr>
  <p:slideViewPr>
    <p:cSldViewPr snapToGrid="0">
      <p:cViewPr varScale="1">
        <p:scale>
          <a:sx n="115" d="100"/>
          <a:sy n="115" d="100"/>
        </p:scale>
        <p:origin x="426"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E6F6CF-505E-4AA1-890E-9ABB0FB1293D}" type="datetimeFigureOut">
              <a:rPr lang="en-US" smtClean="0"/>
              <a:t>3/12/2020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1D16C4-5E05-4A6A-9A8C-6D2919EF6C61}" type="slidenum">
              <a:rPr lang="en-US" smtClean="0"/>
              <a:t>‹#›</a:t>
            </a:fld>
            <a:endParaRPr lang="en-US"/>
          </a:p>
        </p:txBody>
      </p:sp>
    </p:spTree>
    <p:extLst>
      <p:ext uri="{BB962C8B-B14F-4D97-AF65-F5344CB8AC3E}">
        <p14:creationId xmlns:p14="http://schemas.microsoft.com/office/powerpoint/2010/main" val="14626792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4830D-E227-442E-B199-AA2FF5DF2CE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B54488E-096F-4531-A442-30707E308D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00A1C82-5D8F-406F-859D-98686F222DCA}"/>
              </a:ext>
            </a:extLst>
          </p:cNvPr>
          <p:cNvSpPr>
            <a:spLocks noGrp="1"/>
          </p:cNvSpPr>
          <p:nvPr>
            <p:ph type="dt" sz="half" idx="10"/>
          </p:nvPr>
        </p:nvSpPr>
        <p:spPr/>
        <p:txBody>
          <a:bodyPr/>
          <a:lstStyle/>
          <a:p>
            <a:fld id="{6CE99F8F-42EA-4348-B31A-105ADAC53E81}" type="datetimeFigureOut">
              <a:rPr lang="en-US" smtClean="0"/>
              <a:t>3/12/2020</a:t>
            </a:fld>
            <a:endParaRPr lang="en-US"/>
          </a:p>
        </p:txBody>
      </p:sp>
      <p:sp>
        <p:nvSpPr>
          <p:cNvPr id="5" name="Footer Placeholder 4">
            <a:extLst>
              <a:ext uri="{FF2B5EF4-FFF2-40B4-BE49-F238E27FC236}">
                <a16:creationId xmlns:a16="http://schemas.microsoft.com/office/drawing/2014/main" id="{945227E3-8646-4B78-8EC6-CB9A9BA00C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780C23-95C6-45A8-919A-C262C39DDC85}"/>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1290007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32296-DE5C-47F6-9603-ADF0C3AE0FC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39CFBC0-2109-494A-9A6E-68DEDDEEA2B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59F24A-AC0E-4193-A61C-20C6EB57B8B4}"/>
              </a:ext>
            </a:extLst>
          </p:cNvPr>
          <p:cNvSpPr>
            <a:spLocks noGrp="1"/>
          </p:cNvSpPr>
          <p:nvPr>
            <p:ph type="dt" sz="half" idx="10"/>
          </p:nvPr>
        </p:nvSpPr>
        <p:spPr/>
        <p:txBody>
          <a:bodyPr/>
          <a:lstStyle/>
          <a:p>
            <a:fld id="{6CE99F8F-42EA-4348-B31A-105ADAC53E81}" type="datetimeFigureOut">
              <a:rPr lang="en-US" smtClean="0"/>
              <a:t>3/12/2020</a:t>
            </a:fld>
            <a:endParaRPr lang="en-US"/>
          </a:p>
        </p:txBody>
      </p:sp>
      <p:sp>
        <p:nvSpPr>
          <p:cNvPr id="5" name="Footer Placeholder 4">
            <a:extLst>
              <a:ext uri="{FF2B5EF4-FFF2-40B4-BE49-F238E27FC236}">
                <a16:creationId xmlns:a16="http://schemas.microsoft.com/office/drawing/2014/main" id="{11952AD6-2EFF-45E7-B1BC-1BAB7E8A3B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FD2B31-F565-4425-B196-73345E06075D}"/>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0169549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1242EED-911B-454B-84CB-B38F599D94F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F9218DF-AE48-4009-825E-BB63C66805C3}"/>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278717-2839-42A5-9338-A1741076C095}"/>
              </a:ext>
            </a:extLst>
          </p:cNvPr>
          <p:cNvSpPr>
            <a:spLocks noGrp="1"/>
          </p:cNvSpPr>
          <p:nvPr>
            <p:ph type="dt" sz="half" idx="10"/>
          </p:nvPr>
        </p:nvSpPr>
        <p:spPr/>
        <p:txBody>
          <a:bodyPr/>
          <a:lstStyle/>
          <a:p>
            <a:fld id="{6CE99F8F-42EA-4348-B31A-105ADAC53E81}" type="datetimeFigureOut">
              <a:rPr lang="en-US" smtClean="0"/>
              <a:t>3/12/2020</a:t>
            </a:fld>
            <a:endParaRPr lang="en-US"/>
          </a:p>
        </p:txBody>
      </p:sp>
      <p:sp>
        <p:nvSpPr>
          <p:cNvPr id="5" name="Footer Placeholder 4">
            <a:extLst>
              <a:ext uri="{FF2B5EF4-FFF2-40B4-BE49-F238E27FC236}">
                <a16:creationId xmlns:a16="http://schemas.microsoft.com/office/drawing/2014/main" id="{BA26A6C2-EDD6-418E-B280-0466A0AFC6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ECC30B-67B2-476B-BF7D-9E7FB352319F}"/>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430290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FDC21-8014-4C8B-94C5-F316C1FBD7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B96B11-C918-4906-8B6A-2A373681465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34163A-C9C0-4A03-9CD6-F16226E59D8F}"/>
              </a:ext>
            </a:extLst>
          </p:cNvPr>
          <p:cNvSpPr>
            <a:spLocks noGrp="1"/>
          </p:cNvSpPr>
          <p:nvPr>
            <p:ph type="dt" sz="half" idx="10"/>
          </p:nvPr>
        </p:nvSpPr>
        <p:spPr/>
        <p:txBody>
          <a:bodyPr/>
          <a:lstStyle/>
          <a:p>
            <a:fld id="{6CE99F8F-42EA-4348-B31A-105ADAC53E81}" type="datetimeFigureOut">
              <a:rPr lang="en-US" smtClean="0"/>
              <a:t>3/12/2020</a:t>
            </a:fld>
            <a:endParaRPr lang="en-US"/>
          </a:p>
        </p:txBody>
      </p:sp>
      <p:sp>
        <p:nvSpPr>
          <p:cNvPr id="5" name="Footer Placeholder 4">
            <a:extLst>
              <a:ext uri="{FF2B5EF4-FFF2-40B4-BE49-F238E27FC236}">
                <a16:creationId xmlns:a16="http://schemas.microsoft.com/office/drawing/2014/main" id="{D1478B52-C04B-47A2-B589-7827336320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81254C-47D3-40DF-AA62-D713B1EF4ABC}"/>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2282094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0FE4C-B16C-4A40-97C1-C1F63DCDF5E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D365A4B-1C3D-4225-B1DF-2954AD7D475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8A92A5A-91F2-4D6B-BF0D-AE8E72DB41B3}"/>
              </a:ext>
            </a:extLst>
          </p:cNvPr>
          <p:cNvSpPr>
            <a:spLocks noGrp="1"/>
          </p:cNvSpPr>
          <p:nvPr>
            <p:ph type="dt" sz="half" idx="10"/>
          </p:nvPr>
        </p:nvSpPr>
        <p:spPr/>
        <p:txBody>
          <a:bodyPr/>
          <a:lstStyle/>
          <a:p>
            <a:fld id="{6CE99F8F-42EA-4348-B31A-105ADAC53E81}" type="datetimeFigureOut">
              <a:rPr lang="en-US" smtClean="0"/>
              <a:t>3/12/2020</a:t>
            </a:fld>
            <a:endParaRPr lang="en-US"/>
          </a:p>
        </p:txBody>
      </p:sp>
      <p:sp>
        <p:nvSpPr>
          <p:cNvPr id="5" name="Footer Placeholder 4">
            <a:extLst>
              <a:ext uri="{FF2B5EF4-FFF2-40B4-BE49-F238E27FC236}">
                <a16:creationId xmlns:a16="http://schemas.microsoft.com/office/drawing/2014/main" id="{642119DC-9BA0-4AFC-BCB5-A3888223E0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4A4759-1320-4824-B859-E7D4D47FB226}"/>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062579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3C08E-7CEA-4887-9A58-2C25119AF9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9E5D0F-5FE5-46A2-B99A-0FF5EA13533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9B9777A-04CF-4C81-B647-96D4F72AE7B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DDBFD93-1600-4B43-AB9B-772BF827ECE7}"/>
              </a:ext>
            </a:extLst>
          </p:cNvPr>
          <p:cNvSpPr>
            <a:spLocks noGrp="1"/>
          </p:cNvSpPr>
          <p:nvPr>
            <p:ph type="dt" sz="half" idx="10"/>
          </p:nvPr>
        </p:nvSpPr>
        <p:spPr/>
        <p:txBody>
          <a:bodyPr/>
          <a:lstStyle/>
          <a:p>
            <a:fld id="{6CE99F8F-42EA-4348-B31A-105ADAC53E81}" type="datetimeFigureOut">
              <a:rPr lang="en-US" smtClean="0"/>
              <a:t>3/12/2020</a:t>
            </a:fld>
            <a:endParaRPr lang="en-US"/>
          </a:p>
        </p:txBody>
      </p:sp>
      <p:sp>
        <p:nvSpPr>
          <p:cNvPr id="6" name="Footer Placeholder 5">
            <a:extLst>
              <a:ext uri="{FF2B5EF4-FFF2-40B4-BE49-F238E27FC236}">
                <a16:creationId xmlns:a16="http://schemas.microsoft.com/office/drawing/2014/main" id="{41893D97-C9BE-426D-A04B-E49FA9CB57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4F4EDE-7A32-43CC-97F6-BA1B338F0C9B}"/>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133098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74876-ACF3-4B0C-94DA-F633D6B5DA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4AF36C2-52AB-488E-A0E5-6CE604BBD42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C053E4E-4904-4A1E-9A0D-EBC3D2E9D03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BE8C546-06AE-464F-AEB1-41AFCA8B2B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C3AFAFA-2987-48A2-9FD7-C83CCD16BC9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0D7A8F-3A71-48BD-94F0-EC2F1B55C8C5}"/>
              </a:ext>
            </a:extLst>
          </p:cNvPr>
          <p:cNvSpPr>
            <a:spLocks noGrp="1"/>
          </p:cNvSpPr>
          <p:nvPr>
            <p:ph type="dt" sz="half" idx="10"/>
          </p:nvPr>
        </p:nvSpPr>
        <p:spPr/>
        <p:txBody>
          <a:bodyPr/>
          <a:lstStyle/>
          <a:p>
            <a:fld id="{6CE99F8F-42EA-4348-B31A-105ADAC53E81}" type="datetimeFigureOut">
              <a:rPr lang="en-US" smtClean="0"/>
              <a:t>3/12/2020</a:t>
            </a:fld>
            <a:endParaRPr lang="en-US"/>
          </a:p>
        </p:txBody>
      </p:sp>
      <p:sp>
        <p:nvSpPr>
          <p:cNvPr id="8" name="Footer Placeholder 7">
            <a:extLst>
              <a:ext uri="{FF2B5EF4-FFF2-40B4-BE49-F238E27FC236}">
                <a16:creationId xmlns:a16="http://schemas.microsoft.com/office/drawing/2014/main" id="{F8E21EFB-4703-4E28-85FC-3C873EC7710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F1B1BDE-3BBA-4A7A-B862-785AA5066FC6}"/>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368779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29E66-442D-4859-A07C-6212F095FA3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AF21A57-AAE5-48F1-ABBA-7BE173B09694}"/>
              </a:ext>
            </a:extLst>
          </p:cNvPr>
          <p:cNvSpPr>
            <a:spLocks noGrp="1"/>
          </p:cNvSpPr>
          <p:nvPr>
            <p:ph type="dt" sz="half" idx="10"/>
          </p:nvPr>
        </p:nvSpPr>
        <p:spPr/>
        <p:txBody>
          <a:bodyPr/>
          <a:lstStyle/>
          <a:p>
            <a:fld id="{6CE99F8F-42EA-4348-B31A-105ADAC53E81}" type="datetimeFigureOut">
              <a:rPr lang="en-US" smtClean="0"/>
              <a:t>3/12/2020</a:t>
            </a:fld>
            <a:endParaRPr lang="en-US"/>
          </a:p>
        </p:txBody>
      </p:sp>
      <p:sp>
        <p:nvSpPr>
          <p:cNvPr id="4" name="Footer Placeholder 3">
            <a:extLst>
              <a:ext uri="{FF2B5EF4-FFF2-40B4-BE49-F238E27FC236}">
                <a16:creationId xmlns:a16="http://schemas.microsoft.com/office/drawing/2014/main" id="{B5539ADE-9D5C-444A-89A9-59C53F35270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08BECE2-F55A-441C-9B8A-56E821A0A4C4}"/>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735449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90F5D23-0D62-4063-859F-46FE4939B18F}"/>
              </a:ext>
            </a:extLst>
          </p:cNvPr>
          <p:cNvSpPr>
            <a:spLocks noGrp="1"/>
          </p:cNvSpPr>
          <p:nvPr>
            <p:ph type="dt" sz="half" idx="10"/>
          </p:nvPr>
        </p:nvSpPr>
        <p:spPr/>
        <p:txBody>
          <a:bodyPr/>
          <a:lstStyle/>
          <a:p>
            <a:fld id="{6CE99F8F-42EA-4348-B31A-105ADAC53E81}" type="datetimeFigureOut">
              <a:rPr lang="en-US" smtClean="0"/>
              <a:t>3/12/2020</a:t>
            </a:fld>
            <a:endParaRPr lang="en-US"/>
          </a:p>
        </p:txBody>
      </p:sp>
      <p:sp>
        <p:nvSpPr>
          <p:cNvPr id="3" name="Footer Placeholder 2">
            <a:extLst>
              <a:ext uri="{FF2B5EF4-FFF2-40B4-BE49-F238E27FC236}">
                <a16:creationId xmlns:a16="http://schemas.microsoft.com/office/drawing/2014/main" id="{601BFE14-03BD-4E4C-9629-0FD3B177500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8682EF5-1D99-4896-8372-9F78CA31CD3F}"/>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0195552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2C3D6-80BA-4CCF-825F-2C4CD20FFD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06E0E51-9F3E-4D62-82A1-0A3FDA6FE37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3B80FBD-807B-4DEC-B629-901D1646DE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22D40CE-B165-4E5C-9515-E6E9DD697CD4}"/>
              </a:ext>
            </a:extLst>
          </p:cNvPr>
          <p:cNvSpPr>
            <a:spLocks noGrp="1"/>
          </p:cNvSpPr>
          <p:nvPr>
            <p:ph type="dt" sz="half" idx="10"/>
          </p:nvPr>
        </p:nvSpPr>
        <p:spPr/>
        <p:txBody>
          <a:bodyPr/>
          <a:lstStyle/>
          <a:p>
            <a:fld id="{6CE99F8F-42EA-4348-B31A-105ADAC53E81}" type="datetimeFigureOut">
              <a:rPr lang="en-US" smtClean="0"/>
              <a:t>3/12/2020</a:t>
            </a:fld>
            <a:endParaRPr lang="en-US"/>
          </a:p>
        </p:txBody>
      </p:sp>
      <p:sp>
        <p:nvSpPr>
          <p:cNvPr id="6" name="Footer Placeholder 5">
            <a:extLst>
              <a:ext uri="{FF2B5EF4-FFF2-40B4-BE49-F238E27FC236}">
                <a16:creationId xmlns:a16="http://schemas.microsoft.com/office/drawing/2014/main" id="{0613B627-681C-4346-952E-A2E246B58B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A0BE7A-C6A2-4194-AB2E-EB2D28120432}"/>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984417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59EC4-ABCC-4695-9BE0-D4551D1F2F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044075D-D26E-4BDF-BB73-D188B3642DF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E1711B0-7C62-4B34-96F7-C295C77B69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5121B3C-D20C-490E-88B2-2322F5E18959}"/>
              </a:ext>
            </a:extLst>
          </p:cNvPr>
          <p:cNvSpPr>
            <a:spLocks noGrp="1"/>
          </p:cNvSpPr>
          <p:nvPr>
            <p:ph type="dt" sz="half" idx="10"/>
          </p:nvPr>
        </p:nvSpPr>
        <p:spPr/>
        <p:txBody>
          <a:bodyPr/>
          <a:lstStyle/>
          <a:p>
            <a:fld id="{6CE99F8F-42EA-4348-B31A-105ADAC53E81}" type="datetimeFigureOut">
              <a:rPr lang="en-US" smtClean="0"/>
              <a:t>3/12/2020</a:t>
            </a:fld>
            <a:endParaRPr lang="en-US"/>
          </a:p>
        </p:txBody>
      </p:sp>
      <p:sp>
        <p:nvSpPr>
          <p:cNvPr id="6" name="Footer Placeholder 5">
            <a:extLst>
              <a:ext uri="{FF2B5EF4-FFF2-40B4-BE49-F238E27FC236}">
                <a16:creationId xmlns:a16="http://schemas.microsoft.com/office/drawing/2014/main" id="{0D86AD03-08C5-40A9-A783-E5E520938E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6C36A4-4671-45CC-87F1-A8571AE5F39B}"/>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20762962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B1A804-8C79-44DC-BD66-C74B62A6C6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964FAF1-CD76-4EEE-8CF6-BDAE03E699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1FD407-5DFC-46C5-A542-9AFEB8565E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E99F8F-42EA-4348-B31A-105ADAC53E81}" type="datetimeFigureOut">
              <a:rPr lang="en-US" smtClean="0"/>
              <a:t>3/12/2020</a:t>
            </a:fld>
            <a:endParaRPr lang="en-US"/>
          </a:p>
        </p:txBody>
      </p:sp>
      <p:sp>
        <p:nvSpPr>
          <p:cNvPr id="5" name="Footer Placeholder 4">
            <a:extLst>
              <a:ext uri="{FF2B5EF4-FFF2-40B4-BE49-F238E27FC236}">
                <a16:creationId xmlns:a16="http://schemas.microsoft.com/office/drawing/2014/main" id="{056A5ED5-0B2F-4759-98FC-7027F6A3C5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B8059A1-6FAF-40A2-B6A2-94926EFAF6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C85233-23C8-49EC-B9A2-694895CFF47E}" type="slidenum">
              <a:rPr lang="en-US" smtClean="0"/>
              <a:t>‹#›</a:t>
            </a:fld>
            <a:endParaRPr lang="en-US"/>
          </a:p>
        </p:txBody>
      </p:sp>
    </p:spTree>
    <p:extLst>
      <p:ext uri="{BB962C8B-B14F-4D97-AF65-F5344CB8AC3E}">
        <p14:creationId xmlns:p14="http://schemas.microsoft.com/office/powerpoint/2010/main" val="30926911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22152-4BE9-4E0C-8DAB-528CF916A439}"/>
              </a:ext>
            </a:extLst>
          </p:cNvPr>
          <p:cNvSpPr>
            <a:spLocks noGrp="1"/>
          </p:cNvSpPr>
          <p:nvPr>
            <p:ph type="ctrTitle"/>
          </p:nvPr>
        </p:nvSpPr>
        <p:spPr>
          <a:xfrm>
            <a:off x="646866" y="2108723"/>
            <a:ext cx="10970969" cy="1499532"/>
          </a:xfrm>
        </p:spPr>
        <p:txBody>
          <a:bodyPr>
            <a:normAutofit/>
          </a:bodyPr>
          <a:lstStyle/>
          <a:p>
            <a:r>
              <a:rPr lang="en-US" sz="4400" dirty="0" smtClean="0"/>
              <a:t>Motivation for Revised WID: Enhancements on MIMO for NR</a:t>
            </a:r>
            <a:endParaRPr lang="en-US" sz="4400" dirty="0"/>
          </a:p>
        </p:txBody>
      </p:sp>
      <p:sp>
        <p:nvSpPr>
          <p:cNvPr id="3" name="Subtitle 2">
            <a:extLst>
              <a:ext uri="{FF2B5EF4-FFF2-40B4-BE49-F238E27FC236}">
                <a16:creationId xmlns:a16="http://schemas.microsoft.com/office/drawing/2014/main" id="{5D726442-076A-4C8F-93BA-9EAA63B10582}"/>
              </a:ext>
            </a:extLst>
          </p:cNvPr>
          <p:cNvSpPr>
            <a:spLocks noGrp="1"/>
          </p:cNvSpPr>
          <p:nvPr>
            <p:ph type="subTitle" idx="1"/>
          </p:nvPr>
        </p:nvSpPr>
        <p:spPr>
          <a:xfrm>
            <a:off x="494949" y="4223092"/>
            <a:ext cx="11274805" cy="1162640"/>
          </a:xfrm>
        </p:spPr>
        <p:txBody>
          <a:bodyPr>
            <a:normAutofit/>
          </a:bodyPr>
          <a:lstStyle/>
          <a:p>
            <a:r>
              <a:rPr lang="en-US" sz="2800" dirty="0" smtClean="0"/>
              <a:t>Samsung</a:t>
            </a:r>
            <a:endParaRPr lang="en-US" sz="2800" dirty="0"/>
          </a:p>
        </p:txBody>
      </p:sp>
      <p:sp>
        <p:nvSpPr>
          <p:cNvPr id="4" name="正方形/長方形 6">
            <a:extLst>
              <a:ext uri="{FF2B5EF4-FFF2-40B4-BE49-F238E27FC236}">
                <a16:creationId xmlns:a16="http://schemas.microsoft.com/office/drawing/2014/main" id="{E6CAC9C0-E692-4940-B639-D8B71E1D4EEA}"/>
              </a:ext>
            </a:extLst>
          </p:cNvPr>
          <p:cNvSpPr>
            <a:spLocks noChangeArrowheads="1"/>
          </p:cNvSpPr>
          <p:nvPr/>
        </p:nvSpPr>
        <p:spPr bwMode="auto">
          <a:xfrm>
            <a:off x="83177" y="0"/>
            <a:ext cx="6203323"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kumimoji="1" lang="en-US" altLang="zh-CN" sz="2000" dirty="0">
                <a:latin typeface="Arial" charset="0"/>
                <a:ea typeface="Batang" pitchFamily="18" charset="-127"/>
                <a:cs typeface="Times New Roman" pitchFamily="18" charset="0"/>
              </a:rPr>
              <a:t>3GPP TSG-RAN Meeting # 87-e</a:t>
            </a:r>
          </a:p>
          <a:p>
            <a:pPr>
              <a:spcBef>
                <a:spcPct val="0"/>
              </a:spcBef>
              <a:spcAft>
                <a:spcPts val="900"/>
              </a:spcAft>
              <a:buFontTx/>
              <a:buNone/>
            </a:pPr>
            <a:r>
              <a:rPr kumimoji="1" lang="en-US" altLang="zh-CN" sz="2000" dirty="0">
                <a:latin typeface="Arial" charset="0"/>
                <a:ea typeface="Batang" pitchFamily="18" charset="-127"/>
                <a:cs typeface="Times New Roman" pitchFamily="18" charset="0"/>
              </a:rPr>
              <a:t>Electronic Meeting, March 16-19, 2020</a:t>
            </a:r>
          </a:p>
          <a:p>
            <a:pPr>
              <a:spcBef>
                <a:spcPct val="0"/>
              </a:spcBef>
              <a:spcAft>
                <a:spcPts val="900"/>
              </a:spcAft>
              <a:buFontTx/>
              <a:buNone/>
            </a:pPr>
            <a:r>
              <a:rPr kumimoji="1" lang="en-US" altLang="ja-JP" sz="2000" dirty="0">
                <a:latin typeface="Arial" charset="0"/>
                <a:ea typeface="Batang" pitchFamily="18" charset="-127"/>
                <a:cs typeface="Times New Roman" pitchFamily="18" charset="0"/>
              </a:rPr>
              <a:t>Agenda: </a:t>
            </a:r>
            <a:r>
              <a:rPr kumimoji="1" lang="en-US" altLang="ja-JP" sz="2000" dirty="0" smtClean="0">
                <a:latin typeface="Arial" charset="0"/>
                <a:ea typeface="Batang" pitchFamily="18" charset="-127"/>
                <a:cs typeface="Times New Roman" pitchFamily="18" charset="0"/>
              </a:rPr>
              <a:t>13.1</a:t>
            </a:r>
            <a:endParaRPr kumimoji="1" lang="en-US" altLang="ja-JP" sz="2000" dirty="0">
              <a:latin typeface="Arial" charset="0"/>
              <a:ea typeface="Batang" pitchFamily="18" charset="-127"/>
              <a:cs typeface="Times New Roman" pitchFamily="18" charset="0"/>
            </a:endParaRPr>
          </a:p>
        </p:txBody>
      </p:sp>
      <p:sp>
        <p:nvSpPr>
          <p:cNvPr id="5" name="正方形/長方形 5">
            <a:extLst>
              <a:ext uri="{FF2B5EF4-FFF2-40B4-BE49-F238E27FC236}">
                <a16:creationId xmlns:a16="http://schemas.microsoft.com/office/drawing/2014/main" id="{85D8C46A-C772-492A-BB32-0FEE317D8A5C}"/>
              </a:ext>
            </a:extLst>
          </p:cNvPr>
          <p:cNvSpPr>
            <a:spLocks noChangeArrowheads="1"/>
          </p:cNvSpPr>
          <p:nvPr/>
        </p:nvSpPr>
        <p:spPr bwMode="auto">
          <a:xfrm>
            <a:off x="9789842" y="101126"/>
            <a:ext cx="1979912" cy="52212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lang="en-GB" altLang="zh-CN" sz="2800" smtClean="0">
                <a:ea typeface="Batang" pitchFamily="18" charset="-127"/>
                <a:cs typeface="Times New Roman" pitchFamily="18" charset="0"/>
              </a:rPr>
              <a:t>RP-200438</a:t>
            </a:r>
            <a:endParaRPr lang="en-GB" altLang="zh-CN" sz="2000" dirty="0">
              <a:solidFill>
                <a:srgbClr val="FF0000"/>
              </a:solidFill>
              <a:ea typeface="Batang" pitchFamily="18" charset="-127"/>
              <a:cs typeface="Times New Roman" pitchFamily="18" charset="0"/>
            </a:endParaRPr>
          </a:p>
        </p:txBody>
      </p:sp>
    </p:spTree>
    <p:extLst>
      <p:ext uri="{BB962C8B-B14F-4D97-AF65-F5344CB8AC3E}">
        <p14:creationId xmlns:p14="http://schemas.microsoft.com/office/powerpoint/2010/main" val="3389946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fontScale="90000"/>
          </a:bodyPr>
          <a:lstStyle/>
          <a:p>
            <a:pPr algn="ctr"/>
            <a:r>
              <a:rPr lang="en-US" b="1" dirty="0"/>
              <a:t>Background</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6957" y="906087"/>
            <a:ext cx="12192000" cy="5268290"/>
          </a:xfrm>
        </p:spPr>
        <p:txBody>
          <a:bodyPr>
            <a:normAutofit/>
          </a:bodyPr>
          <a:lstStyle/>
          <a:p>
            <a:pPr hangingPunct="0"/>
            <a:r>
              <a:rPr lang="en-US" altLang="zh-CN" dirty="0" smtClean="0"/>
              <a:t>The following objectives were listed in the WID for RAN4 core requirements </a:t>
            </a:r>
          </a:p>
          <a:p>
            <a:pPr lvl="1" hangingPunct="0"/>
            <a:r>
              <a:rPr lang="en-GB" altLang="zh-CN" dirty="0"/>
              <a:t>Specify core requirements associated with the items specified by RAN1 [RAN4]</a:t>
            </a:r>
            <a:endParaRPr lang="zh-CN" altLang="zh-CN" dirty="0"/>
          </a:p>
          <a:p>
            <a:pPr marL="1143000" lvl="3" hangingPunct="0">
              <a:spcBef>
                <a:spcPts val="1000"/>
              </a:spcBef>
            </a:pPr>
            <a:r>
              <a:rPr lang="en-GB" altLang="zh-CN" dirty="0"/>
              <a:t>Specify RRM requirements</a:t>
            </a:r>
            <a:endParaRPr lang="zh-CN" altLang="zh-CN" dirty="0"/>
          </a:p>
          <a:p>
            <a:pPr marL="1143000" lvl="3" hangingPunct="0">
              <a:spcBef>
                <a:spcPts val="1000"/>
              </a:spcBef>
            </a:pPr>
            <a:r>
              <a:rPr lang="en-GB" altLang="zh-CN" dirty="0"/>
              <a:t>Identify impact on RF requirements for the reduced PAPR pi/2-BPSK DMRS and, if needed, specify RF requirements </a:t>
            </a:r>
            <a:endParaRPr lang="zh-CN" altLang="zh-CN" dirty="0"/>
          </a:p>
          <a:p>
            <a:pPr marL="1143000" lvl="3" hangingPunct="0">
              <a:spcBef>
                <a:spcPts val="1000"/>
              </a:spcBef>
            </a:pPr>
            <a:r>
              <a:rPr lang="en-GB" altLang="zh-CN" dirty="0"/>
              <a:t>Identify impact on RF requirements for the uplink full power transmission and, if needed, specify RF requirements </a:t>
            </a:r>
            <a:endParaRPr lang="en-GB" altLang="zh-CN" dirty="0" smtClean="0"/>
          </a:p>
          <a:p>
            <a:pPr marL="228600" lvl="1" hangingPunct="0">
              <a:spcBef>
                <a:spcPts val="1000"/>
              </a:spcBef>
            </a:pPr>
            <a:r>
              <a:rPr lang="en-GB" altLang="zh-CN" dirty="0" smtClean="0"/>
              <a:t>Both core part and performance part were discussed and progressed based on approved WI timeline. </a:t>
            </a:r>
          </a:p>
          <a:p>
            <a:pPr marL="685800" lvl="2" hangingPunct="0">
              <a:spcBef>
                <a:spcPts val="1000"/>
              </a:spcBef>
            </a:pPr>
            <a:r>
              <a:rPr lang="en-GB" altLang="zh-CN" dirty="0" smtClean="0"/>
              <a:t>75% for RAN4 core requirements and 15% for performance requirements were reported as indicated in the SR shared on RAN4 reflector	</a:t>
            </a:r>
          </a:p>
          <a:p>
            <a:pPr marL="228600" lvl="1" hangingPunct="0">
              <a:spcBef>
                <a:spcPts val="1000"/>
              </a:spcBef>
            </a:pPr>
            <a:r>
              <a:rPr lang="en-GB" altLang="zh-CN" dirty="0" smtClean="0"/>
              <a:t>WI timeline and </a:t>
            </a:r>
            <a:r>
              <a:rPr lang="en-GB" altLang="zh-CN" dirty="0" err="1" smtClean="0"/>
              <a:t>workplan</a:t>
            </a:r>
            <a:r>
              <a:rPr lang="en-GB" altLang="zh-CN" dirty="0" smtClean="0"/>
              <a:t> is proposed to be changed due to the current completion level as well as unexpected </a:t>
            </a:r>
            <a:r>
              <a:rPr lang="en-US" altLang="ko-KR" dirty="0"/>
              <a:t>COVID-19 </a:t>
            </a:r>
            <a:r>
              <a:rPr lang="en-US" altLang="ko-KR" dirty="0" smtClean="0"/>
              <a:t>situation</a:t>
            </a:r>
          </a:p>
          <a:p>
            <a:pPr marL="228600" lvl="1" hangingPunct="0">
              <a:spcBef>
                <a:spcPts val="1000"/>
              </a:spcBef>
            </a:pPr>
            <a:r>
              <a:rPr lang="en-US" altLang="zh-CN" dirty="0" smtClean="0"/>
              <a:t>RAN4 objectives on reduced PAPR pi/2-BPSK DMRS are also proposed to be changed based on previous RAN4 discussions. </a:t>
            </a:r>
            <a:endParaRPr lang="zh-CN" altLang="zh-CN" dirty="0"/>
          </a:p>
          <a:p>
            <a:pPr hangingPunct="0"/>
            <a:endParaRPr lang="en-GB" dirty="0"/>
          </a:p>
        </p:txBody>
      </p:sp>
    </p:spTree>
    <p:extLst>
      <p:ext uri="{BB962C8B-B14F-4D97-AF65-F5344CB8AC3E}">
        <p14:creationId xmlns:p14="http://schemas.microsoft.com/office/powerpoint/2010/main" val="6379035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fontScale="90000"/>
          </a:bodyPr>
          <a:lstStyle/>
          <a:p>
            <a:pPr algn="ctr"/>
            <a:r>
              <a:rPr lang="en-US" b="1" dirty="0" smtClean="0"/>
              <a:t>Discussions</a:t>
            </a:r>
            <a:endParaRPr lang="en-US" b="1" dirty="0"/>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160430" y="875268"/>
            <a:ext cx="12192000" cy="5426550"/>
          </a:xfrm>
        </p:spPr>
        <p:txBody>
          <a:bodyPr>
            <a:normAutofit fontScale="92500" lnSpcReduction="10000"/>
          </a:bodyPr>
          <a:lstStyle/>
          <a:p>
            <a:pPr hangingPunct="0"/>
            <a:r>
              <a:rPr lang="en-US" dirty="0" smtClean="0"/>
              <a:t>MPR enhancement for pi/2-BPSK DMRS in FR2 was discussed. The following proposals were observed in RAN4 #94-e meeting </a:t>
            </a:r>
          </a:p>
          <a:p>
            <a:pPr lvl="1" hangingPunct="0"/>
            <a:r>
              <a:rPr lang="en-US" altLang="zh-CN" dirty="0" smtClean="0"/>
              <a:t>R4-2000470 (Qualcomm)</a:t>
            </a:r>
          </a:p>
          <a:p>
            <a:pPr lvl="2" hangingPunct="0"/>
            <a:r>
              <a:rPr lang="en-US" altLang="zh-CN" dirty="0" smtClean="0"/>
              <a:t>“Simulations on FR2 waveforms show that PBD waveforms requires MPR values over 1dB for certain filter coefficients. Therefore, considering PA performance variations it is recommended that the FR2 MPR tables remain unchanged”</a:t>
            </a:r>
          </a:p>
          <a:p>
            <a:pPr lvl="1" hangingPunct="0"/>
            <a:r>
              <a:rPr lang="en-US" altLang="zh-CN" dirty="0" smtClean="0"/>
              <a:t>R4-200-517 (Nokia)</a:t>
            </a:r>
          </a:p>
          <a:p>
            <a:pPr lvl="2" hangingPunct="0"/>
            <a:r>
              <a:rPr lang="en-GB" altLang="zh-CN" dirty="0" smtClean="0"/>
              <a:t>Up </a:t>
            </a:r>
            <a:r>
              <a:rPr lang="en-GB" altLang="zh-CN" dirty="0"/>
              <a:t>to 1.5 dB more power could be achieved compared current MPR scheme however this is mostly due to relaxed specification not new DMRS</a:t>
            </a:r>
            <a:endParaRPr lang="zh-CN" altLang="zh-CN" dirty="0"/>
          </a:p>
          <a:p>
            <a:pPr lvl="2"/>
            <a:r>
              <a:rPr lang="en-GB" altLang="zh-CN" dirty="0"/>
              <a:t>Number of waveforms capable of achieving this 1.5 dB improvement in output power is increased when shaping is increased but it is not certain that this manifests as increased bitrate in base station receiver as spectrum starts to heavily distorted especially in case of shaping w/ [-0.3 1 0.3</a:t>
            </a:r>
            <a:r>
              <a:rPr lang="en-GB" altLang="zh-CN" dirty="0" smtClean="0"/>
              <a:t>].</a:t>
            </a:r>
          </a:p>
          <a:p>
            <a:pPr lvl="1"/>
            <a:r>
              <a:rPr lang="en-US" altLang="zh-CN" dirty="0" smtClean="0"/>
              <a:t>R4-2002036 (Huawei) </a:t>
            </a:r>
          </a:p>
          <a:p>
            <a:pPr lvl="2"/>
            <a:r>
              <a:rPr lang="en-GB" altLang="zh-CN" dirty="0"/>
              <a:t>The DMRS evaluation should be focused on FR1</a:t>
            </a:r>
            <a:r>
              <a:rPr lang="en-GB" altLang="zh-CN" dirty="0" smtClean="0"/>
              <a:t>.</a:t>
            </a:r>
          </a:p>
          <a:p>
            <a:pPr lvl="2"/>
            <a:endParaRPr lang="en-GB" altLang="zh-CN" dirty="0"/>
          </a:p>
          <a:p>
            <a:pPr marL="0" lvl="2" indent="0" hangingPunct="0">
              <a:lnSpc>
                <a:spcPct val="100000"/>
              </a:lnSpc>
              <a:spcBef>
                <a:spcPts val="1000"/>
              </a:spcBef>
              <a:buNone/>
            </a:pPr>
            <a:r>
              <a:rPr lang="en-GB" altLang="zh-CN" sz="2800" dirty="0"/>
              <a:t>=&gt; Enhanced MPR requirements for pi/2-BPSK DMRS for FR2 is not identified, RF requirements is not needed. </a:t>
            </a:r>
            <a:endParaRPr lang="en-US" altLang="zh-CN" sz="2800" dirty="0"/>
          </a:p>
          <a:p>
            <a:endParaRPr lang="en-US" altLang="zh-CN" dirty="0" smtClean="0"/>
          </a:p>
          <a:p>
            <a:pPr lvl="1" hangingPunct="0"/>
            <a:endParaRPr lang="en-GB" dirty="0" smtClean="0"/>
          </a:p>
          <a:p>
            <a:pPr hangingPunct="0"/>
            <a:endParaRPr lang="en-GB" dirty="0" smtClean="0"/>
          </a:p>
          <a:p>
            <a:pPr hangingPunct="0"/>
            <a:endParaRPr lang="sv-SE" dirty="0"/>
          </a:p>
        </p:txBody>
      </p:sp>
    </p:spTree>
    <p:extLst>
      <p:ext uri="{BB962C8B-B14F-4D97-AF65-F5344CB8AC3E}">
        <p14:creationId xmlns:p14="http://schemas.microsoft.com/office/powerpoint/2010/main" val="5710286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fontScale="90000"/>
          </a:bodyPr>
          <a:lstStyle/>
          <a:p>
            <a:pPr algn="ctr"/>
            <a:r>
              <a:rPr lang="en-US" b="1" dirty="0" smtClean="0"/>
              <a:t>Proposals</a:t>
            </a:r>
            <a:endParaRPr lang="en-US" b="1" dirty="0"/>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160430" y="875268"/>
            <a:ext cx="12192000" cy="5426550"/>
          </a:xfrm>
        </p:spPr>
        <p:txBody>
          <a:bodyPr>
            <a:normAutofit/>
          </a:bodyPr>
          <a:lstStyle/>
          <a:p>
            <a:pPr hangingPunct="0"/>
            <a:r>
              <a:rPr lang="en-US" dirty="0" smtClean="0"/>
              <a:t>Extend the completion date for both Core part and performance part </a:t>
            </a:r>
          </a:p>
          <a:p>
            <a:pPr lvl="1" hangingPunct="0"/>
            <a:r>
              <a:rPr lang="en-US" altLang="zh-CN" dirty="0" smtClean="0"/>
              <a:t>Core part: June 2020 </a:t>
            </a:r>
          </a:p>
          <a:p>
            <a:pPr lvl="1" hangingPunct="0"/>
            <a:r>
              <a:rPr lang="en-US" altLang="zh-CN" dirty="0" smtClean="0"/>
              <a:t>Perf part: Dec 2020</a:t>
            </a:r>
          </a:p>
          <a:p>
            <a:pPr hangingPunct="0"/>
            <a:r>
              <a:rPr lang="en-US" altLang="zh-CN" dirty="0" smtClean="0"/>
              <a:t>Performance part shall continually discussed in Q2 in parallel with core part</a:t>
            </a:r>
          </a:p>
          <a:p>
            <a:pPr hangingPunct="0"/>
            <a:r>
              <a:rPr lang="en-US" altLang="zh-CN" dirty="0" smtClean="0"/>
              <a:t>For RF core requirements, limit the scope for PAPR pi/2-BPSK DMRS to FR1, i.e., revise the objectives as </a:t>
            </a:r>
          </a:p>
          <a:p>
            <a:pPr lvl="1" hangingPunct="0"/>
            <a:r>
              <a:rPr lang="en-GB" altLang="zh-CN" dirty="0"/>
              <a:t>Identify impact on RF requirements for the reduced PAPR pi/2-BPSK DMRS </a:t>
            </a:r>
            <a:r>
              <a:rPr lang="en-GB" altLang="zh-CN" u="sng" dirty="0" smtClean="0">
                <a:solidFill>
                  <a:srgbClr val="FF0000"/>
                </a:solidFill>
              </a:rPr>
              <a:t>for FR1 </a:t>
            </a:r>
            <a:r>
              <a:rPr lang="en-GB" altLang="zh-CN" dirty="0" smtClean="0"/>
              <a:t>and</a:t>
            </a:r>
            <a:r>
              <a:rPr lang="en-GB" altLang="zh-CN" dirty="0"/>
              <a:t>, if needed, specify RF requirements </a:t>
            </a:r>
            <a:endParaRPr lang="en-US" altLang="zh-CN" dirty="0" smtClean="0"/>
          </a:p>
          <a:p>
            <a:endParaRPr lang="en-US" altLang="zh-CN" dirty="0" smtClean="0"/>
          </a:p>
          <a:p>
            <a:pPr lvl="1" hangingPunct="0"/>
            <a:endParaRPr lang="en-GB" dirty="0" smtClean="0"/>
          </a:p>
          <a:p>
            <a:pPr hangingPunct="0"/>
            <a:endParaRPr lang="en-GB" dirty="0" smtClean="0"/>
          </a:p>
          <a:p>
            <a:pPr hangingPunct="0"/>
            <a:endParaRPr lang="sv-SE" dirty="0"/>
          </a:p>
        </p:txBody>
      </p:sp>
    </p:spTree>
    <p:extLst>
      <p:ext uri="{BB962C8B-B14F-4D97-AF65-F5344CB8AC3E}">
        <p14:creationId xmlns:p14="http://schemas.microsoft.com/office/powerpoint/2010/main" val="38482800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1bca35888b53bdcafbc32a048fc86e97">
  <xsd:schema xmlns:xsd="http://www.w3.org/2001/XMLSchema" xmlns:xs="http://www.w3.org/2001/XMLSchema" xmlns:p="http://schemas.microsoft.com/office/2006/metadata/properties" xmlns:ns3="6f846979-0e6f-42ff-8b87-e1893efeda99" targetNamespace="http://schemas.microsoft.com/office/2006/metadata/properties" ma:root="true" ma:fieldsID="6c79b581ef95d2945bde3cca6c948926"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MediaServiceLocation" ma:index="12" nillable="true" ma:displayName="MediaServiceLocation" ma:descrip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923B50C-52FF-41A9-804E-6851DFBF6F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D110D71-1EEF-4420-B18E-C9C701FA6BBC}">
  <ds:schemaRefs>
    <ds:schemaRef ds:uri="http://purl.org/dc/dcmitype/"/>
    <ds:schemaRef ds:uri="http://purl.org/dc/terms/"/>
    <ds:schemaRef ds:uri="http://schemas.microsoft.com/office/2006/documentManagement/types"/>
    <ds:schemaRef ds:uri="6f846979-0e6f-42ff-8b87-e1893efeda99"/>
    <ds:schemaRef ds:uri="http://purl.org/dc/elements/1.1/"/>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8B4C11DE-6BD6-4858-846F-143A032F3F4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306</Words>
  <Application>Microsoft Office PowerPoint</Application>
  <PresentationFormat>Widescreen</PresentationFormat>
  <Paragraphs>38</Paragraphs>
  <Slides>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vt:i4>
      </vt:variant>
    </vt:vector>
  </HeadingPairs>
  <TitlesOfParts>
    <vt:vector size="12" baseType="lpstr">
      <vt:lpstr>맑은 고딕</vt:lpstr>
      <vt:lpstr>Arial</vt:lpstr>
      <vt:lpstr>Batang</vt:lpstr>
      <vt:lpstr>Calibri</vt:lpstr>
      <vt:lpstr>Calibri Light</vt:lpstr>
      <vt:lpstr>等线</vt:lpstr>
      <vt:lpstr>Times New Roman</vt:lpstr>
      <vt:lpstr>Office Theme</vt:lpstr>
      <vt:lpstr>Motivation for Revised WID: Enhancements on MIMO for NR</vt:lpstr>
      <vt:lpstr>Background</vt:lpstr>
      <vt:lpstr>Discussions</vt:lpstr>
      <vt:lpstr>Proposals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CTPClassification=CTP_NT</cp:keywords>
  <cp:lastModifiedBy/>
  <cp:revision>1</cp:revision>
  <dcterms:created xsi:type="dcterms:W3CDTF">2018-01-12T05:29:14Z</dcterms:created>
  <dcterms:modified xsi:type="dcterms:W3CDTF">2020-03-13T00:28:46Z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a67f46ce-e1a2-40a7-b4ad-580eff7a7b8b</vt:lpwstr>
  </property>
  <property fmtid="{D5CDD505-2E9C-101B-9397-08002B2CF9AE}" pid="3" name="CTP_TimeStamp">
    <vt:lpwstr>2018-01-25 22:59:37Z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NewReviewCycle">
    <vt:lpwstr/>
  </property>
  <property fmtid="{D5CDD505-2E9C-101B-9397-08002B2CF9AE}" pid="9" name="_2015_ms_pID_725343">
    <vt:lpwstr>(2)ZEyeJZvUEBWb9MaZPNmsae/RxvV3+jll6hbCZD1FyT8hsRDPFktg+sGQuXzgM0H0sXz7iihy
WXn0FsQHodcKO2QJzoVmm5N6JCtMS7PucnnNjDHZQsNXR7JVZNJVg1RmkeBOz3vB3BNc7CzQ
ZwsKdVzgGW3ZO1J01YnIE8kLgOZXQ/Y3HjqpGFJAmNq9eWrNX9BesZkvomNX1RnibIVQAaIj
uBQ0hsq81Ni01mrx8M</vt:lpwstr>
  </property>
  <property fmtid="{D5CDD505-2E9C-101B-9397-08002B2CF9AE}" pid="10" name="_2015_ms_pID_7253431">
    <vt:lpwstr>wkzFledQv7Dl2HBlSBn2dWHhjZXfM/zPACW4gQL+T4s5KGXfYuqyoJ
rcsDsfW0WVkQsBSQ/BapotpM9vFdChpgOhQg/RN3CmDqkhtBYwJya4r67dzFbIKhvakwVJV3
Bc7HhSJ6aBk9oJ1JxPzOUpbkxnPQG3oJdECiDejlbx1sBfTwiveaxr5z9xU04dSL1nISjSjt
hfh2wnNZ0pq41l2S</vt:lpwstr>
  </property>
  <property fmtid="{D5CDD505-2E9C-101B-9397-08002B2CF9AE}" pid="11" name="ContentTypeId">
    <vt:lpwstr>0x0101003AA7AC0C743A294CADF60F661720E3E6</vt:lpwstr>
  </property>
  <property fmtid="{D5CDD505-2E9C-101B-9397-08002B2CF9AE}" pid="12" name="MSIP_Label_4327cfd9-47ed-48f1-9376-4ab3148935bb_Enabled">
    <vt:lpwstr>True</vt:lpwstr>
  </property>
  <property fmtid="{D5CDD505-2E9C-101B-9397-08002B2CF9AE}" pid="13" name="MSIP_Label_4327cfd9-47ed-48f1-9376-4ab3148935bb_SiteId">
    <vt:lpwstr>5d471751-9675-428d-917b-70f44f9630b0</vt:lpwstr>
  </property>
  <property fmtid="{D5CDD505-2E9C-101B-9397-08002B2CF9AE}" pid="14" name="MSIP_Label_4327cfd9-47ed-48f1-9376-4ab3148935bb_Owner">
    <vt:lpwstr>iwajlo.angelow@nokia.com</vt:lpwstr>
  </property>
  <property fmtid="{D5CDD505-2E9C-101B-9397-08002B2CF9AE}" pid="15" name="MSIP_Label_4327cfd9-47ed-48f1-9376-4ab3148935bb_SetDate">
    <vt:lpwstr>2020-01-27T16:06:05.5865511Z</vt:lpwstr>
  </property>
  <property fmtid="{D5CDD505-2E9C-101B-9397-08002B2CF9AE}" pid="16" name="MSIP_Label_4327cfd9-47ed-48f1-9376-4ab3148935bb_Name">
    <vt:lpwstr>Personal</vt:lpwstr>
  </property>
  <property fmtid="{D5CDD505-2E9C-101B-9397-08002B2CF9AE}" pid="17" name="MSIP_Label_4327cfd9-47ed-48f1-9376-4ab3148935bb_Application">
    <vt:lpwstr>Microsoft Azure Information Protection</vt:lpwstr>
  </property>
  <property fmtid="{D5CDD505-2E9C-101B-9397-08002B2CF9AE}" pid="18" name="MSIP_Label_4327cfd9-47ed-48f1-9376-4ab3148935bb_ActionId">
    <vt:lpwstr>4237f30d-8287-421e-a003-86892bca6493</vt:lpwstr>
  </property>
  <property fmtid="{D5CDD505-2E9C-101B-9397-08002B2CF9AE}" pid="19" name="MSIP_Label_4327cfd9-47ed-48f1-9376-4ab3148935bb_Extended_MSFT_Method">
    <vt:lpwstr>Manual</vt:lpwstr>
  </property>
  <property fmtid="{D5CDD505-2E9C-101B-9397-08002B2CF9AE}" pid="20" name="Sensitivity">
    <vt:lpwstr>Personal</vt:lpwstr>
  </property>
  <property fmtid="{D5CDD505-2E9C-101B-9397-08002B2CF9AE}" pid="21" name="NSCPROP_SA">
    <vt:lpwstr>C:\Users\samsung\AppData\Local\Microsoft\Windows\INetCache\Content.Outlook\2HVP82UW\draft-RP-20xxx WF RAN4 work load.pptx</vt:lpwstr>
  </property>
</Properties>
</file>