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Lst>
  <p:notesMasterIdLst>
    <p:notesMasterId r:id="rId8"/>
  </p:notesMasterIdLst>
  <p:sldIdLst>
    <p:sldId id="256" r:id="rId3"/>
    <p:sldId id="272" r:id="rId4"/>
    <p:sldId id="273" r:id="rId5"/>
    <p:sldId id="275" r:id="rId6"/>
    <p:sldId id="269"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272"/>
            <p14:sldId id="273"/>
            <p14:sldId id="275"/>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2DC84D"/>
    <a:srgbClr val="5E5E5E"/>
    <a:srgbClr val="CACAC8"/>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34" autoAdjust="0"/>
    <p:restoredTop sz="94826" autoAdjust="0"/>
  </p:normalViewPr>
  <p:slideViewPr>
    <p:cSldViewPr snapToGrid="0" snapToObjects="1">
      <p:cViewPr varScale="1">
        <p:scale>
          <a:sx n="39" d="100"/>
          <a:sy n="39" d="100"/>
        </p:scale>
        <p:origin x="20"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smtClean="0"/>
          </a:p>
        </p:txBody>
      </p:sp>
      <p:sp>
        <p:nvSpPr>
          <p:cNvPr id="92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774598D-E401-4388-AD79-E6D68C2050A7}" type="slidenum">
              <a:rPr lang="zh-CN" altLang="en-US" smtClean="0"/>
              <a:pPr/>
              <a:t>2</a:t>
            </a:fld>
            <a:endParaRPr lang="zh-CN" altLang="en-US" smtClean="0"/>
          </a:p>
        </p:txBody>
      </p:sp>
    </p:spTree>
    <p:extLst>
      <p:ext uri="{BB962C8B-B14F-4D97-AF65-F5344CB8AC3E}">
        <p14:creationId xmlns:p14="http://schemas.microsoft.com/office/powerpoint/2010/main" val="2574482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smtClean="0"/>
          </a:p>
        </p:txBody>
      </p:sp>
      <p:sp>
        <p:nvSpPr>
          <p:cNvPr id="92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774598D-E401-4388-AD79-E6D68C2050A7}" type="slidenum">
              <a:rPr lang="zh-CN" altLang="en-US" smtClean="0"/>
              <a:pPr/>
              <a:t>3</a:t>
            </a:fld>
            <a:endParaRPr lang="zh-CN" altLang="en-US" smtClean="0"/>
          </a:p>
        </p:txBody>
      </p:sp>
    </p:spTree>
    <p:extLst>
      <p:ext uri="{BB962C8B-B14F-4D97-AF65-F5344CB8AC3E}">
        <p14:creationId xmlns:p14="http://schemas.microsoft.com/office/powerpoint/2010/main" val="2347770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dirty="0" smtClean="0"/>
          </a:p>
        </p:txBody>
      </p:sp>
      <p:sp>
        <p:nvSpPr>
          <p:cNvPr id="92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774598D-E401-4388-AD79-E6D68C2050A7}" type="slidenum">
              <a:rPr lang="zh-CN" altLang="en-US" smtClean="0"/>
              <a:pPr/>
              <a:t>4</a:t>
            </a:fld>
            <a:endParaRPr lang="zh-CN" altLang="en-US" smtClean="0"/>
          </a:p>
        </p:txBody>
      </p:sp>
    </p:spTree>
    <p:extLst>
      <p:ext uri="{BB962C8B-B14F-4D97-AF65-F5344CB8AC3E}">
        <p14:creationId xmlns:p14="http://schemas.microsoft.com/office/powerpoint/2010/main" val="12624763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20387048" y="12370740"/>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0" i="0" u="none" strike="noStrike" cap="none" spc="0" normalizeH="0" baseline="0" smtClean="0">
                <a:ln>
                  <a:noFill/>
                </a:ln>
                <a:solidFill>
                  <a:srgbClr val="046A38"/>
                </a:solidFill>
                <a:effectLst/>
                <a:uFillTx/>
                <a:latin typeface="Arial" panose="020B0604020202020204" pitchFamily="34" charset="0"/>
                <a:ea typeface="OPPOSans R" charset="-122"/>
                <a:cs typeface="Arial" panose="020B0604020202020204" pitchFamily="34" charset="0"/>
                <a:sym typeface="Helvetica Neue"/>
              </a:rPr>
              <a:t>2020/3/11</a:t>
            </a:fld>
            <a:endParaRPr kumimoji="0" lang="zh-CN" altLang="en-US" sz="5000" b="0" i="0" u="none" strike="noStrike" cap="none" spc="0" normalizeH="0" baseline="0" dirty="0">
              <a:ln>
                <a:noFill/>
              </a:ln>
              <a:solidFill>
                <a:srgbClr val="046A38"/>
              </a:solidFill>
              <a:effectLst/>
              <a:uFillTx/>
              <a:latin typeface="Arial" panose="020B0604020202020204" pitchFamily="34" charset="0"/>
              <a:ea typeface="OPPOSans R" charset="-122"/>
              <a:cs typeface="Arial" panose="020B0604020202020204" pitchFamily="34" charset="0"/>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5335188" y="6539359"/>
            <a:ext cx="11634867" cy="1456809"/>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gn="ctr">
              <a:lnSpc>
                <a:spcPct val="100000"/>
              </a:lnSpc>
            </a:pPr>
            <a:r>
              <a:rPr sz="8800" dirty="0">
                <a:latin typeface="Arial" panose="020B0604020202020204" pitchFamily="34" charset="0"/>
                <a:ea typeface="OPPOSans R" charset="-122"/>
                <a:cs typeface="Arial" panose="020B0604020202020204" pitchFamily="34" charset="0"/>
              </a:rPr>
              <a:t>Thank </a:t>
            </a:r>
            <a:r>
              <a:rPr lang="en-US" sz="8800" dirty="0">
                <a:latin typeface="Arial" panose="020B0604020202020204" pitchFamily="34" charset="0"/>
                <a:ea typeface="OPPOSans R" charset="-122"/>
                <a:cs typeface="Arial" panose="020B0604020202020204" pitchFamily="34" charset="0"/>
              </a:rPr>
              <a:t>Y</a:t>
            </a:r>
            <a:r>
              <a:rPr sz="8800" dirty="0">
                <a:latin typeface="Arial" panose="020B0604020202020204" pitchFamily="34" charset="0"/>
                <a:ea typeface="OPPOSans R" charset="-122"/>
                <a:cs typeface="Arial" panose="020B0604020202020204" pitchFamily="34" charset="0"/>
              </a:rPr>
              <a:t>ou</a:t>
            </a:r>
            <a:endParaRPr lang="en-US" sz="8800" dirty="0">
              <a:latin typeface="Arial" panose="020B0604020202020204" pitchFamily="34" charset="0"/>
              <a:ea typeface="OPPOSans R" charset="-122"/>
              <a:cs typeface="Arial" panose="020B0604020202020204" pitchFamily="34" charset="0"/>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7200"/>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normAutofit/>
          </a:bodyPr>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zh-CN" altLang="en-US" dirty="0" smtClean="0"/>
              <a:t>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6FAFCB-5FCE-4E9A-8C02-4A54311694FE}" type="slidenum">
              <a:rPr lang="zh-CN" altLang="zh-CN"/>
              <a:pPr>
                <a:defRPr/>
              </a:pPr>
              <a:t>‹#›</a:t>
            </a:fld>
            <a:endParaRPr lang="zh-CN" altLang="zh-CN"/>
          </a:p>
        </p:txBody>
      </p:sp>
    </p:spTree>
    <p:extLst>
      <p:ext uri="{BB962C8B-B14F-4D97-AF65-F5344CB8AC3E}">
        <p14:creationId xmlns:p14="http://schemas.microsoft.com/office/powerpoint/2010/main" val="4133203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2020/3/11</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9"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629295" y="5961527"/>
            <a:ext cx="20632189" cy="1607674"/>
          </a:xfrm>
        </p:spPr>
        <p:txBody>
          <a:bodyPr/>
          <a:lstStyle/>
          <a:p>
            <a:pPr algn="ctr"/>
            <a:r>
              <a:rPr kumimoji="1" lang="en-US" dirty="0" smtClean="0">
                <a:latin typeface="Arial" panose="020B0604020202020204" pitchFamily="34" charset="0"/>
                <a:cs typeface="Arial" panose="020B0604020202020204" pitchFamily="34" charset="0"/>
              </a:rPr>
              <a:t>Discussion on timeline of Release 17</a:t>
            </a:r>
            <a:endParaRPr kumimoji="1" lang="en-US" dirty="0">
              <a:latin typeface="Arial" panose="020B0604020202020204" pitchFamily="34" charset="0"/>
              <a:cs typeface="Arial" panose="020B0604020202020204" pitchFamily="34" charset="0"/>
            </a:endParaRPr>
          </a:p>
        </p:txBody>
      </p:sp>
      <p:sp>
        <p:nvSpPr>
          <p:cNvPr id="3" name="标题 4"/>
          <p:cNvSpPr txBox="1"/>
          <p:nvPr/>
        </p:nvSpPr>
        <p:spPr>
          <a:xfrm>
            <a:off x="929000" y="441258"/>
            <a:ext cx="22841776" cy="2962341"/>
          </a:xfrm>
          <a:prstGeom prst="rect">
            <a:avLst/>
          </a:prstGeom>
        </p:spPr>
        <p:txBody>
          <a:bodyPr vert="horz" lIns="91440" tIns="45720" rIns="91440" bIns="45720" rtlCol="0" anchor="ctr">
            <a:normAutofit fontScale="40000" lnSpcReduction="20000"/>
          </a:bodyPr>
          <a:lstStyle>
            <a:lvl1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a:lstStyle>
          <a:p>
            <a:pPr>
              <a:lnSpc>
                <a:spcPct val="170000"/>
              </a:lnSpc>
            </a:pPr>
            <a:r>
              <a:rPr lang="en-GB" altLang="zh-CN" dirty="0">
                <a:latin typeface="Arial" panose="020B0604020202020204" pitchFamily="34" charset="0"/>
                <a:cs typeface="Arial" panose="020B0604020202020204" pitchFamily="34" charset="0"/>
              </a:rPr>
              <a:t>3GPP TSG-RAN Meetings #</a:t>
            </a:r>
            <a:r>
              <a:rPr lang="en-GB" altLang="zh-CN" dirty="0" smtClean="0">
                <a:latin typeface="Arial" panose="020B0604020202020204" pitchFamily="34" charset="0"/>
                <a:cs typeface="Arial" panose="020B0604020202020204" pitchFamily="34" charset="0"/>
              </a:rPr>
              <a:t>87</a:t>
            </a:r>
            <a:r>
              <a:rPr lang="en-GB" altLang="zh-CN" i="1" dirty="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RP-20</a:t>
            </a:r>
            <a:r>
              <a:rPr lang="en-US" altLang="zh-CN" smtClean="0">
                <a:latin typeface="Arial" panose="020B0604020202020204" pitchFamily="34" charset="0"/>
                <a:cs typeface="Arial" panose="020B0604020202020204" pitchFamily="34" charset="0"/>
              </a:rPr>
              <a:t>0213</a:t>
            </a:r>
            <a:endParaRPr lang="en-US" altLang="en-GB" dirty="0">
              <a:latin typeface="Arial" panose="020B0604020202020204" pitchFamily="34" charset="0"/>
              <a:cs typeface="Arial" panose="020B0604020202020204" pitchFamily="34" charset="0"/>
            </a:endParaRPr>
          </a:p>
          <a:p>
            <a:pPr>
              <a:lnSpc>
                <a:spcPct val="170000"/>
              </a:lnSpc>
            </a:pPr>
            <a:r>
              <a:rPr lang="en-GB" altLang="zh-CN" dirty="0" smtClean="0">
                <a:latin typeface="Arial" panose="020B0604020202020204" pitchFamily="34" charset="0"/>
                <a:cs typeface="Arial" panose="020B0604020202020204" pitchFamily="34" charset="0"/>
              </a:rPr>
              <a:t>RAN </a:t>
            </a:r>
            <a:r>
              <a:rPr lang="en-US" altLang="zh-CN" dirty="0" smtClean="0">
                <a:latin typeface="Arial" panose="020B0604020202020204" pitchFamily="34" charset="0"/>
                <a:cs typeface="Arial" panose="020B0604020202020204" pitchFamily="34" charset="0"/>
              </a:rPr>
              <a:t>plenary reflector</a:t>
            </a:r>
            <a:r>
              <a:rPr lang="en-GB" altLang="zh-CN" dirty="0" smtClean="0">
                <a:latin typeface="Arial" panose="020B0604020202020204" pitchFamily="34" charset="0"/>
                <a:cs typeface="Arial" panose="020B0604020202020204" pitchFamily="34" charset="0"/>
              </a:rPr>
              <a:t> 16</a:t>
            </a:r>
            <a:r>
              <a:rPr lang="en-GB" altLang="zh-CN" baseline="30000" dirty="0" smtClean="0">
                <a:latin typeface="Arial" panose="020B0604020202020204" pitchFamily="34" charset="0"/>
                <a:cs typeface="Arial" panose="020B0604020202020204" pitchFamily="34" charset="0"/>
              </a:rPr>
              <a:t>th </a:t>
            </a:r>
            <a:r>
              <a:rPr lang="en-GB" altLang="zh-CN" dirty="0" smtClean="0">
                <a:latin typeface="Arial" panose="020B0604020202020204" pitchFamily="34" charset="0"/>
                <a:cs typeface="Arial" panose="020B0604020202020204" pitchFamily="34" charset="0"/>
              </a:rPr>
              <a:t>March.– 19</a:t>
            </a:r>
            <a:r>
              <a:rPr lang="en-GB" altLang="zh-CN" baseline="30000" dirty="0" smtClean="0">
                <a:latin typeface="Arial" panose="020B0604020202020204" pitchFamily="34" charset="0"/>
                <a:cs typeface="Arial" panose="020B0604020202020204" pitchFamily="34" charset="0"/>
              </a:rPr>
              <a:t>th</a:t>
            </a:r>
            <a:r>
              <a:rPr lang="en-GB" altLang="zh-CN" dirty="0" smtClean="0">
                <a:latin typeface="Arial" panose="020B0604020202020204" pitchFamily="34" charset="0"/>
                <a:cs typeface="Arial" panose="020B0604020202020204" pitchFamily="34" charset="0"/>
              </a:rPr>
              <a:t> March. 2020</a:t>
            </a:r>
          </a:p>
          <a:p>
            <a:pPr>
              <a:lnSpc>
                <a:spcPct val="170000"/>
              </a:lnSpc>
            </a:pPr>
            <a:r>
              <a:rPr kumimoji="1" lang="en-GB" altLang="zh-CN" dirty="0" smtClean="0">
                <a:latin typeface="Arial" panose="020B0604020202020204" pitchFamily="34" charset="0"/>
                <a:cs typeface="Arial" panose="020B0604020202020204" pitchFamily="34" charset="0"/>
              </a:rPr>
              <a:t>Agenda item: 9.1</a:t>
            </a:r>
            <a:r>
              <a:rPr kumimoji="1" lang="en-GB" altLang="zh-CN" dirty="0">
                <a:latin typeface="Arial" panose="020B0604020202020204" pitchFamily="34" charset="0"/>
                <a:cs typeface="Arial" panose="020B0604020202020204" pitchFamily="34" charset="0"/>
              </a:rPr>
              <a:t>0</a:t>
            </a:r>
            <a:endParaRPr kumimoji="1" lang="zh-CN" altLang="en-US" dirty="0">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normAutofit fontScale="90000"/>
          </a:bodyPr>
          <a:lstStyle/>
          <a:p>
            <a:pPr eaLnBrk="1" hangingPunct="1"/>
            <a:r>
              <a:rPr lang="en-US" altLang="zh-CN" dirty="0" smtClean="0"/>
              <a:t>Evaluation of current status(1/2)</a:t>
            </a:r>
            <a:endParaRPr lang="zh-CN" altLang="en-US" dirty="0" smtClean="0"/>
          </a:p>
        </p:txBody>
      </p:sp>
      <p:sp>
        <p:nvSpPr>
          <p:cNvPr id="3075" name="内容占位符 2"/>
          <p:cNvSpPr>
            <a:spLocks noGrp="1"/>
          </p:cNvSpPr>
          <p:nvPr>
            <p:ph idx="1"/>
          </p:nvPr>
        </p:nvSpPr>
        <p:spPr>
          <a:xfrm>
            <a:off x="2305050" y="2171700"/>
            <a:ext cx="20426934" cy="10227564"/>
          </a:xfrm>
        </p:spPr>
        <p:txBody>
          <a:bodyPr>
            <a:normAutofit fontScale="70000" lnSpcReduction="20000"/>
          </a:bodyPr>
          <a:lstStyle/>
          <a:p>
            <a:pPr eaLnBrk="1" hangingPunct="1">
              <a:lnSpc>
                <a:spcPct val="170000"/>
              </a:lnSpc>
              <a:defRPr/>
            </a:pPr>
            <a:r>
              <a:rPr lang="en-US" altLang="zh-CN" dirty="0" smtClean="0"/>
              <a:t>RAN Chair and RAN WG Chairs will propose</a:t>
            </a:r>
          </a:p>
          <a:p>
            <a:pPr lvl="1" eaLnBrk="1" hangingPunct="1">
              <a:lnSpc>
                <a:spcPct val="170000"/>
              </a:lnSpc>
              <a:defRPr/>
            </a:pPr>
            <a:r>
              <a:rPr lang="en-US" altLang="zh-CN" dirty="0" smtClean="0"/>
              <a:t>One Quarter shift for Rel17 at RAN#87 e-meeting</a:t>
            </a:r>
          </a:p>
          <a:p>
            <a:pPr lvl="1" eaLnBrk="1" hangingPunct="1">
              <a:lnSpc>
                <a:spcPct val="170000"/>
              </a:lnSpc>
              <a:defRPr/>
            </a:pPr>
            <a:r>
              <a:rPr lang="en-US" altLang="zh-CN" dirty="0" smtClean="0"/>
              <a:t>April meeting will be e-meeting again and it only focus on Rel16 WIDs i.e. no discussion on Rel17 WID/SID</a:t>
            </a:r>
          </a:p>
          <a:p>
            <a:pPr>
              <a:lnSpc>
                <a:spcPct val="170000"/>
              </a:lnSpc>
              <a:defRPr/>
            </a:pPr>
            <a:r>
              <a:rPr lang="en-US" altLang="zh-CN" dirty="0" smtClean="0"/>
              <a:t>If RAN1 doesn’t start from May meeting but from August meeting</a:t>
            </a:r>
          </a:p>
          <a:p>
            <a:pPr lvl="1">
              <a:lnSpc>
                <a:spcPct val="170000"/>
              </a:lnSpc>
              <a:defRPr/>
            </a:pPr>
            <a:r>
              <a:rPr lang="en-US" altLang="zh-CN" dirty="0" smtClean="0"/>
              <a:t>Basically it means Rel17 will be shifted two quarters</a:t>
            </a:r>
          </a:p>
          <a:p>
            <a:pPr lvl="1">
              <a:lnSpc>
                <a:spcPct val="170000"/>
              </a:lnSpc>
              <a:defRPr/>
            </a:pPr>
            <a:r>
              <a:rPr lang="en-US" altLang="zh-CN" dirty="0" smtClean="0"/>
              <a:t>After two e-meetings Rel16 opens issues suppose to be cleaned </a:t>
            </a:r>
          </a:p>
          <a:p>
            <a:pPr lvl="1">
              <a:lnSpc>
                <a:spcPct val="170000"/>
              </a:lnSpc>
              <a:defRPr/>
            </a:pPr>
            <a:r>
              <a:rPr lang="en-US" altLang="zh-CN" dirty="0" smtClean="0"/>
              <a:t>RAN WGs except for RAN1 are more or less ready to discuss Rel17 considering ASN.1 will be frozen in June. It mean RAN1 will start Rel17 together with other RAN WGs</a:t>
            </a:r>
          </a:p>
          <a:p>
            <a:pPr eaLnBrk="1" hangingPunct="1">
              <a:lnSpc>
                <a:spcPct val="170000"/>
              </a:lnSpc>
              <a:defRPr/>
            </a:pPr>
            <a:r>
              <a:rPr lang="en-US" altLang="zh-CN" dirty="0"/>
              <a:t>If RAN1 starts from May meeting and keep 15 months for Rel17</a:t>
            </a:r>
          </a:p>
          <a:p>
            <a:pPr lvl="1" eaLnBrk="1" hangingPunct="1">
              <a:lnSpc>
                <a:spcPct val="170000"/>
              </a:lnSpc>
              <a:defRPr/>
            </a:pPr>
            <a:r>
              <a:rPr lang="en-US" altLang="zh-CN" dirty="0"/>
              <a:t>The total </a:t>
            </a:r>
            <a:r>
              <a:rPr lang="en-US" altLang="zh-CN" dirty="0" smtClean="0"/>
              <a:t>number of meetings </a:t>
            </a:r>
            <a:r>
              <a:rPr lang="en-US" altLang="zh-CN" dirty="0"/>
              <a:t>are not changed for RAN1</a:t>
            </a:r>
          </a:p>
          <a:p>
            <a:pPr lvl="1" eaLnBrk="1" hangingPunct="1">
              <a:lnSpc>
                <a:spcPct val="170000"/>
              </a:lnSpc>
              <a:defRPr/>
            </a:pPr>
            <a:r>
              <a:rPr lang="en-US" altLang="zh-CN" dirty="0"/>
              <a:t>RAN1 is still one meeting in advance of RAN2/RAN3</a:t>
            </a:r>
          </a:p>
          <a:p>
            <a:pPr lvl="1" eaLnBrk="1" hangingPunct="1">
              <a:lnSpc>
                <a:spcPct val="170000"/>
              </a:lnSpc>
              <a:defRPr/>
            </a:pPr>
            <a:r>
              <a:rPr lang="en-US" altLang="zh-CN" dirty="0"/>
              <a:t>One less meeting for RAN2/3 to freeze stage3, but could have one more meeting to do ASN.1 </a:t>
            </a:r>
            <a:r>
              <a:rPr lang="en-US" altLang="zh-CN" dirty="0" smtClean="0"/>
              <a:t>review</a:t>
            </a:r>
            <a:endParaRPr lang="en-US" altLang="zh-CN" dirty="0"/>
          </a:p>
        </p:txBody>
      </p:sp>
    </p:spTree>
    <p:extLst>
      <p:ext uri="{BB962C8B-B14F-4D97-AF65-F5344CB8AC3E}">
        <p14:creationId xmlns:p14="http://schemas.microsoft.com/office/powerpoint/2010/main" val="37858376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normAutofit fontScale="90000"/>
          </a:bodyPr>
          <a:lstStyle/>
          <a:p>
            <a:pPr eaLnBrk="1" hangingPunct="1"/>
            <a:r>
              <a:rPr lang="en-US" altLang="zh-CN" dirty="0"/>
              <a:t>Evaluation of current </a:t>
            </a:r>
            <a:r>
              <a:rPr lang="en-US" altLang="zh-CN" dirty="0" smtClean="0"/>
              <a:t>status(2/2</a:t>
            </a:r>
            <a:r>
              <a:rPr lang="en-US" altLang="zh-CN" dirty="0"/>
              <a:t>)</a:t>
            </a:r>
            <a:endParaRPr lang="zh-CN" altLang="en-US" dirty="0" smtClean="0"/>
          </a:p>
        </p:txBody>
      </p:sp>
      <p:sp>
        <p:nvSpPr>
          <p:cNvPr id="3075" name="内容占位符 2"/>
          <p:cNvSpPr>
            <a:spLocks noGrp="1"/>
          </p:cNvSpPr>
          <p:nvPr>
            <p:ph idx="1"/>
          </p:nvPr>
        </p:nvSpPr>
        <p:spPr>
          <a:xfrm>
            <a:off x="1627632" y="1701209"/>
            <a:ext cx="21598128" cy="5662977"/>
          </a:xfrm>
        </p:spPr>
        <p:txBody>
          <a:bodyPr>
            <a:normAutofit fontScale="77500" lnSpcReduction="20000"/>
          </a:bodyPr>
          <a:lstStyle/>
          <a:p>
            <a:pPr>
              <a:lnSpc>
                <a:spcPct val="170000"/>
              </a:lnSpc>
              <a:defRPr/>
            </a:pPr>
            <a:r>
              <a:rPr lang="en-US" altLang="zh-CN" dirty="0" smtClean="0"/>
              <a:t>WID/SID content and TUs</a:t>
            </a:r>
          </a:p>
          <a:p>
            <a:pPr lvl="1">
              <a:lnSpc>
                <a:spcPct val="170000"/>
              </a:lnSpc>
              <a:defRPr/>
            </a:pPr>
            <a:r>
              <a:rPr lang="en-US" altLang="zh-CN" dirty="0" smtClean="0"/>
              <a:t>It will be painful to re-open discussion objectives and TUs again during e-meeting</a:t>
            </a:r>
          </a:p>
          <a:p>
            <a:pPr lvl="1">
              <a:lnSpc>
                <a:spcPct val="170000"/>
              </a:lnSpc>
              <a:defRPr/>
            </a:pPr>
            <a:r>
              <a:rPr lang="en-US" altLang="zh-CN" dirty="0" smtClean="0"/>
              <a:t>It would be desirable just to shift the TUs without any change</a:t>
            </a:r>
          </a:p>
          <a:p>
            <a:pPr>
              <a:lnSpc>
                <a:spcPct val="170000"/>
              </a:lnSpc>
              <a:defRPr/>
            </a:pPr>
            <a:r>
              <a:rPr lang="en-US" altLang="zh-CN" dirty="0" smtClean="0"/>
              <a:t>Plan for potential new WID/SID proposals</a:t>
            </a:r>
          </a:p>
          <a:p>
            <a:pPr lvl="1">
              <a:lnSpc>
                <a:spcPct val="170000"/>
              </a:lnSpc>
              <a:defRPr/>
            </a:pPr>
            <a:r>
              <a:rPr lang="en-US" altLang="zh-CN" dirty="0" smtClean="0"/>
              <a:t>The timeline is challenging considering uncertainty in whole 2020 and we’d better re-evaluate the endorsed </a:t>
            </a:r>
            <a:r>
              <a:rPr lang="en-US" altLang="zh-CN" dirty="0"/>
              <a:t>proposal in RP-193243</a:t>
            </a:r>
          </a:p>
        </p:txBody>
      </p:sp>
    </p:spTree>
    <p:extLst>
      <p:ext uri="{BB962C8B-B14F-4D97-AF65-F5344CB8AC3E}">
        <p14:creationId xmlns:p14="http://schemas.microsoft.com/office/powerpoint/2010/main" val="217143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normAutofit fontScale="90000"/>
          </a:bodyPr>
          <a:lstStyle/>
          <a:p>
            <a:pPr eaLnBrk="1" hangingPunct="1"/>
            <a:r>
              <a:rPr lang="en-US" altLang="zh-CN" dirty="0" smtClean="0"/>
              <a:t>Proposals on R17 timeline</a:t>
            </a:r>
            <a:endParaRPr lang="zh-CN" altLang="en-US" dirty="0" smtClean="0"/>
          </a:p>
        </p:txBody>
      </p:sp>
      <p:sp>
        <p:nvSpPr>
          <p:cNvPr id="3075" name="内容占位符 2"/>
          <p:cNvSpPr>
            <a:spLocks noGrp="1"/>
          </p:cNvSpPr>
          <p:nvPr>
            <p:ph idx="1"/>
          </p:nvPr>
        </p:nvSpPr>
        <p:spPr>
          <a:xfrm>
            <a:off x="1407472" y="2758648"/>
            <a:ext cx="21419871" cy="4997423"/>
          </a:xfrm>
        </p:spPr>
        <p:txBody>
          <a:bodyPr>
            <a:normAutofit fontScale="62500" lnSpcReduction="20000"/>
          </a:bodyPr>
          <a:lstStyle/>
          <a:p>
            <a:pPr eaLnBrk="1" hangingPunct="1">
              <a:lnSpc>
                <a:spcPct val="170000"/>
              </a:lnSpc>
              <a:defRPr/>
            </a:pPr>
            <a:r>
              <a:rPr lang="en-US" altLang="zh-CN" dirty="0" smtClean="0"/>
              <a:t>Proposal1: RAN1 can start R17 discussion from May meeting </a:t>
            </a:r>
          </a:p>
          <a:p>
            <a:pPr eaLnBrk="1" hangingPunct="1">
              <a:lnSpc>
                <a:spcPct val="170000"/>
              </a:lnSpc>
              <a:defRPr/>
            </a:pPr>
            <a:r>
              <a:rPr lang="en-US" altLang="zh-CN" dirty="0" smtClean="0"/>
              <a:t>Proposal2: RAN2/3 starts from August meeting and freeze stage3 in November meeting</a:t>
            </a:r>
          </a:p>
          <a:p>
            <a:pPr eaLnBrk="1" hangingPunct="1">
              <a:lnSpc>
                <a:spcPct val="170000"/>
              </a:lnSpc>
              <a:defRPr/>
            </a:pPr>
            <a:r>
              <a:rPr lang="en-US" altLang="zh-CN" dirty="0" smtClean="0"/>
              <a:t>Proposal3: No change to the WID/SIDs objectives except for target date</a:t>
            </a:r>
          </a:p>
          <a:p>
            <a:pPr eaLnBrk="1" hangingPunct="1">
              <a:lnSpc>
                <a:spcPct val="170000"/>
              </a:lnSpc>
              <a:defRPr/>
            </a:pPr>
            <a:r>
              <a:rPr lang="en-US" altLang="zh-CN" dirty="0" smtClean="0"/>
              <a:t>Proposal4: TUs are simply shifted from Feb. (April) to May (August) without any change for RAN1 and other RAN WGs respectively</a:t>
            </a:r>
          </a:p>
          <a:p>
            <a:pPr eaLnBrk="1" hangingPunct="1">
              <a:lnSpc>
                <a:spcPct val="170000"/>
              </a:lnSpc>
              <a:defRPr/>
            </a:pPr>
            <a:r>
              <a:rPr lang="en-US" altLang="zh-CN" dirty="0" smtClean="0"/>
              <a:t>Proposal5: Whether the door for new Rel17 WID/SID </a:t>
            </a:r>
            <a:r>
              <a:rPr lang="en-US" altLang="zh-CN" smtClean="0"/>
              <a:t>will re-open </a:t>
            </a:r>
            <a:r>
              <a:rPr lang="en-US" altLang="zh-CN" dirty="0" smtClean="0"/>
              <a:t>should be re-evaluated in future RAN meeting based on progress of Rel17 and meeting uncertainty due to COVID-19</a:t>
            </a:r>
          </a:p>
        </p:txBody>
      </p:sp>
      <p:pic>
        <p:nvPicPr>
          <p:cNvPr id="5" name="图片 4"/>
          <p:cNvPicPr>
            <a:picLocks noChangeAspect="1"/>
          </p:cNvPicPr>
          <p:nvPr/>
        </p:nvPicPr>
        <p:blipFill>
          <a:blip r:embed="rId3"/>
          <a:stretch>
            <a:fillRect/>
          </a:stretch>
        </p:blipFill>
        <p:spPr>
          <a:xfrm>
            <a:off x="6809014" y="8327529"/>
            <a:ext cx="15479486" cy="3684312"/>
          </a:xfrm>
          <a:prstGeom prst="rect">
            <a:avLst/>
          </a:prstGeom>
        </p:spPr>
      </p:pic>
    </p:spTree>
    <p:extLst>
      <p:ext uri="{BB962C8B-B14F-4D97-AF65-F5344CB8AC3E}">
        <p14:creationId xmlns:p14="http://schemas.microsoft.com/office/powerpoint/2010/main" val="4017020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320</Words>
  <Application>Microsoft Office PowerPoint</Application>
  <PresentationFormat>自定义</PresentationFormat>
  <Paragraphs>31</Paragraphs>
  <Slides>5</Slides>
  <Notes>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5</vt:i4>
      </vt:variant>
    </vt:vector>
  </HeadingPairs>
  <TitlesOfParts>
    <vt:vector size="16" baseType="lpstr">
      <vt:lpstr>Helvetica Neue</vt:lpstr>
      <vt:lpstr>Helvetica Neue Light</vt:lpstr>
      <vt:lpstr>Helvetica Neue Medium</vt:lpstr>
      <vt:lpstr>OPPOSans B</vt:lpstr>
      <vt:lpstr>OPPOSans M</vt:lpstr>
      <vt:lpstr>OPPOSans R</vt:lpstr>
      <vt:lpstr>宋体</vt:lpstr>
      <vt:lpstr>Arial</vt:lpstr>
      <vt:lpstr>Helvetica</vt:lpstr>
      <vt:lpstr>White 白底</vt:lpstr>
      <vt:lpstr>Black 黑底</vt:lpstr>
      <vt:lpstr>Discussion on timeline of Release 17</vt:lpstr>
      <vt:lpstr>Evaluation of current status(1/2)</vt:lpstr>
      <vt:lpstr>Evaluation of current status(2/2)</vt:lpstr>
      <vt:lpstr>Proposals on R17 timeline</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80188685</dc:creator>
  <cp:lastModifiedBy>Zhongda Du</cp:lastModifiedBy>
  <cp:revision>407</cp:revision>
  <dcterms:created xsi:type="dcterms:W3CDTF">2019-11-26T09:41:00Z</dcterms:created>
  <dcterms:modified xsi:type="dcterms:W3CDTF">2020-03-11T08:27:32Z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