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2" r:id="rId1"/>
  </p:sldMasterIdLst>
  <p:notesMasterIdLst>
    <p:notesMasterId r:id="rId4"/>
  </p:notesMasterIdLst>
  <p:handoutMasterIdLst>
    <p:handoutMasterId r:id="rId5"/>
  </p:handoutMasterIdLst>
  <p:sldIdLst>
    <p:sldId id="434" r:id="rId2"/>
    <p:sldId id="529" r:id="rId3"/>
  </p:sldIdLst>
  <p:sldSz cx="9144000" cy="5143500" type="screen16x9"/>
  <p:notesSz cx="6797675" cy="99266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0BAD13A-CF3B-46F1-9F92-1EEB6DF0B91B}">
          <p14:sldIdLst>
            <p14:sldId id="434"/>
            <p14:sldId id="529"/>
          </p14:sldIdLst>
        </p14:section>
        <p14:section name="无标题节" id="{55232401-34EE-4EBD-BFAF-C9D0F61BAE1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87">
          <p15:clr>
            <a:srgbClr val="A4A3A4"/>
          </p15:clr>
        </p15:guide>
        <p15:guide id="2" orient="horz" pos="3883">
          <p15:clr>
            <a:srgbClr val="A4A3A4"/>
          </p15:clr>
        </p15:guide>
        <p15:guide id="3" pos="7164">
          <p15:clr>
            <a:srgbClr val="A4A3A4"/>
          </p15:clr>
        </p15:guide>
        <p15:guide id="4" pos="519">
          <p15:clr>
            <a:srgbClr val="A4A3A4"/>
          </p15:clr>
        </p15:guide>
        <p15:guide id="5" orient="horz" pos="440">
          <p15:clr>
            <a:srgbClr val="A4A3A4"/>
          </p15:clr>
        </p15:guide>
        <p15:guide id="6" orient="horz" pos="2912">
          <p15:clr>
            <a:srgbClr val="A4A3A4"/>
          </p15:clr>
        </p15:guide>
        <p15:guide id="7" pos="5372">
          <p15:clr>
            <a:srgbClr val="A4A3A4"/>
          </p15:clr>
        </p15:guide>
        <p15:guide id="8" pos="3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2222"/>
    <a:srgbClr val="9177FD"/>
    <a:srgbClr val="A20000"/>
    <a:srgbClr val="3E5D82"/>
    <a:srgbClr val="02AE16"/>
    <a:srgbClr val="FF6709"/>
    <a:srgbClr val="E4E4E4"/>
    <a:srgbClr val="383747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89587" autoAdjust="0"/>
  </p:normalViewPr>
  <p:slideViewPr>
    <p:cSldViewPr snapToGrid="0" snapToObjects="1" showGuides="1">
      <p:cViewPr varScale="1">
        <p:scale>
          <a:sx n="98" d="100"/>
          <a:sy n="98" d="100"/>
        </p:scale>
        <p:origin x="660" y="84"/>
      </p:cViewPr>
      <p:guideLst>
        <p:guide orient="horz" pos="587"/>
        <p:guide orient="horz" pos="3883"/>
        <p:guide pos="7164"/>
        <p:guide pos="519"/>
        <p:guide orient="horz" pos="440"/>
        <p:guide orient="horz" pos="2912"/>
        <p:guide pos="5372"/>
        <p:guide pos="389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0" d="100"/>
          <a:sy n="70" d="100"/>
        </p:scale>
        <p:origin x="-1638" y="-108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299ECB0-6573-4573-97F8-0F22CF6BD3F2}" type="datetimeFigureOut">
              <a:rPr lang="zh-CN" altLang="en-US"/>
              <a:pPr>
                <a:defRPr/>
              </a:pPr>
              <a:t>2018/3/22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F672297-AFAB-40D7-9FB7-D5F863C7FB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1132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67EB6-9D1B-4BD6-828D-CF509AB728B2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AC5458-9D8F-496A-8CA9-D1357EC7E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660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37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591" y="1977629"/>
            <a:ext cx="4211335" cy="107719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quarter" idx="10"/>
          </p:nvPr>
        </p:nvSpPr>
        <p:spPr>
          <a:xfrm>
            <a:off x="657055" y="359569"/>
            <a:ext cx="1218883" cy="20005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>
          <a:xfrm>
            <a:off x="657055" y="359569"/>
            <a:ext cx="1218883" cy="4001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srgbClr val="000000"/>
              </a:solidFill>
            </a:endParaRPr>
          </a:p>
        </p:txBody>
      </p:sp>
      <p:pic>
        <p:nvPicPr>
          <p:cNvPr id="3" name="Picture 9" descr="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8512" y="4789887"/>
            <a:ext cx="981638" cy="23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90" y="4762"/>
            <a:ext cx="9142811" cy="5138738"/>
          </a:xfrm>
          <a:prstGeom prst="rect">
            <a:avLst/>
          </a:prstGeom>
          <a:blipFill dpi="0" rotWithShape="1"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14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17774" y="3375001"/>
            <a:ext cx="6950250" cy="58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  <a:endParaRPr lang="zh-CN" altLang="en-US" dirty="0" smtClean="0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17774" y="359571"/>
            <a:ext cx="1618828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300">
                <a:latin typeface="微软雅黑" pitchFamily="34" charset="-122"/>
                <a:ea typeface="+mn-ea"/>
              </a:defRPr>
            </a:lvl1pPr>
          </a:lstStyle>
          <a:p>
            <a:pPr>
              <a:defRPr/>
            </a:pPr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85" r:id="rId4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>
              <a:lumMod val="75000"/>
              <a:lumOff val="25000"/>
            </a:schemeClr>
          </a:solidFill>
          <a:latin typeface="微软雅黑" pitchFamily="34" charset="-122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" t="1048" r="208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Picture 89" descr="Huawei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661" y="253240"/>
            <a:ext cx="782340" cy="78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344140" y="1025529"/>
            <a:ext cx="4129184" cy="14219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2800" dirty="0" smtClean="0"/>
              <a:t>List </a:t>
            </a:r>
            <a:r>
              <a:rPr lang="en-US" altLang="zh-CN" sz="2800" dirty="0"/>
              <a:t>of additional email discussions on Rel-16 proposals</a:t>
            </a:r>
            <a:endParaRPr kumimoji="0" lang="en-US" altLang="en-US" sz="2800" b="0" i="0" u="none" strike="noStrike" kern="0" cap="none" spc="-100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17774" y="4701722"/>
            <a:ext cx="14425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2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MS PGothic" pitchFamily="34" charset="-128"/>
              </a:rPr>
              <a:t>www.huawei.com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17093" y="4000500"/>
            <a:ext cx="3478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99029" y="3365486"/>
            <a:ext cx="298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5463" y="4699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3GPP TSG RAN Meeting #79 </a:t>
            </a:r>
          </a:p>
          <a:p>
            <a:r>
              <a:rPr lang="it-IT" altLang="zh-CN" sz="1400" dirty="0" smtClean="0">
                <a:latin typeface="Arial" pitchFamily="34" charset="0"/>
                <a:cs typeface="Arial" pitchFamily="34" charset="0"/>
              </a:rPr>
              <a:t>Chennai, India 19-22, 2018</a:t>
            </a: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sz="1400" smtClean="0">
                <a:latin typeface="Arial" pitchFamily="34" charset="0"/>
                <a:cs typeface="Arial" pitchFamily="34" charset="0"/>
              </a:rPr>
              <a:t>: 9.1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2166" y="99351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latin typeface="Arial" pitchFamily="34" charset="0"/>
                <a:cs typeface="Arial" pitchFamily="34" charset="0"/>
              </a:rPr>
              <a:t>RP-180594</a:t>
            </a:r>
            <a:endParaRPr lang="zh-CN" altLang="en-US" sz="1400" b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61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773" y="252423"/>
            <a:ext cx="7942567" cy="584751"/>
          </a:xfrm>
        </p:spPr>
        <p:txBody>
          <a:bodyPr/>
          <a:lstStyle/>
          <a:p>
            <a:r>
              <a:rPr lang="en-US" dirty="0" smtClean="0"/>
              <a:t>New WI/SI scoping email discussions</a:t>
            </a:r>
            <a:endParaRPr lang="en-US" dirty="0"/>
          </a:p>
        </p:txBody>
      </p:sp>
      <p:sp>
        <p:nvSpPr>
          <p:cNvPr id="3" name="Content Placeholder 4"/>
          <p:cNvSpPr txBox="1">
            <a:spLocks/>
          </p:cNvSpPr>
          <p:nvPr/>
        </p:nvSpPr>
        <p:spPr>
          <a:xfrm>
            <a:off x="812333" y="876085"/>
            <a:ext cx="7495095" cy="4036383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defRPr/>
            </a:pPr>
            <a:r>
              <a:rPr lang="en-US" sz="1200" dirty="0"/>
              <a:t>LTE enhancements (other than </a:t>
            </a:r>
            <a:r>
              <a:rPr lang="en-US" sz="1200" dirty="0" err="1"/>
              <a:t>IoT</a:t>
            </a:r>
            <a:r>
              <a:rPr lang="en-US" sz="1200" dirty="0"/>
              <a:t>, MIMO, broadcast</a:t>
            </a:r>
            <a:r>
              <a:rPr lang="en-US" sz="1200" dirty="0" smtClean="0"/>
              <a:t>)</a:t>
            </a:r>
            <a:endParaRPr lang="en-US" sz="1200" dirty="0"/>
          </a:p>
          <a:p>
            <a:pPr lvl="2">
              <a:defRPr/>
            </a:pPr>
            <a:r>
              <a:rPr lang="en-US" sz="1100" dirty="0"/>
              <a:t>Moderator: </a:t>
            </a:r>
            <a:r>
              <a:rPr lang="en-US" sz="1100" dirty="0" err="1"/>
              <a:t>SoftBank</a:t>
            </a:r>
            <a:r>
              <a:rPr lang="en-US" sz="1100" dirty="0"/>
              <a:t> (Yosuke Akimoto</a:t>
            </a:r>
            <a:r>
              <a:rPr lang="en-US" sz="1100" dirty="0" smtClean="0"/>
              <a:t>)</a:t>
            </a:r>
          </a:p>
          <a:p>
            <a:pPr lvl="1">
              <a:defRPr/>
            </a:pPr>
            <a:r>
              <a:rPr lang="en-US" sz="1200" dirty="0" smtClean="0"/>
              <a:t>NR </a:t>
            </a:r>
            <a:r>
              <a:rPr lang="en-US" sz="1200" dirty="0"/>
              <a:t>spectrum utilization efficiency enhancements (</a:t>
            </a:r>
            <a:r>
              <a:rPr lang="en-US" sz="1200" dirty="0" smtClean="0"/>
              <a:t>RP‑180380</a:t>
            </a:r>
            <a:r>
              <a:rPr lang="en-US" sz="1200" dirty="0" smtClean="0"/>
              <a:t>)</a:t>
            </a:r>
            <a:endParaRPr lang="en-US" sz="1200" dirty="0" smtClean="0"/>
          </a:p>
          <a:p>
            <a:pPr lvl="2">
              <a:defRPr/>
            </a:pPr>
            <a:r>
              <a:rPr lang="en-US" sz="1100" dirty="0" smtClean="0"/>
              <a:t>Moderator: </a:t>
            </a:r>
            <a:r>
              <a:rPr lang="en-US" sz="1100" dirty="0" smtClean="0"/>
              <a:t>Huawei</a:t>
            </a:r>
            <a:endParaRPr lang="en-US" sz="1100" dirty="0" smtClean="0"/>
          </a:p>
          <a:p>
            <a:pPr lvl="1">
              <a:defRPr/>
            </a:pPr>
            <a:r>
              <a:rPr lang="en-US" sz="1200" dirty="0"/>
              <a:t>NR design beyond 52.6 GHz (RP‑180320, RP‑180453</a:t>
            </a:r>
            <a:r>
              <a:rPr lang="en-US" sz="1200" dirty="0" smtClean="0"/>
              <a:t>)</a:t>
            </a:r>
            <a:endParaRPr lang="en-US" sz="1200" dirty="0"/>
          </a:p>
          <a:p>
            <a:pPr lvl="2">
              <a:defRPr/>
            </a:pPr>
            <a:r>
              <a:rPr lang="en-US" sz="1100" dirty="0"/>
              <a:t>Moderator: Intel</a:t>
            </a:r>
          </a:p>
          <a:p>
            <a:pPr lvl="1">
              <a:defRPr/>
            </a:pPr>
            <a:r>
              <a:rPr lang="en-US" sz="1200" dirty="0"/>
              <a:t>Evaluations of NR coverage (RP‑180220</a:t>
            </a:r>
            <a:r>
              <a:rPr lang="en-US" sz="1200" dirty="0" smtClean="0"/>
              <a:t>)</a:t>
            </a:r>
          </a:p>
          <a:p>
            <a:pPr lvl="2">
              <a:defRPr/>
            </a:pPr>
            <a:r>
              <a:rPr lang="en-US" sz="1100" dirty="0"/>
              <a:t>Moderator: China </a:t>
            </a:r>
            <a:r>
              <a:rPr lang="en-US" sz="1100" dirty="0" smtClean="0"/>
              <a:t>Telecom</a:t>
            </a:r>
          </a:p>
          <a:p>
            <a:pPr lvl="2">
              <a:defRPr/>
            </a:pPr>
            <a:r>
              <a:rPr lang="en-US" sz="1100" dirty="0"/>
              <a:t>E</a:t>
            </a:r>
            <a:r>
              <a:rPr lang="en-US" sz="1100" dirty="0" smtClean="0"/>
              <a:t>mail </a:t>
            </a:r>
            <a:r>
              <a:rPr lang="en-US" sz="1100" dirty="0"/>
              <a:t>discussion in parallel with self-evaluation SI </a:t>
            </a:r>
            <a:r>
              <a:rPr lang="en-US" sz="1100" dirty="0" smtClean="0"/>
              <a:t>email discussions</a:t>
            </a:r>
            <a:endParaRPr lang="en-US" sz="1100" dirty="0"/>
          </a:p>
          <a:p>
            <a:pPr lvl="1">
              <a:defRPr/>
            </a:pPr>
            <a:r>
              <a:rPr lang="en-US" sz="1200" dirty="0" smtClean="0"/>
              <a:t>Study </a:t>
            </a:r>
            <a:r>
              <a:rPr lang="en-US" sz="1200" dirty="0" smtClean="0"/>
              <a:t>on </a:t>
            </a:r>
            <a:r>
              <a:rPr lang="en-US" sz="1200" dirty="0"/>
              <a:t>solutions evaluation for NR to support Non Terrestrial Network (RP‑180182</a:t>
            </a:r>
            <a:r>
              <a:rPr lang="en-US" sz="1200" dirty="0" smtClean="0"/>
              <a:t>)</a:t>
            </a:r>
            <a:endParaRPr lang="en-US" sz="1200" dirty="0"/>
          </a:p>
          <a:p>
            <a:pPr lvl="2">
              <a:defRPr/>
            </a:pPr>
            <a:r>
              <a:rPr lang="en-US" sz="1100" dirty="0"/>
              <a:t>Moderator: </a:t>
            </a:r>
            <a:r>
              <a:rPr lang="en-US" sz="1100" dirty="0" smtClean="0"/>
              <a:t>Thales</a:t>
            </a:r>
          </a:p>
          <a:p>
            <a:pPr lvl="1">
              <a:defRPr/>
            </a:pPr>
            <a:r>
              <a:rPr lang="en-US" sz="1200" dirty="0"/>
              <a:t>Remote Interference Management in NR (RP‑180311</a:t>
            </a:r>
            <a:r>
              <a:rPr lang="en-US" sz="1200" dirty="0" smtClean="0"/>
              <a:t>)</a:t>
            </a:r>
            <a:endParaRPr lang="en-US" sz="1200" dirty="0"/>
          </a:p>
          <a:p>
            <a:pPr lvl="2">
              <a:defRPr/>
            </a:pPr>
            <a:r>
              <a:rPr lang="en-US" sz="1100" dirty="0" smtClean="0"/>
              <a:t>Moderator: LGE</a:t>
            </a:r>
          </a:p>
          <a:p>
            <a:pPr lvl="2">
              <a:defRPr/>
            </a:pPr>
            <a:r>
              <a:rPr lang="en-US" sz="1100" dirty="0" smtClean="0"/>
              <a:t>Discuss </a:t>
            </a:r>
            <a:r>
              <a:rPr lang="en-US" sz="1100" dirty="0"/>
              <a:t>under flexible duplex email </a:t>
            </a:r>
            <a:r>
              <a:rPr lang="en-US" sz="1100" dirty="0" smtClean="0"/>
              <a:t>discussion, TBD </a:t>
            </a:r>
            <a:r>
              <a:rPr lang="en-US" sz="1100" dirty="0"/>
              <a:t>the updated email discussion </a:t>
            </a:r>
            <a:r>
              <a:rPr lang="en-US" sz="1100" dirty="0" smtClean="0"/>
              <a:t>name</a:t>
            </a:r>
          </a:p>
          <a:p>
            <a:pPr lvl="1">
              <a:defRPr/>
            </a:pPr>
            <a:r>
              <a:rPr lang="en-US" sz="1200" dirty="0" smtClean="0"/>
              <a:t>Data collection/MDT/SON </a:t>
            </a:r>
            <a:r>
              <a:rPr lang="en-US" sz="1200" dirty="0"/>
              <a:t>(RP‑180313, RP‑180462) </a:t>
            </a:r>
          </a:p>
          <a:p>
            <a:pPr lvl="2">
              <a:defRPr/>
            </a:pPr>
            <a:r>
              <a:rPr lang="en-US" sz="1100" dirty="0"/>
              <a:t>Moderator: </a:t>
            </a:r>
            <a:r>
              <a:rPr lang="en-US" sz="1100" dirty="0" smtClean="0"/>
              <a:t>CMCC</a:t>
            </a:r>
            <a:endParaRPr lang="en-US" sz="1100" dirty="0"/>
          </a:p>
          <a:p>
            <a:pPr lvl="1">
              <a:defRPr/>
            </a:pPr>
            <a:r>
              <a:rPr lang="en-US" sz="1200" dirty="0" smtClean="0"/>
              <a:t>Study </a:t>
            </a:r>
            <a:r>
              <a:rPr lang="en-US" sz="1200" dirty="0"/>
              <a:t>on 6 – 24 GHz frequency range (RP-180455</a:t>
            </a:r>
            <a:r>
              <a:rPr lang="en-US" sz="1200" dirty="0" smtClean="0"/>
              <a:t>)</a:t>
            </a:r>
          </a:p>
          <a:p>
            <a:pPr lvl="2">
              <a:defRPr/>
            </a:pPr>
            <a:r>
              <a:rPr lang="en-US" sz="1100" dirty="0" smtClean="0"/>
              <a:t>Moderator: Dish</a:t>
            </a:r>
          </a:p>
          <a:p>
            <a:pPr lvl="2">
              <a:defRPr/>
            </a:pPr>
            <a:r>
              <a:rPr lang="en-US" sz="1100" dirty="0" smtClean="0"/>
              <a:t>Email discussion until September 2018</a:t>
            </a:r>
          </a:p>
        </p:txBody>
      </p:sp>
    </p:spTree>
    <p:extLst>
      <p:ext uri="{BB962C8B-B14F-4D97-AF65-F5344CB8AC3E}">
        <p14:creationId xmlns:p14="http://schemas.microsoft.com/office/powerpoint/2010/main" val="3911674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noFill/>
        <a:ln w="12700" cap="flat" cmpd="sng" algn="ctr">
          <a:solidFill>
            <a:schemeClr val="bg1">
              <a:lumMod val="75000"/>
            </a:schemeClr>
          </a:solidFill>
          <a:prstDash val="sysDash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45806</TotalTime>
  <Words>165</Words>
  <Application>Microsoft Office PowerPoint</Application>
  <PresentationFormat>On-screen Show (16:9)</PresentationFormat>
  <Paragraphs>28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Arial Unicode MS</vt:lpstr>
      <vt:lpstr>微软雅黑</vt:lpstr>
      <vt:lpstr>ＭＳ Ｐゴシック</vt:lpstr>
      <vt:lpstr>黑体</vt:lpstr>
      <vt:lpstr>宋体</vt:lpstr>
      <vt:lpstr>Arial</vt:lpstr>
      <vt:lpstr>Calibri</vt:lpstr>
      <vt:lpstr>FrutigerNext LT Medium</vt:lpstr>
      <vt:lpstr>华文细黑</vt:lpstr>
      <vt:lpstr>2_主题1</vt:lpstr>
      <vt:lpstr>PowerPoint Presentation</vt:lpstr>
      <vt:lpstr>New WI/SI scoping email discussions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聚焦战略，有效增长</dc:title>
  <dc:creator>z42303</dc:creator>
  <cp:lastModifiedBy>David mazzarese</cp:lastModifiedBy>
  <cp:revision>3133</cp:revision>
  <dcterms:created xsi:type="dcterms:W3CDTF">2012-12-20T06:01:13Z</dcterms:created>
  <dcterms:modified xsi:type="dcterms:W3CDTF">2018-03-22T11:53:34Z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(5)bgET8Uk0G22KfnmxihwaYTYKuV2EJDU3W/8JGNaLqPqPzsIkQPkF1I3jfcHWQ8npA2hgz0d6_x000d_
fxeDyhVKrTpcjs5nimdv/KqdX2LBrSnYTGJSDt+apWHdIuvNljXcR15ptZJSWkTDqyGs1V6w_x000d_
ADfamYNsmKOUB2nDjGZsrWJkqLUQX30ssWInlv8fDJi6YbHdb9+VCSO/Tvrh0L4gup4noYtu_x000d_
v5xHcA5cwQbzmIzzXi</vt:lpwstr>
  </property>
  <property fmtid="{D5CDD505-2E9C-101B-9397-08002B2CF9AE}" pid="3" name="_ms_pID_7253431">
    <vt:lpwstr>+3Wu07H6os/vt/C5eZxlfNprC6ty+tl5v3xBiKRiSFwHcxkfGbwk0i_x000d_
0Sjw3pQuTygPlD1e1bcyR828PMu9VwUcJxhUIFbqo5LxxMUoTw2x6ELdHcUKpJmij7UB1eY9_x000d_
wnP1wly+12MH974pS4k12RC+WQouDIplLrpWmebjG6iZrG4tV/LnecBK9Q4FkOwKGImFjANZ_x000d_
hh488q3rNLsvYWLK4hF3+N6q/ftzQPI9z68D</vt:lpwstr>
  </property>
  <property fmtid="{D5CDD505-2E9C-101B-9397-08002B2CF9AE}" pid="4" name="_ms_pID_7253432">
    <vt:lpwstr>AJdufHLjQHPFjKpC8xUDSgIQ2utIPNyww+Tu_x000d_
Kr7vrwkqbiSgXGjAoB+yvyCAayVFH2EdKcRYRpXKk6RiwxGi68d1w79lxY3waQm+PlfSEiuy_x000d_
f4qVjTTLTNpUhCdpnHLUQCIlG9vb7SlC9mEE01ToCTdvmBBNF6aqv3QqJKfTlTQSBK0O4RdT_x000d_
pBVIYcSN8nHrWKrW+PxWozNM05Mi+TM1nIKmnAFE74oLsFdQQ++uNz</vt:lpwstr>
  </property>
  <property fmtid="{D5CDD505-2E9C-101B-9397-08002B2CF9AE}" pid="5" name="_ms_pID_7253433">
    <vt:lpwstr>cX4ADPi8asR0/tOgWb_x000d_
n949/uzrtlrteKrVom1v1wl9q2Bt47XJoa7QqShqlcVzx7YoCRD8rCLXXDXUeXXclVHQOaps_x000d_
m+WkIp45ikKBAKbQMbgz295FwDjgWbteFYs9IWuoF/Rd7gEGIMPb3RPpypP/ESLw6dacgVW5_x000d_
/ClaGVTvEdMj/NFpW3zCOz0i+RL6Ao0vfyNUSpHPefbqXmcXh4yHaibOBgpeS8w0YvEHMdV7</vt:lpwstr>
  </property>
  <property fmtid="{D5CDD505-2E9C-101B-9397-08002B2CF9AE}" pid="6" name="_ms_pID_7253434">
    <vt:lpwstr>_x000d_
Fnm9Vd3DhThMWpyBbXCPJ8DbVT2HjG5/hn72wrj27a7DqsNaG+ajmWvofl/h2vSOtE88+dvo_x000d_
tQDMdeaOfYkJDL/KeCsYEFEjCrhCCyyXtyCiXg==</vt:lpwstr>
  </property>
  <property fmtid="{D5CDD505-2E9C-101B-9397-08002B2CF9AE}" pid="7" name="_new_ms_pID_72543">
    <vt:lpwstr>(3)46Rpvw3TFhqj1lwviYFiyobD0tkQGEcP1OckgmBb3iUxOH9RoENPQ7HqllWuwq9Sogw0bMl6
+oYCFncRGn0z/arC/VHr1jVov46iLDwzXcjewvYf+Sq+FuSAtxdDPNsxe/3zl1JlkwGHMmdV
2lpiueH0KhavVv82Ke806Ihj8+NInY0viXCUD4qiwbuk5W1QS5vsBLkittaa+YT7bKfw7mUu
hSa/WGx98LVZccqCJb</vt:lpwstr>
  </property>
  <property fmtid="{D5CDD505-2E9C-101B-9397-08002B2CF9AE}" pid="8" name="_new_ms_pID_725431">
    <vt:lpwstr>CBFQtllyuwFgQRPM16em9f4YQb2IySl9eW4fNZKC1Uh63/64xeJUuc
8Tgz1O1S7fsdwncVsXPBFVhMTqxO+QuIPvSHY17C8hC0lt0rdG99N3na7GBI13/wPrenOOx8
SVTAwII/r4CLxnqVZ58JVeShRG0xXcJNqWIrjvfuHaraDrtvUYARPcf35QjTGqyKimHZZnLj
P4rQaov3auZy+fmGB6lr1G3k9tvUSiJWvzzW</vt:lpwstr>
  </property>
  <property fmtid="{D5CDD505-2E9C-101B-9397-08002B2CF9AE}" pid="9" name="_new_ms_pID_725432">
    <vt:lpwstr>ewRED1n/BW0qeM5yay+F1u5gExvsq2pR5fBx
tCkKgXnqmwRePuqubhdjsFcznCe/3/bREhA/cRwsoLBRb15ueho=</vt:lpwstr>
  </property>
  <property fmtid="{D5CDD505-2E9C-101B-9397-08002B2CF9AE}" pid="10" name="_2015_ms_pID_725343">
    <vt:lpwstr>(3)A1UU26nY9uhBOICtG1rEyuTAvPSzlSz3iD6F/1imtI0fBvc6kvyJk3UlS+b4cD3q3SyWg6rn
PJiGK6mlFhkwDze7iFy+QfOgNpuBaWl2yet7z4gf8XO3+MdRj61MvEopDQza9+U4cBGZAFl6
1z1qG7GJcMIZn2rw2mmt9dh1mKvkJOizifV5w+2qzweZ51u5Qk0p0rt5nI5SjVNGj3DH4Izk
yGKm6WAzhN888n4bhe</vt:lpwstr>
  </property>
  <property fmtid="{D5CDD505-2E9C-101B-9397-08002B2CF9AE}" pid="11" name="_2015_ms_pID_7253431">
    <vt:lpwstr>wyTuqBC2hrM4cQUV1ByW6Edgcpzv4eBNmNIpxbjn7+N14IrPn7glYf
Yqs+0gXQgwLh1aK7Ml4ucL57J1Az3ATMVIYbGMemwhAMUcvkYq5wWe75iX1QXsBSW7GbQJkn
2kRMYjXzXMX+zAnUwH3Sr6ufZhgsQCfgWSnRUi//oCnvcT5m+VALngGwMj7aNxOmlWRNUVXt
k/4NtlR0Z98IWOHNg97ol0DsrGf5s6TR2rBb</vt:lpwstr>
  </property>
  <property fmtid="{D5CDD505-2E9C-101B-9397-08002B2CF9AE}" pid="12" name="_2015_ms_pID_7253432">
    <vt:lpwstr>0VQnV/1fbHhd01SIgPRGvg/n/PrPocxP02Gi
9kI1rycFRD02RNELQj4NqGW+iTcY4ZNUzHjmBnlvWr/xakNUWus=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1521687497</vt:lpwstr>
  </property>
</Properties>
</file>