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9" r:id="rId3"/>
    <p:sldId id="261" r:id="rId4"/>
    <p:sldId id="267" r:id="rId5"/>
    <p:sldId id="266" r:id="rId6"/>
    <p:sldId id="268" r:id="rId7"/>
    <p:sldId id="258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CC"/>
    <a:srgbClr val="BCBCBC"/>
    <a:srgbClr val="B4B4B4"/>
    <a:srgbClr val="B0B0B0"/>
    <a:srgbClr val="7F7F7F"/>
    <a:srgbClr val="EAEAEA"/>
    <a:srgbClr val="AEAEAE"/>
    <a:srgbClr val="B2B2B2"/>
    <a:srgbClr val="00277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735" autoAdjust="0"/>
    <p:restoredTop sz="97317" autoAdjust="0"/>
  </p:normalViewPr>
  <p:slideViewPr>
    <p:cSldViewPr>
      <p:cViewPr varScale="1">
        <p:scale>
          <a:sx n="85" d="100"/>
          <a:sy n="85" d="100"/>
        </p:scale>
        <p:origin x="-8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34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C3920-DF14-4066-8F94-485B9EAE25A6}" type="datetimeFigureOut">
              <a:rPr lang="zh-CN" altLang="en-US" smtClean="0"/>
              <a:pPr/>
              <a:t>2016/2/29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6274B-61EA-42D2-AF35-6C97C8EF9C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08746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4FD2E-C893-4D31-90F3-0ACF5CE94657}" type="datetimeFigureOut">
              <a:rPr lang="zh-CN" altLang="en-US" smtClean="0"/>
              <a:pPr/>
              <a:t>2016/2/29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FD05DB-7C04-4339-B15E-4CF1F8B32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6027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" descr="C:\Users\x230\AppData\Roaming\Tencent\Users\741791342\QQ\WinTemp\RichOle\OF0@PTWW(JTIHXQH3S@QL$5.jp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4690536" y="1720800"/>
            <a:ext cx="2833792" cy="16600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 descr="C:\Users\x230\AppData\Roaming\Tencent\Users\741791342\QQ\WinTemp\RichOle\J_W%B`E%_YIOS%M7C$X[N`8.jpg"/>
          <p:cNvPicPr>
            <a:picLocks noChangeAspect="1" noChangeArrowheads="1"/>
          </p:cNvPicPr>
          <p:nvPr userDrawn="1"/>
        </p:nvPicPr>
        <p:blipFill>
          <a:blip r:embed="rId3" cstate="print"/>
          <a:srcRect r="11628"/>
          <a:stretch>
            <a:fillRect/>
          </a:stretch>
        </p:blipFill>
        <p:spPr bwMode="auto">
          <a:xfrm>
            <a:off x="2051720" y="1719196"/>
            <a:ext cx="2736304" cy="165618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3568" y="4191223"/>
            <a:ext cx="7772400" cy="893961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31640" y="5294040"/>
            <a:ext cx="6400800" cy="101528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3" name="梯形 12"/>
          <p:cNvSpPr/>
          <p:nvPr userDrawn="1"/>
        </p:nvSpPr>
        <p:spPr bwMode="auto">
          <a:xfrm rot="10800000">
            <a:off x="395537" y="1719196"/>
            <a:ext cx="2304256" cy="1656184"/>
          </a:xfrm>
          <a:prstGeom prst="trapezoid">
            <a:avLst/>
          </a:prstGeom>
          <a:gradFill flip="none" rotWithShape="1">
            <a:gsLst>
              <a:gs pos="0">
                <a:srgbClr val="262626"/>
              </a:gs>
              <a:gs pos="50000">
                <a:srgbClr val="595959"/>
              </a:gs>
              <a:gs pos="100000">
                <a:srgbClr val="E9E9E9">
                  <a:alpha val="76863"/>
                </a:srgbClr>
              </a:gs>
            </a:gsLst>
            <a:lin ang="0" scaled="1"/>
            <a:tileRect/>
          </a:gra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4" name="流程图: 手动输入 13"/>
          <p:cNvSpPr/>
          <p:nvPr userDrawn="1"/>
        </p:nvSpPr>
        <p:spPr bwMode="auto">
          <a:xfrm rot="5400000">
            <a:off x="701824" y="792000"/>
            <a:ext cx="1872208" cy="3275856"/>
          </a:xfrm>
          <a:prstGeom prst="flowChartManualInput">
            <a:avLst/>
          </a:prstGeom>
          <a:gradFill flip="none" rotWithShape="1">
            <a:gsLst>
              <a:gs pos="0">
                <a:srgbClr val="011C73">
                  <a:alpha val="84000"/>
                </a:srgbClr>
              </a:gs>
              <a:gs pos="50000">
                <a:srgbClr val="222268">
                  <a:alpha val="58824"/>
                </a:srgbClr>
              </a:gs>
              <a:gs pos="100000">
                <a:srgbClr val="1D1D6D">
                  <a:alpha val="41961"/>
                </a:srgbClr>
              </a:gs>
            </a:gsLst>
            <a:lin ang="16200000" scaled="1"/>
            <a:tileRect/>
          </a:gradFill>
          <a:ln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" name="流程图: 手动输入 14"/>
          <p:cNvSpPr/>
          <p:nvPr userDrawn="1"/>
        </p:nvSpPr>
        <p:spPr bwMode="auto">
          <a:xfrm rot="16200000">
            <a:off x="7074024" y="1305404"/>
            <a:ext cx="1656184" cy="2483768"/>
          </a:xfrm>
          <a:prstGeom prst="flowChartManualInput">
            <a:avLst/>
          </a:prstGeom>
          <a:solidFill>
            <a:srgbClr val="FF6600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539552" y="289643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02774"/>
                </a:solidFill>
                <a:latin typeface="Microsoft YaHei UI" pitchFamily="34" charset="-122"/>
                <a:ea typeface="Microsoft YaHei UI" pitchFamily="34" charset="-122"/>
                <a:cs typeface="Arial" pitchFamily="34" charset="0"/>
              </a:rPr>
              <a:t>CHINA TELECOM</a:t>
            </a:r>
            <a:endParaRPr lang="zh-CN" altLang="en-US" sz="1400" b="1" dirty="0">
              <a:solidFill>
                <a:srgbClr val="002774"/>
              </a:solidFill>
              <a:latin typeface="Microsoft YaHei UI" pitchFamily="34" charset="-122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1520" y="598000"/>
            <a:ext cx="20162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i="1" kern="1200" spc="300" dirty="0" smtClean="0">
                <a:solidFill>
                  <a:srgbClr val="002774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Connecting the World</a:t>
            </a:r>
            <a:endParaRPr lang="zh-CN" altLang="en-US" sz="800" b="1" i="1" kern="1200" spc="300" dirty="0">
              <a:solidFill>
                <a:srgbClr val="002774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323528" y="597420"/>
            <a:ext cx="1800200" cy="0"/>
          </a:xfrm>
          <a:prstGeom prst="line">
            <a:avLst/>
          </a:prstGeom>
          <a:ln>
            <a:solidFill>
              <a:srgbClr val="002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" descr="C:\Users\x230\AppData\Roaming\Tencent\Users\741791342\QQ\WinTemp\RichOle\T~2RM5ZT%4L@N@6AC({]Y}4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FFC"/>
              </a:clrFrom>
              <a:clrTo>
                <a:srgbClr val="F6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260648"/>
            <a:ext cx="316362" cy="336772"/>
          </a:xfrm>
          <a:prstGeom prst="rect">
            <a:avLst/>
          </a:prstGeom>
          <a:noFill/>
        </p:spPr>
      </p:pic>
      <p:sp>
        <p:nvSpPr>
          <p:cNvPr id="22" name="平行四边形 21"/>
          <p:cNvSpPr/>
          <p:nvPr userDrawn="1"/>
        </p:nvSpPr>
        <p:spPr bwMode="auto">
          <a:xfrm rot="15369391">
            <a:off x="6431752" y="1776100"/>
            <a:ext cx="2490876" cy="1777587"/>
          </a:xfrm>
          <a:prstGeom prst="parallelogram">
            <a:avLst/>
          </a:prstGeom>
          <a:gradFill flip="none" rotWithShape="1">
            <a:gsLst>
              <a:gs pos="0">
                <a:srgbClr val="B0B0B0">
                  <a:shade val="30000"/>
                  <a:satMod val="115000"/>
                  <a:alpha val="27000"/>
                </a:srgbClr>
              </a:gs>
              <a:gs pos="50000">
                <a:srgbClr val="B0B0B0">
                  <a:shade val="67500"/>
                  <a:satMod val="115000"/>
                  <a:alpha val="38000"/>
                </a:srgbClr>
              </a:gs>
              <a:gs pos="100000">
                <a:srgbClr val="B0B0B0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headEnd/>
            <a:tailEnd/>
          </a:ln>
          <a:effectLst/>
          <a:scene3d>
            <a:camera prst="orthographicFront">
              <a:rot lat="600000" lon="2070000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1" y="4202120"/>
            <a:ext cx="2485653" cy="2583871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4" y="6381328"/>
            <a:ext cx="6336704" cy="432048"/>
          </a:xfrm>
          <a:prstGeom prst="rec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856984" cy="692150"/>
          </a:xfrm>
        </p:spPr>
        <p:txBody>
          <a:bodyPr/>
          <a:lstStyle>
            <a:lvl1pPr algn="l">
              <a:defRPr sz="32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642350" cy="4896544"/>
          </a:xfrm>
        </p:spPr>
        <p:txBody>
          <a:bodyPr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764704"/>
            <a:ext cx="7560840" cy="72008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4" y="764704"/>
            <a:ext cx="1368152" cy="72008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defTabSz="914400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流程图: 手动输入 16"/>
          <p:cNvSpPr/>
          <p:nvPr userDrawn="1"/>
        </p:nvSpPr>
        <p:spPr bwMode="auto">
          <a:xfrm rot="5400000">
            <a:off x="6300192" y="5661248"/>
            <a:ext cx="432048" cy="1872208"/>
          </a:xfrm>
          <a:prstGeom prst="flowChartManualInpu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2" name="流程图: 手动输入 31"/>
          <p:cNvSpPr/>
          <p:nvPr userDrawn="1"/>
        </p:nvSpPr>
        <p:spPr bwMode="auto">
          <a:xfrm rot="16200000">
            <a:off x="7884368" y="5661248"/>
            <a:ext cx="432048" cy="1872208"/>
          </a:xfrm>
          <a:prstGeom prst="flowChartManualInput">
            <a:avLst/>
          </a:prstGeom>
          <a:solidFill>
            <a:srgbClr val="111B47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7812360" y="6366520"/>
            <a:ext cx="122413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 smtClean="0">
                <a:solidFill>
                  <a:schemeClr val="bg1"/>
                </a:solidFill>
              </a:rPr>
              <a:t> CHINA  TELECOM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7308304" y="6597352"/>
            <a:ext cx="187220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b="1" i="1" spc="300" dirty="0" smtClean="0">
                <a:solidFill>
                  <a:schemeClr val="bg1"/>
                </a:solidFill>
              </a:rPr>
              <a:t>Connecting</a:t>
            </a:r>
            <a:r>
              <a:rPr lang="en-US" altLang="zh-CN" sz="700" b="1" i="1" spc="300" baseline="0" dirty="0" smtClean="0">
                <a:solidFill>
                  <a:schemeClr val="bg1"/>
                </a:solidFill>
              </a:rPr>
              <a:t> the World</a:t>
            </a:r>
            <a:endParaRPr lang="zh-CN" altLang="en-US" sz="700" b="1" i="1" spc="300" dirty="0">
              <a:solidFill>
                <a:schemeClr val="bg1"/>
              </a:solidFill>
            </a:endParaRPr>
          </a:p>
        </p:txBody>
      </p:sp>
      <p:pic>
        <p:nvPicPr>
          <p:cNvPr id="35" name="Picture 1" descr="C:\Users\x230\AppData\Roaming\Tencent\Users\741791342\QQ\WinTemp\RichOle\@07Q1Y3SR1WA__4~9OITESM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0C2172"/>
              </a:clrFrom>
              <a:clrTo>
                <a:srgbClr val="0C217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6354638"/>
            <a:ext cx="228529" cy="242714"/>
          </a:xfrm>
          <a:prstGeom prst="rect">
            <a:avLst/>
          </a:prstGeom>
          <a:noFill/>
        </p:spPr>
      </p:pic>
      <p:cxnSp>
        <p:nvCxnSpPr>
          <p:cNvPr id="36" name="直接连接符 35"/>
          <p:cNvCxnSpPr/>
          <p:nvPr userDrawn="1"/>
        </p:nvCxnSpPr>
        <p:spPr>
          <a:xfrm>
            <a:off x="7452320" y="6597352"/>
            <a:ext cx="15121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79512" y="6426000"/>
            <a:ext cx="6192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1200" dirty="0" smtClean="0">
                <a:solidFill>
                  <a:srgbClr val="D65700"/>
                </a:solidFill>
                <a:latin typeface="+mn-lt"/>
                <a:ea typeface="微软雅黑" pitchFamily="34" charset="-122"/>
                <a:cs typeface="+mn-cs"/>
              </a:rPr>
              <a:t>Becoming a World-class Integrated Information Service Provider</a:t>
            </a:r>
            <a:endParaRPr lang="zh-CN" altLang="en-US" sz="1600" b="1" dirty="0">
              <a:solidFill>
                <a:srgbClr val="D657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 userDrawn="1"/>
        </p:nvSpPr>
        <p:spPr>
          <a:xfrm>
            <a:off x="5724301" y="6480000"/>
            <a:ext cx="1223963" cy="288032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&lt;</a:t>
            </a:r>
            <a:fld id="{F8121519-15E4-4D74-9277-D34AB4062FE8}" type="slidenum"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&gt;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D657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6660232" y="5301208"/>
            <a:ext cx="2483768" cy="72008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8" name="Picture 2" descr="C:\Users\x230\AppData\Roaming\Tencent\Users\741791342\QQ\WinTemp\RichOle\YMX$JI%R%0]85X_D8)[V56Y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5373216"/>
            <a:ext cx="2337793" cy="1484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C:\Users\x230\AppData\Roaming\Tencent\Users\741791342\QQ\WinTemp\RichOle\N6N`NC1795SITY]9WY0112T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5398774"/>
            <a:ext cx="2262090" cy="1459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矩形 9"/>
          <p:cNvSpPr/>
          <p:nvPr userDrawn="1"/>
        </p:nvSpPr>
        <p:spPr bwMode="auto">
          <a:xfrm>
            <a:off x="0" y="5301208"/>
            <a:ext cx="6732240" cy="72008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7199784" y="5784939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02774"/>
                </a:solidFill>
                <a:latin typeface="Microsoft YaHei UI" pitchFamily="34" charset="-122"/>
                <a:ea typeface="Microsoft YaHei UI" pitchFamily="34" charset="-122"/>
                <a:cs typeface="Arial" pitchFamily="34" charset="0"/>
              </a:rPr>
              <a:t>CHINA TELECOM</a:t>
            </a:r>
            <a:endParaRPr lang="zh-CN" altLang="en-US" sz="1400" b="1" dirty="0">
              <a:solidFill>
                <a:srgbClr val="002774"/>
              </a:solidFill>
              <a:latin typeface="Microsoft YaHei UI" pitchFamily="34" charset="-122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911752" y="6093296"/>
            <a:ext cx="20162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i="1" kern="1200" spc="300" dirty="0" smtClean="0">
                <a:solidFill>
                  <a:srgbClr val="002774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Connecting the World</a:t>
            </a:r>
            <a:endParaRPr lang="zh-CN" altLang="en-US" sz="800" b="1" i="1" kern="1200" spc="300" dirty="0">
              <a:solidFill>
                <a:srgbClr val="002774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21" name="直接连接符 20"/>
          <p:cNvCxnSpPr/>
          <p:nvPr userDrawn="1"/>
        </p:nvCxnSpPr>
        <p:spPr>
          <a:xfrm>
            <a:off x="6983760" y="6092716"/>
            <a:ext cx="1800200" cy="0"/>
          </a:xfrm>
          <a:prstGeom prst="line">
            <a:avLst/>
          </a:prstGeom>
          <a:ln>
            <a:solidFill>
              <a:srgbClr val="002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1" descr="C:\Users\x230\AppData\Roaming\Tencent\Users\741791342\QQ\WinTemp\RichOle\T~2RM5ZT%4L@N@6AC({]Y}4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FFC"/>
              </a:clrFrom>
              <a:clrTo>
                <a:srgbClr val="F6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83760" y="5755944"/>
            <a:ext cx="316362" cy="336772"/>
          </a:xfrm>
          <a:prstGeom prst="rect">
            <a:avLst/>
          </a:prstGeom>
          <a:noFill/>
        </p:spPr>
      </p:pic>
      <p:pic>
        <p:nvPicPr>
          <p:cNvPr id="25" name="Picture 2" descr="C:\Users\x230\AppData\Roaming\Tencent\Users\741791342\QQ\WinTemp\RichOle\K3DYPWGQDCRUSL}G%_U35~Y.jpg"/>
          <p:cNvPicPr>
            <a:picLocks noChangeAspect="1" noChangeArrowheads="1"/>
          </p:cNvPicPr>
          <p:nvPr userDrawn="1"/>
        </p:nvPicPr>
        <p:blipFill>
          <a:blip r:embed="rId5" cstate="print"/>
          <a:stretch>
            <a:fillRect/>
          </a:stretch>
        </p:blipFill>
        <p:spPr bwMode="auto">
          <a:xfrm>
            <a:off x="35496" y="5445224"/>
            <a:ext cx="2122519" cy="1340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 descr="qrcode_for_gh_3b8218cc5200_1280.jp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987824" y="1700808"/>
            <a:ext cx="3096344" cy="3096344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2627784" y="4643844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Please follow</a:t>
            </a:r>
            <a:r>
              <a:rPr lang="en-US" altLang="zh-CN" baseline="0" dirty="0" smtClean="0"/>
              <a:t> our </a:t>
            </a:r>
            <a:r>
              <a:rPr lang="en-US" altLang="zh-CN" baseline="0" dirty="0" err="1" smtClean="0"/>
              <a:t>weChat</a:t>
            </a:r>
            <a:r>
              <a:rPr lang="en-US" altLang="zh-CN" dirty="0" smtClean="0"/>
              <a:t> public number</a:t>
            </a:r>
            <a:endParaRPr lang="zh-CN" altLang="en-US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339752" y="404664"/>
            <a:ext cx="49685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002060"/>
                </a:solidFill>
                <a:ea typeface="微软雅黑" pitchFamily="34" charset="-122"/>
              </a:rPr>
              <a:t>Thanks</a:t>
            </a:r>
            <a:r>
              <a:rPr lang="zh-CN" altLang="en-US" sz="8800" b="1" dirty="0" smtClean="0">
                <a:solidFill>
                  <a:srgbClr val="002060"/>
                </a:solidFill>
                <a:ea typeface="微软雅黑" pitchFamily="34" charset="-122"/>
              </a:rPr>
              <a:t>！</a:t>
            </a:r>
            <a:endParaRPr lang="zh-CN" altLang="en-US" sz="8800" b="1" dirty="0">
              <a:solidFill>
                <a:srgbClr val="002060"/>
              </a:solidFill>
              <a:ea typeface="微软雅黑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1894D-4D61-4CF1-9732-B25DDBCD78EB}" type="datetime1">
              <a:rPr lang="zh-CN" altLang="en-US" smtClean="0"/>
              <a:pPr/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265C8-3693-49E5-84B9-C9AD803A70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Discussion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on UE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Relay for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eMBB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1331640" y="5589240"/>
            <a:ext cx="6400800" cy="720080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China Telecom</a:t>
            </a: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72008" y="116632"/>
            <a:ext cx="9036496" cy="120032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GB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3GPP TSG RAN Meeting #71		</a:t>
            </a:r>
            <a:r>
              <a:rPr kumimoji="0" lang="en-GB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宋体" pitchFamily="2" charset="-122"/>
              </a:rPr>
              <a:t>			</a:t>
            </a:r>
            <a:r>
              <a:rPr kumimoji="0" lang="en-GB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宋体" pitchFamily="2" charset="-122"/>
              </a:rPr>
              <a:t>      </a:t>
            </a:r>
            <a:r>
              <a:rPr lang="en-GB" altLang="zh-CN" b="1" dirty="0" smtClean="0">
                <a:latin typeface="Arial" pitchFamily="34" charset="0"/>
                <a:ea typeface="MS Mincho" pitchFamily="49" charset="-128"/>
                <a:cs typeface="宋体" pitchFamily="2" charset="-122"/>
              </a:rPr>
              <a:t>RP-160247</a:t>
            </a:r>
            <a:endParaRPr kumimoji="0" lang="en-GB" altLang="zh-CN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zh-CN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Göteborg</a:t>
            </a:r>
            <a:r>
              <a:rPr lang="en-GB" altLang="zh-CN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, Sweden, March 7 - 10, 2016</a:t>
            </a:r>
          </a:p>
          <a:p>
            <a:r>
              <a:rPr lang="en-GB" altLang="zh-CN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Document for:	discussion</a:t>
            </a:r>
            <a:endParaRPr lang="zh-CN" altLang="zh-CN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en-GB" altLang="zh-CN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Agenda Item:	10.1.1</a:t>
            </a: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b="1" dirty="0" smtClean="0"/>
              <a:t>Motivation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08720"/>
            <a:ext cx="8642350" cy="5472608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altLang="zh-CN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eMBB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service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operators are facing challenges in ensuring the user experienced data rate in bad radio environment, especially in the </a:t>
            </a:r>
            <a:r>
              <a:rPr lang="en-GB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uplink.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altLang="zh-CN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service, </a:t>
            </a:r>
          </a:p>
          <a:p>
            <a:pPr lvl="1" algn="just">
              <a:lnSpc>
                <a:spcPct val="120000"/>
              </a:lnSpc>
            </a:pPr>
            <a:r>
              <a:rPr lang="en-US" altLang="zh-CN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US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devices require good coverage. D</a:t>
            </a:r>
            <a:r>
              <a:rPr lang="en-GB" altLang="zh-CN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eployment</a:t>
            </a:r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GB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devices, e.g. smart </a:t>
            </a:r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meter deep </a:t>
            </a: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inside a </a:t>
            </a:r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building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is very challenging due to the bad radio environment. </a:t>
            </a:r>
            <a:endParaRPr lang="en-GB" altLang="zh-CN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lnSpc>
                <a:spcPct val="120000"/>
              </a:lnSpc>
            </a:pPr>
            <a:r>
              <a:rPr lang="en-GB" altLang="zh-CN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devices </a:t>
            </a: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require long battery </a:t>
            </a:r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life. Wearable </a:t>
            </a: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devices such as glasses or watches require long battery life more than several </a:t>
            </a:r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days. Smart </a:t>
            </a: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meters require long batter life more than 10 years. </a:t>
            </a:r>
            <a:endParaRPr lang="en-GB" altLang="zh-CN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GB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Massive </a:t>
            </a:r>
            <a:r>
              <a:rPr lang="en-GB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TTI bundling or repetition improves the coverage at the cost of huge resources and </a:t>
            </a:r>
            <a:r>
              <a:rPr lang="en-GB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will reduce </a:t>
            </a:r>
            <a:r>
              <a:rPr lang="en-GB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battery life </a:t>
            </a:r>
            <a:r>
              <a:rPr lang="en-GB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significantly.</a:t>
            </a:r>
          </a:p>
          <a:p>
            <a:pPr algn="just">
              <a:lnSpc>
                <a:spcPct val="120000"/>
              </a:lnSpc>
            </a:pPr>
            <a:r>
              <a:rPr lang="en-GB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lang="en-GB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GB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desired </a:t>
            </a:r>
            <a:r>
              <a:rPr lang="en-GB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to have </a:t>
            </a:r>
            <a:r>
              <a:rPr lang="en-GB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more </a:t>
            </a:r>
            <a:r>
              <a:rPr lang="en-GB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efficient mechanism to </a:t>
            </a:r>
            <a:r>
              <a:rPr lang="en-GB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improve coverage and reduce power consumption and at RAN#70, a few paper have proposed the SI of UE relay for </a:t>
            </a:r>
            <a:r>
              <a:rPr lang="en-GB" altLang="zh-CN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eMBB</a:t>
            </a:r>
            <a:r>
              <a:rPr lang="en-GB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altLang="zh-CN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GB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Evaluation of UE relay for UL in </a:t>
            </a:r>
            <a:r>
              <a:rPr lang="en-US" altLang="zh-CN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eMBB</a:t>
            </a:r>
            <a:r>
              <a:rPr lang="en-US" altLang="zh-CN" b="1" dirty="0" smtClean="0"/>
              <a:t> </a:t>
            </a:r>
            <a:endParaRPr lang="zh-CN" altLang="en-US" b="1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5292080" y="2492896"/>
            <a:ext cx="3779912" cy="216024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55600" lvl="2" indent="-355600" defTabSz="68580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Outdoor BS with  80% indoor UEs and  20% outdoor UEs</a:t>
            </a:r>
          </a:p>
          <a:p>
            <a:pPr marL="355600" lvl="2" indent="-355600" defTabSz="68580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Network controlled selection of UE relay</a:t>
            </a:r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395536" y="980728"/>
            <a:ext cx="8280920" cy="216024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60000" lvl="0" indent="-360000" defTabSz="6858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u"/>
              <a:defRPr/>
            </a:pPr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Scenarios</a:t>
            </a:r>
            <a:endParaRPr lang="en-US" altLang="zh-CN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51" name="Picture 1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5038725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52" name="Picture 1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523704"/>
            <a:ext cx="3568700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00716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Simulation </a:t>
            </a:r>
            <a:r>
              <a:rPr lang="en-US" altLang="zh-CN" b="1" dirty="0" smtClean="0"/>
              <a:t>Assumptions</a:t>
            </a:r>
            <a:endParaRPr lang="zh-CN" altLang="en-US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62409435"/>
              </p:ext>
            </p:extLst>
          </p:nvPr>
        </p:nvGraphicFramePr>
        <p:xfrm>
          <a:off x="755576" y="1196752"/>
          <a:ext cx="7632848" cy="4469130"/>
        </p:xfrm>
        <a:graphic>
          <a:graphicData uri="http://schemas.openxmlformats.org/drawingml/2006/table">
            <a:tbl>
              <a:tblPr/>
              <a:tblGrid>
                <a:gridCol w="2917816"/>
                <a:gridCol w="4715032"/>
              </a:tblGrid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Parameter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Values used for evaluation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Deployment scenarios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655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ISD=500m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Number of UEs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10 active UEs/sector</a:t>
                      </a:r>
                      <a:endParaRPr kumimoji="0" lang="en-GB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Number of </a:t>
                      </a:r>
                      <a:r>
                        <a:rPr kumimoji="0" lang="en-GB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Tx</a:t>
                      </a:r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/Rx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1 </a:t>
                      </a:r>
                      <a:r>
                        <a:rPr kumimoji="0" lang="en-GB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Tx</a:t>
                      </a:r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 for UE, and 2 Rx for BS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UE Max </a:t>
                      </a:r>
                      <a:r>
                        <a:rPr kumimoji="0" lang="en-GB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Tx</a:t>
                      </a:r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 power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23 </a:t>
                      </a:r>
                      <a:r>
                        <a:rPr kumimoji="0" lang="en-GB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dBm</a:t>
                      </a:r>
                      <a:endParaRPr kumimoji="0" lang="en-GB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0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UE noise figure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9 dB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BS noise figure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5 dB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System bandwidth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10 MHz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Antenna pattern</a:t>
                      </a:r>
                      <a:endParaRPr kumimoji="0" lang="en-GB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TR 36.814, </a:t>
                      </a: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3D antenna pattern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downtilt</a:t>
                      </a: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 = 12 degrees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0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Antenna gain + connector loss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Macro </a:t>
                      </a:r>
                      <a:r>
                        <a:rPr kumimoji="0" lang="en-GB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: 17 </a:t>
                      </a:r>
                      <a:r>
                        <a:rPr kumimoji="0" lang="en-GB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dBi</a:t>
                      </a:r>
                      <a:endParaRPr kumimoji="0" lang="en-US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0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Shadow fading Std</a:t>
                      </a:r>
                      <a:endParaRPr kumimoji="0" lang="en-GB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LOS: 4dB, NLOS: 8dB  </a:t>
                      </a:r>
                      <a:endParaRPr kumimoji="0" lang="en-US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0199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Preliminary Simulation Results</a:t>
            </a:r>
            <a:endParaRPr lang="zh-CN" altLang="en-US" b="1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36304876"/>
              </p:ext>
            </p:extLst>
          </p:nvPr>
        </p:nvGraphicFramePr>
        <p:xfrm>
          <a:off x="539552" y="1202254"/>
          <a:ext cx="8185266" cy="36669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7266"/>
                <a:gridCol w="1512000"/>
                <a:gridCol w="1512000"/>
                <a:gridCol w="1512000"/>
                <a:gridCol w="1512000"/>
              </a:tblGrid>
              <a:tr h="589745">
                <a:tc>
                  <a:txBody>
                    <a:bodyPr/>
                    <a:lstStyle/>
                    <a:p>
                      <a:endParaRPr lang="zh-CN" altLang="en-US" sz="1600" b="0" dirty="0"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GB" altLang="zh-CN" sz="1600" b="1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altLang="zh-CN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= -82dBm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altLang="zh-CN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GB" altLang="zh-CN" sz="1600" b="1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altLang="zh-CN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= -82dBm</a:t>
                      </a:r>
                      <a:endParaRPr lang="en-US" altLang="zh-CN" sz="1600" b="1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GB" altLang="zh-CN" sz="1600" b="1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altLang="zh-CN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= -73dBm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GB" altLang="zh-CN" sz="1600" b="1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altLang="zh-CN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= -73dBm</a:t>
                      </a:r>
                      <a:endParaRPr lang="en-US" altLang="zh-CN" sz="1600" b="1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16841">
                <a:tc>
                  <a:txBody>
                    <a:bodyPr/>
                    <a:lstStyle/>
                    <a:p>
                      <a:endParaRPr lang="zh-CN" altLang="en-US" sz="1600" b="0" dirty="0"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b="1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w/o UE relay</a:t>
                      </a:r>
                      <a:endParaRPr lang="en-US" altLang="zh-CN" sz="1600" b="1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w/ UE relay</a:t>
                      </a:r>
                      <a:endParaRPr lang="en-US" altLang="zh-CN" sz="1600" b="1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b="1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w/o UE relay</a:t>
                      </a:r>
                      <a:endParaRPr lang="en-US" altLang="zh-CN" sz="1600" b="1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w/ UE relay</a:t>
                      </a:r>
                      <a:endParaRPr lang="en-US" altLang="zh-CN" sz="1600" b="1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1773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Cell</a:t>
                      </a:r>
                      <a:r>
                        <a:rPr lang="en-US" altLang="zh-CN" sz="18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average SE </a:t>
                      </a:r>
                      <a:r>
                        <a:rPr lang="en-US" altLang="zh-CN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(bps/Hz)</a:t>
                      </a:r>
                      <a:endParaRPr lang="zh-CN" altLang="en-US" sz="1800" b="1" dirty="0"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1.6306</a:t>
                      </a:r>
                      <a:endParaRPr lang="zh-CN" altLang="en-US" sz="1600" b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1.8166</a:t>
                      </a:r>
                      <a:r>
                        <a:rPr lang="en-US" altLang="zh-CN" sz="1600" kern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600" b="1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(+11.4%)</a:t>
                      </a:r>
                      <a:endParaRPr lang="zh-CN" altLang="en-US" sz="1600" b="1" kern="1200" dirty="0" smtClean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2.0219</a:t>
                      </a:r>
                      <a:endParaRPr lang="en-US" altLang="zh-CN" sz="1600" b="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2.2624</a:t>
                      </a:r>
                      <a:r>
                        <a:rPr lang="en-US" altLang="zh-CN" sz="1600" kern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600" b="1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(+38.7%)</a:t>
                      </a:r>
                    </a:p>
                  </a:txBody>
                  <a:tcPr anchor="ctr"/>
                </a:tc>
              </a:tr>
              <a:tr h="24572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Cell</a:t>
                      </a:r>
                      <a:r>
                        <a:rPr lang="en-US" altLang="zh-CN" sz="18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edge SE </a:t>
                      </a:r>
                      <a:r>
                        <a:rPr lang="en-US" altLang="zh-CN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(bps/Hz)</a:t>
                      </a:r>
                      <a:endParaRPr lang="zh-CN" altLang="en-US" sz="1800" b="1" dirty="0"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0.0311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0.0812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1600" b="1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(+161%)</a:t>
                      </a:r>
                      <a:endParaRPr lang="zh-CN" altLang="en-US" sz="1600" b="1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0.0253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0.1494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1600" b="1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(+491%)</a:t>
                      </a:r>
                      <a:endParaRPr lang="zh-CN" altLang="en-US" sz="1600" b="1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24572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Ratio</a:t>
                      </a:r>
                      <a:r>
                        <a:rPr lang="en-US" altLang="zh-CN" sz="18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UEs using relay</a:t>
                      </a:r>
                      <a:r>
                        <a:rPr lang="zh-CN" altLang="en-US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（</a:t>
                      </a:r>
                      <a:r>
                        <a:rPr lang="en-US" altLang="zh-CN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r>
                        <a:rPr lang="zh-CN" altLang="en-US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）</a:t>
                      </a:r>
                      <a:endParaRPr lang="zh-CN" altLang="en-US" sz="1800" b="1" dirty="0"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CN" altLang="en-US" sz="1600" b="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22.66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30.55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1773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Normalized UE </a:t>
                      </a:r>
                      <a:r>
                        <a:rPr lang="en-US" altLang="zh-CN" sz="18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Tx</a:t>
                      </a:r>
                      <a:r>
                        <a:rPr lang="en-US" altLang="zh-CN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power</a:t>
                      </a:r>
                      <a:endParaRPr lang="zh-CN" altLang="en-US" sz="1800" b="1" dirty="0"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zh-CN" altLang="en-US" sz="1600" b="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63.7%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1600" b="1" kern="1200" dirty="0" smtClean="0">
                          <a:solidFill>
                            <a:srgbClr val="0000CC"/>
                          </a:solidFill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(-36.3%)</a:t>
                      </a:r>
                      <a:endParaRPr lang="zh-CN" altLang="en-US" sz="1600" b="1" kern="1200" dirty="0">
                        <a:solidFill>
                          <a:srgbClr val="0000CC"/>
                        </a:solidFill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zh-CN" altLang="en-US" sz="1600" b="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63.3%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kern="1200" dirty="0" smtClean="0">
                          <a:solidFill>
                            <a:srgbClr val="0000CC"/>
                          </a:solidFill>
                          <a:latin typeface="Arial" panose="020B0604020202020204" pitchFamily="34" charset="0"/>
                          <a:ea typeface="微软雅黑" pitchFamily="34" charset="-122"/>
                          <a:cs typeface="Arial" panose="020B0604020202020204" pitchFamily="34" charset="0"/>
                        </a:rPr>
                        <a:t>(-36.7%)</a:t>
                      </a:r>
                      <a:endParaRPr lang="zh-CN" altLang="en-US" sz="1600" b="1" kern="1200" dirty="0" smtClean="0">
                        <a:solidFill>
                          <a:srgbClr val="0000CC"/>
                        </a:solidFill>
                        <a:latin typeface="Arial" panose="020B0604020202020204" pitchFamily="34" charset="0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51520" y="5085184"/>
            <a:ext cx="8642350" cy="1224136"/>
          </a:xfrm>
        </p:spPr>
        <p:txBody>
          <a:bodyPr>
            <a:normAutofit/>
          </a:bodyPr>
          <a:lstStyle/>
          <a:p>
            <a:pPr marL="360000" indent="-360000" defTabSz="685800">
              <a:lnSpc>
                <a:spcPct val="130000"/>
              </a:lnSpc>
              <a:spcBef>
                <a:spcPts val="600"/>
              </a:spcBef>
              <a:buSzPct val="80000"/>
              <a:buFont typeface="Wingdings" panose="05000000000000000000" pitchFamily="2" charset="2"/>
              <a:buChar char="u"/>
              <a:defRPr/>
            </a:pPr>
            <a:r>
              <a:rPr lang="en-GB" altLang="zh-CN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mechanism using UE </a:t>
            </a:r>
            <a:r>
              <a:rPr lang="en-GB" altLang="zh-CN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relay, </a:t>
            </a:r>
            <a:r>
              <a:rPr lang="en-GB" altLang="zh-CN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not only improve the coverage but also </a:t>
            </a:r>
            <a:r>
              <a:rPr lang="en-GB" altLang="zh-CN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reduce the </a:t>
            </a:r>
            <a:r>
              <a:rPr lang="en-GB" altLang="zh-CN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</a:t>
            </a:r>
            <a:r>
              <a:rPr lang="en-GB" altLang="zh-CN"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consumption </a:t>
            </a:r>
            <a:r>
              <a:rPr lang="en-GB" altLang="zh-CN" sz="2000" b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significantly</a:t>
            </a:r>
            <a:r>
              <a:rPr lang="en-GB" altLang="zh-CN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000" indent="-360000" defTabSz="685800">
              <a:lnSpc>
                <a:spcPct val="130000"/>
              </a:lnSpc>
              <a:spcBef>
                <a:spcPts val="600"/>
              </a:spcBef>
              <a:buSzPct val="80000"/>
              <a:buFont typeface="Wingdings" panose="05000000000000000000" pitchFamily="2" charset="2"/>
              <a:buChar char="u"/>
              <a:defRPr/>
            </a:pPr>
            <a:endParaRPr lang="en-US" altLang="zh-CN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651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Potential Objectives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52736"/>
            <a:ext cx="8642350" cy="4896544"/>
          </a:xfrm>
        </p:spPr>
        <p:txBody>
          <a:bodyPr>
            <a:normAutofit fontScale="62500" lnSpcReduction="20000"/>
          </a:bodyPr>
          <a:lstStyle/>
          <a:p>
            <a:pPr marL="0" hangingPunct="0">
              <a:lnSpc>
                <a:spcPct val="120000"/>
              </a:lnSpc>
              <a:buNone/>
            </a:pPr>
            <a:r>
              <a:rPr lang="en-GB" altLang="zh-CN" dirty="0" smtClean="0">
                <a:latin typeface="Arial" pitchFamily="34" charset="0"/>
                <a:cs typeface="Arial" pitchFamily="34" charset="0"/>
              </a:rPr>
              <a:t>The objective of this study item is to evaluate and study the enhancement of Rel-13 </a:t>
            </a:r>
            <a:r>
              <a:rPr lang="en-GB" altLang="zh-CN" dirty="0" err="1" smtClean="0">
                <a:latin typeface="Arial" pitchFamily="34" charset="0"/>
                <a:cs typeface="Arial" pitchFamily="34" charset="0"/>
              </a:rPr>
              <a:t>ProSe</a:t>
            </a:r>
            <a:r>
              <a:rPr lang="en-GB" altLang="zh-CN" dirty="0" smtClean="0">
                <a:latin typeface="Arial" pitchFamily="34" charset="0"/>
                <a:cs typeface="Arial" pitchFamily="34" charset="0"/>
              </a:rPr>
              <a:t> to improve the uplink coverage for </a:t>
            </a:r>
            <a:r>
              <a:rPr lang="en-GB" altLang="zh-CN" dirty="0" err="1" smtClean="0">
                <a:latin typeface="Arial" pitchFamily="34" charset="0"/>
                <a:cs typeface="Arial" pitchFamily="34" charset="0"/>
              </a:rPr>
              <a:t>eMBB</a:t>
            </a:r>
            <a:r>
              <a:rPr lang="en-GB" altLang="zh-CN" dirty="0" smtClean="0">
                <a:latin typeface="Arial" pitchFamily="34" charset="0"/>
                <a:cs typeface="Arial" pitchFamily="34" charset="0"/>
              </a:rPr>
              <a:t> service and improve coverage and reduce power consumption for </a:t>
            </a:r>
            <a:r>
              <a:rPr lang="en-GB" altLang="zh-CN" dirty="0" err="1" smtClean="0">
                <a:latin typeface="Arial" pitchFamily="34" charset="0"/>
                <a:cs typeface="Arial" pitchFamily="34" charset="0"/>
              </a:rPr>
              <a:t>IoT</a:t>
            </a:r>
            <a:r>
              <a:rPr lang="en-GB" altLang="zh-CN" dirty="0" smtClean="0">
                <a:latin typeface="Arial" pitchFamily="34" charset="0"/>
                <a:cs typeface="Arial" pitchFamily="34" charset="0"/>
              </a:rPr>
              <a:t> devices.</a:t>
            </a:r>
          </a:p>
          <a:p>
            <a:pPr marL="0" hangingPunct="0">
              <a:lnSpc>
                <a:spcPct val="120000"/>
              </a:lnSpc>
              <a:buNone/>
            </a:pPr>
            <a:endParaRPr lang="zh-CN" altLang="zh-CN" dirty="0" smtClean="0">
              <a:latin typeface="Arial" pitchFamily="34" charset="0"/>
              <a:cs typeface="Arial" pitchFamily="34" charset="0"/>
            </a:endParaRPr>
          </a:p>
          <a:p>
            <a:pPr hangingPunct="0">
              <a:lnSpc>
                <a:spcPct val="120000"/>
              </a:lnSpc>
              <a:buNone/>
            </a:pPr>
            <a:r>
              <a:rPr lang="en-GB" altLang="zh-CN" dirty="0" smtClean="0">
                <a:latin typeface="Arial" pitchFamily="34" charset="0"/>
                <a:cs typeface="Arial" pitchFamily="34" charset="0"/>
              </a:rPr>
              <a:t>The detailed objectives are as follows:</a:t>
            </a:r>
            <a:endParaRPr lang="zh-CN" altLang="zh-CN" dirty="0" smtClean="0">
              <a:latin typeface="Arial" pitchFamily="34" charset="0"/>
              <a:cs typeface="Arial" pitchFamily="34" charset="0"/>
            </a:endParaRPr>
          </a:p>
          <a:p>
            <a:pPr lvl="0" fontAlgn="auto" hangingPunct="0">
              <a:lnSpc>
                <a:spcPct val="120000"/>
              </a:lnSpc>
            </a:pPr>
            <a:r>
              <a:rPr lang="en-GB" altLang="zh-CN" dirty="0" smtClean="0">
                <a:latin typeface="Arial" pitchFamily="34" charset="0"/>
                <a:cs typeface="Arial" pitchFamily="34" charset="0"/>
              </a:rPr>
              <a:t>Identify the evaluation scenarios and methodology for UE relay functionality.</a:t>
            </a:r>
            <a:endParaRPr lang="zh-CN" altLang="zh-CN" dirty="0" smtClean="0">
              <a:latin typeface="Arial" pitchFamily="34" charset="0"/>
              <a:cs typeface="Arial" pitchFamily="34" charset="0"/>
            </a:endParaRPr>
          </a:p>
          <a:p>
            <a:pPr lvl="0" fontAlgn="auto" hangingPunct="0">
              <a:lnSpc>
                <a:spcPct val="120000"/>
              </a:lnSpc>
            </a:pPr>
            <a:r>
              <a:rPr lang="en-GB" altLang="zh-CN" dirty="0" smtClean="0">
                <a:latin typeface="Arial" pitchFamily="34" charset="0"/>
                <a:cs typeface="Arial" pitchFamily="34" charset="0"/>
              </a:rPr>
              <a:t>Evaluate the performance benefits of UE relay functionality in terms of coverage and power consumption.</a:t>
            </a:r>
            <a:endParaRPr lang="zh-CN" altLang="zh-CN" dirty="0" smtClean="0">
              <a:latin typeface="Arial" pitchFamily="34" charset="0"/>
              <a:cs typeface="Arial" pitchFamily="34" charset="0"/>
            </a:endParaRPr>
          </a:p>
          <a:p>
            <a:pPr lvl="0" fontAlgn="auto" hangingPunct="0">
              <a:lnSpc>
                <a:spcPct val="120000"/>
              </a:lnSpc>
            </a:pPr>
            <a:r>
              <a:rPr lang="en-GB" altLang="zh-CN" dirty="0" smtClean="0">
                <a:latin typeface="Arial" pitchFamily="34" charset="0"/>
                <a:cs typeface="Arial" pitchFamily="34" charset="0"/>
              </a:rPr>
              <a:t>Identify the necessary enchantments on PHY layer and protocol to </a:t>
            </a:r>
            <a:r>
              <a:rPr lang="en-GB" altLang="zh-CN" dirty="0" err="1" smtClean="0">
                <a:latin typeface="Arial" pitchFamily="34" charset="0"/>
                <a:cs typeface="Arial" pitchFamily="34" charset="0"/>
              </a:rPr>
              <a:t>sidelink</a:t>
            </a:r>
            <a:r>
              <a:rPr lang="en-GB" altLang="zh-CN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en-GB" altLang="zh-CN" dirty="0" err="1" smtClean="0">
                <a:latin typeface="Arial" pitchFamily="34" charset="0"/>
                <a:cs typeface="Arial" pitchFamily="34" charset="0"/>
              </a:rPr>
              <a:t>Uu</a:t>
            </a:r>
            <a:r>
              <a:rPr lang="en-GB" altLang="zh-CN" dirty="0" smtClean="0">
                <a:latin typeface="Arial" pitchFamily="34" charset="0"/>
                <a:cs typeface="Arial" pitchFamily="34" charset="0"/>
              </a:rPr>
              <a:t> air-interface.</a:t>
            </a:r>
            <a:endParaRPr lang="zh-CN" altLang="zh-CN" dirty="0" smtClean="0">
              <a:latin typeface="Arial" pitchFamily="34" charset="0"/>
              <a:cs typeface="Arial" pitchFamily="34" charset="0"/>
            </a:endParaRPr>
          </a:p>
          <a:p>
            <a:pPr lvl="0" fontAlgn="auto" hangingPunct="0">
              <a:lnSpc>
                <a:spcPct val="120000"/>
              </a:lnSpc>
            </a:pP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Identify the specification impact on the above identified enhancements.</a:t>
            </a:r>
            <a:endParaRPr lang="zh-CN" altLang="zh-CN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TTIC - Standard and Simulation Tea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电信技术创新中心标准与仿真团队</Template>
  <TotalTime>706</TotalTime>
  <Words>486</Words>
  <Application>Microsoft Office PowerPoint</Application>
  <PresentationFormat>全屏显示(4:3)</PresentationFormat>
  <Paragraphs>83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CTTIC - Standard and Simulation Team</vt:lpstr>
      <vt:lpstr>Discussion on UE Relay for eMBB and IoT</vt:lpstr>
      <vt:lpstr>Motivation</vt:lpstr>
      <vt:lpstr>Evaluation of UE relay for UL in eMBB </vt:lpstr>
      <vt:lpstr>Simulation Assumptions</vt:lpstr>
      <vt:lpstr>Preliminary Simulation Results</vt:lpstr>
      <vt:lpstr>Potential Objectives </vt:lpstr>
      <vt:lpstr>幻灯片 7</vt:lpstr>
    </vt:vector>
  </TitlesOfParts>
  <Company>China Telecom Technology Innovation Center 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新模板示例</dc:title>
  <dc:subject>电信技术创新中心标准与仿真团队</dc:subject>
  <dc:creator>标准与仿真团队</dc:creator>
  <cp:lastModifiedBy>China Telecom</cp:lastModifiedBy>
  <cp:revision>150</cp:revision>
  <dcterms:created xsi:type="dcterms:W3CDTF">2014-02-13T05:54:06Z</dcterms:created>
  <dcterms:modified xsi:type="dcterms:W3CDTF">2016-02-29T07:14:38Z</dcterms:modified>
</cp:coreProperties>
</file>