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bookmarkIdSeed="4">
  <p:sldMasterIdLst>
    <p:sldMasterId id="2147483648" r:id="rId1"/>
    <p:sldMasterId id="2147484154" r:id="rId2"/>
  </p:sldMasterIdLst>
  <p:notesMasterIdLst>
    <p:notesMasterId r:id="rId7"/>
  </p:notesMasterIdLst>
  <p:handoutMasterIdLst>
    <p:handoutMasterId r:id="rId8"/>
  </p:handoutMasterIdLst>
  <p:sldIdLst>
    <p:sldId id="573" r:id="rId3"/>
    <p:sldId id="962" r:id="rId4"/>
    <p:sldId id="963" r:id="rId5"/>
    <p:sldId id="943" r:id="rId6"/>
  </p:sldIdLst>
  <p:sldSz cx="12192000" cy="6858000"/>
  <p:notesSz cx="6858000" cy="9144000"/>
  <p:custDataLst>
    <p:tags r:id="rId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5050"/>
    <a:srgbClr val="190000"/>
    <a:srgbClr val="F816D8"/>
    <a:srgbClr val="DDDFE5"/>
    <a:srgbClr val="F2F2F2"/>
    <a:srgbClr val="6AB19B"/>
    <a:srgbClr val="E04F4F"/>
    <a:srgbClr val="294D42"/>
    <a:srgbClr val="000000"/>
    <a:srgbClr val="DE4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378" autoAdjust="0"/>
    <p:restoredTop sz="95840" autoAdjust="0"/>
  </p:normalViewPr>
  <p:slideViewPr>
    <p:cSldViewPr snapToGrid="0">
      <p:cViewPr varScale="1">
        <p:scale>
          <a:sx n="110" d="100"/>
          <a:sy n="110" d="100"/>
        </p:scale>
        <p:origin x="402" y="132"/>
      </p:cViewPr>
      <p:guideLst>
        <p:guide orient="horz" pos="2968"/>
        <p:guide pos="7632"/>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notesMaster" Target="notesMasters/notesMaster1.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tags" Target="tags/tag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mod="1">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193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9_Photo_Title">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60" name="Title 1"/>
          <p:cNvSpPr>
            <a:spLocks noGrp="1"/>
          </p:cNvSpPr>
          <p:nvPr userDrawn="1">
            <p:ph type="ctrTitle" hasCustomPrompt="1"/>
          </p:nvPr>
        </p:nvSpPr>
        <p:spPr bwMode="gray">
          <a:xfrm>
            <a:off x="265245" y="2057851"/>
            <a:ext cx="7939371" cy="710194"/>
          </a:xfrm>
        </p:spPr>
        <p:txBody>
          <a:bodyPr/>
          <a:lstStyle>
            <a:lvl1pPr marL="0" algn="l" defTabSz="685800" rtl="0" eaLnBrk="1" latinLnBrk="0" hangingPunct="1">
              <a:lnSpc>
                <a:spcPct val="85000"/>
              </a:lnSpc>
              <a:spcBef>
                <a:spcPct val="0"/>
              </a:spcBef>
              <a:buNone/>
              <a:defRPr lang="en-US" sz="4900" kern="1200" dirty="0">
                <a:solidFill>
                  <a:srgbClr val="FFFFFF"/>
                </a:solidFill>
                <a:latin typeface="+mj-lt"/>
                <a:ea typeface="+mj-ea"/>
                <a:cs typeface="Arial" pitchFamily="34" charset="0"/>
              </a:defRPr>
            </a:lvl1pPr>
          </a:lstStyle>
          <a:p>
            <a:r>
              <a:rPr lang="en-US" dirty="0"/>
              <a:t>Click here to edit master</a:t>
            </a:r>
          </a:p>
        </p:txBody>
      </p:sp>
      <p:grpSp>
        <p:nvGrpSpPr>
          <p:cNvPr id="4" name="Group 3"/>
          <p:cNvGrpSpPr/>
          <p:nvPr userDrawn="1"/>
        </p:nvGrpSpPr>
        <p:grpSpPr>
          <a:xfrm>
            <a:off x="383349" y="1475515"/>
            <a:ext cx="7821267" cy="1831712"/>
            <a:chOff x="383249" y="1567586"/>
            <a:chExt cx="6803935" cy="1831712"/>
          </a:xfrm>
        </p:grpSpPr>
        <p:cxnSp>
          <p:nvCxnSpPr>
            <p:cNvPr id="61" name="Straight Connector 60"/>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384048" y="339929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Subtitle 2"/>
          <p:cNvSpPr>
            <a:spLocks noGrp="1"/>
          </p:cNvSpPr>
          <p:nvPr userDrawn="1">
            <p:ph type="subTitle" idx="1" hasCustomPrompt="1"/>
          </p:nvPr>
        </p:nvSpPr>
        <p:spPr bwMode="gray">
          <a:xfrm>
            <a:off x="265245" y="596621"/>
            <a:ext cx="7939371" cy="789447"/>
          </a:xfrm>
          <a:prstGeom prst="rect">
            <a:avLst/>
          </a:prstGeom>
        </p:spPr>
        <p:txBody>
          <a:bodyPr wrap="square">
            <a:spAutoFit/>
          </a:bodyPr>
          <a:lstStyle>
            <a:lvl1pPr marL="0" indent="0" algn="l" defTabSz="685800" rtl="0" eaLnBrk="1" latinLnBrk="0" hangingPunct="1">
              <a:lnSpc>
                <a:spcPct val="90000"/>
              </a:lnSpc>
              <a:spcBef>
                <a:spcPct val="0"/>
              </a:spcBef>
              <a:buNone/>
              <a:defRPr lang="en-US" sz="2600" kern="1200" dirty="0">
                <a:solidFill>
                  <a:srgbClr val="FFFFFF"/>
                </a:solidFill>
                <a:latin typeface="Qualcomm Office Regular" pitchFamily="34" charset="0"/>
                <a:ea typeface="+mj-ea"/>
                <a:cs typeface="Arial"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Click here to edit  name </a:t>
            </a:r>
            <a:br>
              <a:rPr lang="en-US" dirty="0"/>
            </a:br>
            <a:r>
              <a:rPr lang="en-US" dirty="0"/>
              <a:t>and title</a:t>
            </a:r>
          </a:p>
        </p:txBody>
      </p:sp>
      <p:grpSp>
        <p:nvGrpSpPr>
          <p:cNvPr id="54" name="Group 53"/>
          <p:cNvGrpSpPr>
            <a:grpSpLocks noChangeAspect="1"/>
          </p:cNvGrpSpPr>
          <p:nvPr userDrawn="1"/>
        </p:nvGrpSpPr>
        <p:grpSpPr>
          <a:xfrm>
            <a:off x="391788" y="3614954"/>
            <a:ext cx="2795277" cy="457200"/>
            <a:chOff x="187326" y="5085556"/>
            <a:chExt cx="8393112" cy="1830388"/>
          </a:xfrm>
          <a:solidFill>
            <a:schemeClr val="bg1"/>
          </a:solidFill>
        </p:grpSpPr>
        <p:sp>
          <p:nvSpPr>
            <p:cNvPr id="5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8"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9"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6"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grpSp>
        <p:nvGrpSpPr>
          <p:cNvPr id="67" name="Group 66"/>
          <p:cNvGrpSpPr/>
          <p:nvPr userDrawn="1"/>
        </p:nvGrpSpPr>
        <p:grpSpPr>
          <a:xfrm>
            <a:off x="5474097" y="4564076"/>
            <a:ext cx="1469335" cy="1605174"/>
            <a:chOff x="4921606" y="4143170"/>
            <a:chExt cx="1102001" cy="1605174"/>
          </a:xfrm>
        </p:grpSpPr>
        <p:sp>
          <p:nvSpPr>
            <p:cNvPr id="68" name="Freeform 6"/>
            <p:cNvSpPr>
              <a:spLocks noEditPoints="1"/>
            </p:cNvSpPr>
            <p:nvPr userDrawn="1"/>
          </p:nvSpPr>
          <p:spPr bwMode="auto">
            <a:xfrm>
              <a:off x="4977950" y="5297585"/>
              <a:ext cx="85173" cy="94345"/>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69" name="Curved Line"/>
            <p:cNvSpPr>
              <a:spLocks noEditPoints="1"/>
            </p:cNvSpPr>
            <p:nvPr userDrawn="1"/>
          </p:nvSpPr>
          <p:spPr bwMode="auto">
            <a:xfrm>
              <a:off x="4921606" y="4143170"/>
              <a:ext cx="1102001" cy="1605174"/>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70" name="bIg Eye"/>
          <p:cNvGrpSpPr/>
          <p:nvPr userDrawn="1"/>
        </p:nvGrpSpPr>
        <p:grpSpPr>
          <a:xfrm>
            <a:off x="5839245" y="4670214"/>
            <a:ext cx="1058760" cy="469104"/>
            <a:chOff x="2665413" y="2318584"/>
            <a:chExt cx="962025" cy="568325"/>
          </a:xfrm>
          <a:solidFill>
            <a:schemeClr val="tx2"/>
          </a:solidFill>
        </p:grpSpPr>
        <p:sp>
          <p:nvSpPr>
            <p:cNvPr id="71"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72"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sp>
        <p:nvSpPr>
          <p:cNvPr id="73" name="Line to bugle"/>
          <p:cNvSpPr>
            <a:spLocks noChangeArrowheads="1"/>
          </p:cNvSpPr>
          <p:nvPr userDrawn="1"/>
        </p:nvSpPr>
        <p:spPr bwMode="auto">
          <a:xfrm>
            <a:off x="5302877" y="5806285"/>
            <a:ext cx="26208" cy="525449"/>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74" name="Bugle"/>
          <p:cNvSpPr>
            <a:spLocks/>
          </p:cNvSpPr>
          <p:nvPr userDrawn="1"/>
        </p:nvSpPr>
        <p:spPr bwMode="auto">
          <a:xfrm>
            <a:off x="4949958" y="6260975"/>
            <a:ext cx="653425" cy="252897"/>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nvGrpSpPr>
          <p:cNvPr id="75" name="Arrow round wheel 2"/>
          <p:cNvGrpSpPr/>
          <p:nvPr userDrawn="1"/>
        </p:nvGrpSpPr>
        <p:grpSpPr>
          <a:xfrm>
            <a:off x="4235382" y="5405319"/>
            <a:ext cx="1081473" cy="564759"/>
            <a:chOff x="1208088" y="3209171"/>
            <a:chExt cx="982663" cy="684213"/>
          </a:xfrm>
        </p:grpSpPr>
        <p:sp>
          <p:nvSpPr>
            <p:cNvPr id="76"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77"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78" name="Wheel connector"/>
          <p:cNvGrpSpPr/>
          <p:nvPr userDrawn="1"/>
        </p:nvGrpSpPr>
        <p:grpSpPr>
          <a:xfrm>
            <a:off x="4820669" y="5246767"/>
            <a:ext cx="1235219" cy="807173"/>
            <a:chOff x="1739901" y="3017084"/>
            <a:chExt cx="1122362" cy="977900"/>
          </a:xfrm>
        </p:grpSpPr>
        <p:sp>
          <p:nvSpPr>
            <p:cNvPr id="79"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80"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81" name="Arrow around wheel 1"/>
          <p:cNvGrpSpPr/>
          <p:nvPr userDrawn="1"/>
        </p:nvGrpSpPr>
        <p:grpSpPr>
          <a:xfrm>
            <a:off x="4527153" y="5077732"/>
            <a:ext cx="690116" cy="638139"/>
            <a:chOff x="1473201" y="2812296"/>
            <a:chExt cx="627063" cy="773113"/>
          </a:xfrm>
        </p:grpSpPr>
        <p:sp>
          <p:nvSpPr>
            <p:cNvPr id="82"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83"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84" name="Big Wheel 1"/>
          <p:cNvGrpSpPr/>
          <p:nvPr userDrawn="1"/>
        </p:nvGrpSpPr>
        <p:grpSpPr>
          <a:xfrm>
            <a:off x="4637222" y="5198284"/>
            <a:ext cx="601012" cy="418001"/>
            <a:chOff x="1573213" y="2958346"/>
            <a:chExt cx="546100" cy="506413"/>
          </a:xfrm>
          <a:solidFill>
            <a:schemeClr val="accent4"/>
          </a:solidFill>
        </p:grpSpPr>
        <p:sp>
          <p:nvSpPr>
            <p:cNvPr id="85"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nvGrpSpPr>
            <p:cNvPr id="86" name="Pin wheel 1"/>
            <p:cNvGrpSpPr/>
            <p:nvPr userDrawn="1"/>
          </p:nvGrpSpPr>
          <p:grpSpPr>
            <a:xfrm>
              <a:off x="1697038" y="3050421"/>
              <a:ext cx="322263" cy="325438"/>
              <a:chOff x="1697038" y="3050421"/>
              <a:chExt cx="322263" cy="325438"/>
            </a:xfrm>
            <a:grpFill/>
          </p:grpSpPr>
          <p:sp>
            <p:nvSpPr>
              <p:cNvPr id="87"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88"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89"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90"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91"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92"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25"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26"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27"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grpSp>
        <p:nvGrpSpPr>
          <p:cNvPr id="128" name="Small Wheel 1"/>
          <p:cNvGrpSpPr/>
          <p:nvPr userDrawn="1"/>
        </p:nvGrpSpPr>
        <p:grpSpPr>
          <a:xfrm>
            <a:off x="5722189" y="5765664"/>
            <a:ext cx="429793" cy="313173"/>
            <a:chOff x="2559051" y="3645734"/>
            <a:chExt cx="390525" cy="379413"/>
          </a:xfrm>
          <a:solidFill>
            <a:schemeClr val="accent4"/>
          </a:solidFill>
        </p:grpSpPr>
        <p:sp>
          <p:nvSpPr>
            <p:cNvPr id="129"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nvGrpSpPr>
            <p:cNvPr id="130" name="Pin wheel 2"/>
            <p:cNvGrpSpPr/>
            <p:nvPr userDrawn="1"/>
          </p:nvGrpSpPr>
          <p:grpSpPr>
            <a:xfrm>
              <a:off x="2627313" y="3709234"/>
              <a:ext cx="254000" cy="252413"/>
              <a:chOff x="2627313" y="3709234"/>
              <a:chExt cx="254000" cy="252413"/>
            </a:xfrm>
            <a:grpFill/>
          </p:grpSpPr>
          <p:sp>
            <p:nvSpPr>
              <p:cNvPr id="131"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32"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33"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34"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35"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36"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37"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38"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39"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sp useBgFill="1">
        <p:nvSpPr>
          <p:cNvPr id="140" name="Blink Block"/>
          <p:cNvSpPr/>
          <p:nvPr userDrawn="1"/>
        </p:nvSpPr>
        <p:spPr bwMode="auto">
          <a:xfrm>
            <a:off x="6957978" y="3750229"/>
            <a:ext cx="4429725"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latin typeface="Qualcomm Office Regular" pitchFamily="34" charset="0"/>
            </a:endParaRPr>
          </a:p>
        </p:txBody>
      </p:sp>
      <p:sp useBgFill="1">
        <p:nvSpPr>
          <p:cNvPr id="141" name="Blink Block"/>
          <p:cNvSpPr/>
          <p:nvPr userDrawn="1"/>
        </p:nvSpPr>
        <p:spPr bwMode="auto">
          <a:xfrm>
            <a:off x="6957978" y="3750229"/>
            <a:ext cx="4429725"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latin typeface="Qualcomm Office Regular" pitchFamily="34" charset="0"/>
            </a:endParaRPr>
          </a:p>
        </p:txBody>
      </p:sp>
      <p:grpSp>
        <p:nvGrpSpPr>
          <p:cNvPr id="142" name="Yellow Arrow 2"/>
          <p:cNvGrpSpPr/>
          <p:nvPr userDrawn="1"/>
        </p:nvGrpSpPr>
        <p:grpSpPr>
          <a:xfrm>
            <a:off x="7370701" y="5186512"/>
            <a:ext cx="2136233" cy="389150"/>
            <a:chOff x="8730417" y="1481563"/>
            <a:chExt cx="1602175" cy="389150"/>
          </a:xfrm>
        </p:grpSpPr>
        <p:sp>
          <p:nvSpPr>
            <p:cNvPr id="143" name="Freeform 9"/>
            <p:cNvSpPr>
              <a:spLocks noEditPoints="1"/>
            </p:cNvSpPr>
            <p:nvPr userDrawn="1"/>
          </p:nvSpPr>
          <p:spPr bwMode="auto">
            <a:xfrm>
              <a:off x="8833839" y="1630562"/>
              <a:ext cx="1130639" cy="89399"/>
            </a:xfrm>
            <a:custGeom>
              <a:avLst/>
              <a:gdLst>
                <a:gd name="T0" fmla="*/ 524 w 546"/>
                <a:gd name="T1" fmla="*/ 43 h 43"/>
                <a:gd name="T2" fmla="*/ 21 w 546"/>
                <a:gd name="T3" fmla="*/ 43 h 43"/>
                <a:gd name="T4" fmla="*/ 0 w 546"/>
                <a:gd name="T5" fmla="*/ 22 h 43"/>
                <a:gd name="T6" fmla="*/ 21 w 546"/>
                <a:gd name="T7" fmla="*/ 0 h 43"/>
                <a:gd name="T8" fmla="*/ 524 w 546"/>
                <a:gd name="T9" fmla="*/ 0 h 43"/>
                <a:gd name="T10" fmla="*/ 546 w 546"/>
                <a:gd name="T11" fmla="*/ 22 h 43"/>
                <a:gd name="T12" fmla="*/ 524 w 546"/>
                <a:gd name="T13" fmla="*/ 43 h 43"/>
                <a:gd name="T14" fmla="*/ 21 w 546"/>
                <a:gd name="T15" fmla="*/ 9 h 43"/>
                <a:gd name="T16" fmla="*/ 9 w 546"/>
                <a:gd name="T17" fmla="*/ 22 h 43"/>
                <a:gd name="T18" fmla="*/ 21 w 546"/>
                <a:gd name="T19" fmla="*/ 34 h 43"/>
                <a:gd name="T20" fmla="*/ 524 w 546"/>
                <a:gd name="T21" fmla="*/ 34 h 43"/>
                <a:gd name="T22" fmla="*/ 537 w 546"/>
                <a:gd name="T23" fmla="*/ 22 h 43"/>
                <a:gd name="T24" fmla="*/ 524 w 546"/>
                <a:gd name="T25" fmla="*/ 9 h 43"/>
                <a:gd name="T26" fmla="*/ 21 w 546"/>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6" h="43">
                  <a:moveTo>
                    <a:pt x="524" y="43"/>
                  </a:moveTo>
                  <a:cubicBezTo>
                    <a:pt x="21" y="43"/>
                    <a:pt x="21" y="43"/>
                    <a:pt x="21" y="43"/>
                  </a:cubicBezTo>
                  <a:cubicBezTo>
                    <a:pt x="9" y="43"/>
                    <a:pt x="0" y="34"/>
                    <a:pt x="0" y="22"/>
                  </a:cubicBezTo>
                  <a:cubicBezTo>
                    <a:pt x="0" y="10"/>
                    <a:pt x="9" y="0"/>
                    <a:pt x="21" y="0"/>
                  </a:cubicBezTo>
                  <a:cubicBezTo>
                    <a:pt x="524" y="0"/>
                    <a:pt x="524" y="0"/>
                    <a:pt x="524" y="0"/>
                  </a:cubicBezTo>
                  <a:cubicBezTo>
                    <a:pt x="536" y="0"/>
                    <a:pt x="546" y="10"/>
                    <a:pt x="546" y="22"/>
                  </a:cubicBezTo>
                  <a:cubicBezTo>
                    <a:pt x="546" y="34"/>
                    <a:pt x="536" y="43"/>
                    <a:pt x="524" y="43"/>
                  </a:cubicBezTo>
                  <a:close/>
                  <a:moveTo>
                    <a:pt x="21" y="9"/>
                  </a:moveTo>
                  <a:cubicBezTo>
                    <a:pt x="14" y="9"/>
                    <a:pt x="9" y="15"/>
                    <a:pt x="9" y="22"/>
                  </a:cubicBezTo>
                  <a:cubicBezTo>
                    <a:pt x="9" y="29"/>
                    <a:pt x="14" y="34"/>
                    <a:pt x="21" y="34"/>
                  </a:cubicBezTo>
                  <a:cubicBezTo>
                    <a:pt x="524" y="34"/>
                    <a:pt x="524" y="34"/>
                    <a:pt x="524" y="34"/>
                  </a:cubicBezTo>
                  <a:cubicBezTo>
                    <a:pt x="531" y="34"/>
                    <a:pt x="537" y="29"/>
                    <a:pt x="537" y="22"/>
                  </a:cubicBezTo>
                  <a:cubicBezTo>
                    <a:pt x="537" y="15"/>
                    <a:pt x="531" y="9"/>
                    <a:pt x="524" y="9"/>
                  </a:cubicBezTo>
                  <a:lnTo>
                    <a:pt x="21" y="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44" name="Freeform 10"/>
            <p:cNvSpPr>
              <a:spLocks noEditPoints="1"/>
            </p:cNvSpPr>
            <p:nvPr userDrawn="1"/>
          </p:nvSpPr>
          <p:spPr bwMode="auto">
            <a:xfrm>
              <a:off x="9981130" y="1481563"/>
              <a:ext cx="351462" cy="389150"/>
            </a:xfrm>
            <a:custGeom>
              <a:avLst/>
              <a:gdLst>
                <a:gd name="T0" fmla="*/ 71 w 170"/>
                <a:gd name="T1" fmla="*/ 188 h 188"/>
                <a:gd name="T2" fmla="*/ 56 w 170"/>
                <a:gd name="T3" fmla="*/ 181 h 188"/>
                <a:gd name="T4" fmla="*/ 50 w 170"/>
                <a:gd name="T5" fmla="*/ 166 h 188"/>
                <a:gd name="T6" fmla="*/ 56 w 170"/>
                <a:gd name="T7" fmla="*/ 151 h 188"/>
                <a:gd name="T8" fmla="*/ 92 w 170"/>
                <a:gd name="T9" fmla="*/ 115 h 188"/>
                <a:gd name="T10" fmla="*/ 22 w 170"/>
                <a:gd name="T11" fmla="*/ 115 h 188"/>
                <a:gd name="T12" fmla="*/ 0 w 170"/>
                <a:gd name="T13" fmla="*/ 94 h 188"/>
                <a:gd name="T14" fmla="*/ 22 w 170"/>
                <a:gd name="T15" fmla="*/ 72 h 188"/>
                <a:gd name="T16" fmla="*/ 92 w 170"/>
                <a:gd name="T17" fmla="*/ 72 h 188"/>
                <a:gd name="T18" fmla="*/ 56 w 170"/>
                <a:gd name="T19" fmla="*/ 37 h 188"/>
                <a:gd name="T20" fmla="*/ 50 w 170"/>
                <a:gd name="T21" fmla="*/ 21 h 188"/>
                <a:gd name="T22" fmla="*/ 56 w 170"/>
                <a:gd name="T23" fmla="*/ 6 h 188"/>
                <a:gd name="T24" fmla="*/ 71 w 170"/>
                <a:gd name="T25" fmla="*/ 0 h 188"/>
                <a:gd name="T26" fmla="*/ 87 w 170"/>
                <a:gd name="T27" fmla="*/ 6 h 188"/>
                <a:gd name="T28" fmla="*/ 159 w 170"/>
                <a:gd name="T29" fmla="*/ 79 h 188"/>
                <a:gd name="T30" fmla="*/ 162 w 170"/>
                <a:gd name="T31" fmla="*/ 81 h 188"/>
                <a:gd name="T32" fmla="*/ 170 w 170"/>
                <a:gd name="T33" fmla="*/ 94 h 188"/>
                <a:gd name="T34" fmla="*/ 162 w 170"/>
                <a:gd name="T35" fmla="*/ 107 h 188"/>
                <a:gd name="T36" fmla="*/ 159 w 170"/>
                <a:gd name="T37" fmla="*/ 109 h 188"/>
                <a:gd name="T38" fmla="*/ 87 w 170"/>
                <a:gd name="T39" fmla="*/ 181 h 188"/>
                <a:gd name="T40" fmla="*/ 71 w 170"/>
                <a:gd name="T41" fmla="*/ 188 h 188"/>
                <a:gd name="T42" fmla="*/ 22 w 170"/>
                <a:gd name="T43" fmla="*/ 81 h 188"/>
                <a:gd name="T44" fmla="*/ 9 w 170"/>
                <a:gd name="T45" fmla="*/ 94 h 188"/>
                <a:gd name="T46" fmla="*/ 22 w 170"/>
                <a:gd name="T47" fmla="*/ 106 h 188"/>
                <a:gd name="T48" fmla="*/ 113 w 170"/>
                <a:gd name="T49" fmla="*/ 106 h 188"/>
                <a:gd name="T50" fmla="*/ 63 w 170"/>
                <a:gd name="T51" fmla="*/ 157 h 188"/>
                <a:gd name="T52" fmla="*/ 59 w 170"/>
                <a:gd name="T53" fmla="*/ 166 h 188"/>
                <a:gd name="T54" fmla="*/ 63 w 170"/>
                <a:gd name="T55" fmla="*/ 175 h 188"/>
                <a:gd name="T56" fmla="*/ 80 w 170"/>
                <a:gd name="T57" fmla="*/ 175 h 188"/>
                <a:gd name="T58" fmla="*/ 153 w 170"/>
                <a:gd name="T59" fmla="*/ 103 h 188"/>
                <a:gd name="T60" fmla="*/ 156 w 170"/>
                <a:gd name="T61" fmla="*/ 100 h 188"/>
                <a:gd name="T62" fmla="*/ 161 w 170"/>
                <a:gd name="T63" fmla="*/ 94 h 188"/>
                <a:gd name="T64" fmla="*/ 156 w 170"/>
                <a:gd name="T65" fmla="*/ 88 h 188"/>
                <a:gd name="T66" fmla="*/ 153 w 170"/>
                <a:gd name="T67" fmla="*/ 85 h 188"/>
                <a:gd name="T68" fmla="*/ 80 w 170"/>
                <a:gd name="T69" fmla="*/ 12 h 188"/>
                <a:gd name="T70" fmla="*/ 63 w 170"/>
                <a:gd name="T71" fmla="*/ 12 h 188"/>
                <a:gd name="T72" fmla="*/ 59 w 170"/>
                <a:gd name="T73" fmla="*/ 21 h 188"/>
                <a:gd name="T74" fmla="*/ 63 w 170"/>
                <a:gd name="T75" fmla="*/ 30 h 188"/>
                <a:gd name="T76" fmla="*/ 113 w 170"/>
                <a:gd name="T77" fmla="*/ 81 h 188"/>
                <a:gd name="T78" fmla="*/ 22 w 170"/>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0" h="188">
                  <a:moveTo>
                    <a:pt x="71" y="188"/>
                  </a:moveTo>
                  <a:cubicBezTo>
                    <a:pt x="66" y="188"/>
                    <a:pt x="60" y="185"/>
                    <a:pt x="56" y="181"/>
                  </a:cubicBezTo>
                  <a:cubicBezTo>
                    <a:pt x="52" y="177"/>
                    <a:pt x="50" y="172"/>
                    <a:pt x="50" y="166"/>
                  </a:cubicBezTo>
                  <a:cubicBezTo>
                    <a:pt x="50" y="160"/>
                    <a:pt x="52" y="155"/>
                    <a:pt x="56" y="151"/>
                  </a:cubicBezTo>
                  <a:cubicBezTo>
                    <a:pt x="92" y="115"/>
                    <a:pt x="92" y="115"/>
                    <a:pt x="92" y="115"/>
                  </a:cubicBezTo>
                  <a:cubicBezTo>
                    <a:pt x="22" y="115"/>
                    <a:pt x="22" y="115"/>
                    <a:pt x="22" y="115"/>
                  </a:cubicBezTo>
                  <a:cubicBezTo>
                    <a:pt x="12" y="115"/>
                    <a:pt x="0" y="110"/>
                    <a:pt x="0" y="94"/>
                  </a:cubicBezTo>
                  <a:cubicBezTo>
                    <a:pt x="0" y="78"/>
                    <a:pt x="12" y="72"/>
                    <a:pt x="22" y="72"/>
                  </a:cubicBezTo>
                  <a:cubicBezTo>
                    <a:pt x="92" y="72"/>
                    <a:pt x="92" y="72"/>
                    <a:pt x="92" y="72"/>
                  </a:cubicBezTo>
                  <a:cubicBezTo>
                    <a:pt x="56" y="37"/>
                    <a:pt x="56" y="37"/>
                    <a:pt x="56" y="37"/>
                  </a:cubicBezTo>
                  <a:cubicBezTo>
                    <a:pt x="52" y="33"/>
                    <a:pt x="50" y="27"/>
                    <a:pt x="50" y="21"/>
                  </a:cubicBezTo>
                  <a:cubicBezTo>
                    <a:pt x="50" y="16"/>
                    <a:pt x="52" y="10"/>
                    <a:pt x="56" y="6"/>
                  </a:cubicBezTo>
                  <a:cubicBezTo>
                    <a:pt x="60" y="2"/>
                    <a:pt x="66" y="0"/>
                    <a:pt x="71" y="0"/>
                  </a:cubicBezTo>
                  <a:cubicBezTo>
                    <a:pt x="77" y="0"/>
                    <a:pt x="83" y="2"/>
                    <a:pt x="87" y="6"/>
                  </a:cubicBezTo>
                  <a:cubicBezTo>
                    <a:pt x="159" y="79"/>
                    <a:pt x="159" y="79"/>
                    <a:pt x="159" y="79"/>
                  </a:cubicBezTo>
                  <a:cubicBezTo>
                    <a:pt x="160" y="79"/>
                    <a:pt x="161" y="80"/>
                    <a:pt x="162" y="81"/>
                  </a:cubicBezTo>
                  <a:cubicBezTo>
                    <a:pt x="165" y="84"/>
                    <a:pt x="170" y="88"/>
                    <a:pt x="170" y="94"/>
                  </a:cubicBezTo>
                  <a:cubicBezTo>
                    <a:pt x="170" y="99"/>
                    <a:pt x="165" y="103"/>
                    <a:pt x="162" y="107"/>
                  </a:cubicBezTo>
                  <a:cubicBezTo>
                    <a:pt x="161" y="108"/>
                    <a:pt x="160" y="108"/>
                    <a:pt x="159" y="109"/>
                  </a:cubicBezTo>
                  <a:cubicBezTo>
                    <a:pt x="87" y="181"/>
                    <a:pt x="87" y="181"/>
                    <a:pt x="87" y="181"/>
                  </a:cubicBezTo>
                  <a:cubicBezTo>
                    <a:pt x="83" y="185"/>
                    <a:pt x="77" y="188"/>
                    <a:pt x="71" y="188"/>
                  </a:cubicBezTo>
                  <a:close/>
                  <a:moveTo>
                    <a:pt x="22" y="81"/>
                  </a:moveTo>
                  <a:cubicBezTo>
                    <a:pt x="17" y="81"/>
                    <a:pt x="9" y="83"/>
                    <a:pt x="9" y="94"/>
                  </a:cubicBezTo>
                  <a:cubicBezTo>
                    <a:pt x="9" y="105"/>
                    <a:pt x="17" y="106"/>
                    <a:pt x="22" y="106"/>
                  </a:cubicBezTo>
                  <a:cubicBezTo>
                    <a:pt x="113" y="106"/>
                    <a:pt x="113" y="106"/>
                    <a:pt x="113" y="106"/>
                  </a:cubicBezTo>
                  <a:cubicBezTo>
                    <a:pt x="63" y="157"/>
                    <a:pt x="63" y="157"/>
                    <a:pt x="63" y="157"/>
                  </a:cubicBezTo>
                  <a:cubicBezTo>
                    <a:pt x="60" y="160"/>
                    <a:pt x="59" y="163"/>
                    <a:pt x="59" y="166"/>
                  </a:cubicBezTo>
                  <a:cubicBezTo>
                    <a:pt x="59" y="169"/>
                    <a:pt x="60" y="173"/>
                    <a:pt x="63" y="175"/>
                  </a:cubicBezTo>
                  <a:cubicBezTo>
                    <a:pt x="67" y="180"/>
                    <a:pt x="76" y="180"/>
                    <a:pt x="80" y="175"/>
                  </a:cubicBezTo>
                  <a:cubicBezTo>
                    <a:pt x="153" y="103"/>
                    <a:pt x="153" y="103"/>
                    <a:pt x="153" y="103"/>
                  </a:cubicBezTo>
                  <a:cubicBezTo>
                    <a:pt x="154" y="102"/>
                    <a:pt x="155" y="101"/>
                    <a:pt x="156" y="100"/>
                  </a:cubicBezTo>
                  <a:cubicBezTo>
                    <a:pt x="157" y="98"/>
                    <a:pt x="161" y="95"/>
                    <a:pt x="161" y="94"/>
                  </a:cubicBezTo>
                  <a:cubicBezTo>
                    <a:pt x="161" y="92"/>
                    <a:pt x="157" y="89"/>
                    <a:pt x="156" y="88"/>
                  </a:cubicBezTo>
                  <a:cubicBezTo>
                    <a:pt x="155" y="87"/>
                    <a:pt x="154" y="86"/>
                    <a:pt x="153" y="85"/>
                  </a:cubicBezTo>
                  <a:cubicBezTo>
                    <a:pt x="80" y="12"/>
                    <a:pt x="80" y="12"/>
                    <a:pt x="80" y="12"/>
                  </a:cubicBezTo>
                  <a:cubicBezTo>
                    <a:pt x="76" y="8"/>
                    <a:pt x="67" y="8"/>
                    <a:pt x="63" y="12"/>
                  </a:cubicBezTo>
                  <a:cubicBezTo>
                    <a:pt x="60" y="15"/>
                    <a:pt x="59" y="18"/>
                    <a:pt x="59" y="21"/>
                  </a:cubicBezTo>
                  <a:cubicBezTo>
                    <a:pt x="59" y="25"/>
                    <a:pt x="60" y="28"/>
                    <a:pt x="63" y="30"/>
                  </a:cubicBezTo>
                  <a:cubicBezTo>
                    <a:pt x="113" y="81"/>
                    <a:pt x="113" y="81"/>
                    <a:pt x="113" y="81"/>
                  </a:cubicBezTo>
                  <a:lnTo>
                    <a:pt x="22" y="8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45" name="Freeform 11"/>
            <p:cNvSpPr>
              <a:spLocks noEditPoints="1"/>
            </p:cNvSpPr>
            <p:nvPr userDrawn="1"/>
          </p:nvSpPr>
          <p:spPr bwMode="auto">
            <a:xfrm>
              <a:off x="8730417" y="1630562"/>
              <a:ext cx="88523" cy="89399"/>
            </a:xfrm>
            <a:custGeom>
              <a:avLst/>
              <a:gdLst>
                <a:gd name="T0" fmla="*/ 21 w 43"/>
                <a:gd name="T1" fmla="*/ 43 h 43"/>
                <a:gd name="T2" fmla="*/ 0 w 43"/>
                <a:gd name="T3" fmla="*/ 22 h 43"/>
                <a:gd name="T4" fmla="*/ 21 w 43"/>
                <a:gd name="T5" fmla="*/ 0 h 43"/>
                <a:gd name="T6" fmla="*/ 43 w 43"/>
                <a:gd name="T7" fmla="*/ 22 h 43"/>
                <a:gd name="T8" fmla="*/ 21 w 43"/>
                <a:gd name="T9" fmla="*/ 43 h 43"/>
                <a:gd name="T10" fmla="*/ 21 w 43"/>
                <a:gd name="T11" fmla="*/ 9 h 43"/>
                <a:gd name="T12" fmla="*/ 9 w 43"/>
                <a:gd name="T13" fmla="*/ 22 h 43"/>
                <a:gd name="T14" fmla="*/ 21 w 43"/>
                <a:gd name="T15" fmla="*/ 34 h 43"/>
                <a:gd name="T16" fmla="*/ 34 w 43"/>
                <a:gd name="T17" fmla="*/ 22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4"/>
                    <a:pt x="0" y="22"/>
                  </a:cubicBezTo>
                  <a:cubicBezTo>
                    <a:pt x="0" y="10"/>
                    <a:pt x="9" y="0"/>
                    <a:pt x="21" y="0"/>
                  </a:cubicBezTo>
                  <a:cubicBezTo>
                    <a:pt x="33" y="0"/>
                    <a:pt x="43" y="10"/>
                    <a:pt x="43" y="22"/>
                  </a:cubicBezTo>
                  <a:cubicBezTo>
                    <a:pt x="43" y="34"/>
                    <a:pt x="33" y="43"/>
                    <a:pt x="21" y="43"/>
                  </a:cubicBezTo>
                  <a:close/>
                  <a:moveTo>
                    <a:pt x="21" y="9"/>
                  </a:moveTo>
                  <a:cubicBezTo>
                    <a:pt x="14" y="9"/>
                    <a:pt x="9" y="15"/>
                    <a:pt x="9" y="22"/>
                  </a:cubicBezTo>
                  <a:cubicBezTo>
                    <a:pt x="9" y="29"/>
                    <a:pt x="14" y="34"/>
                    <a:pt x="21" y="34"/>
                  </a:cubicBezTo>
                  <a:cubicBezTo>
                    <a:pt x="28" y="34"/>
                    <a:pt x="34" y="29"/>
                    <a:pt x="34" y="22"/>
                  </a:cubicBezTo>
                  <a:cubicBezTo>
                    <a:pt x="34" y="15"/>
                    <a:pt x="28" y="9"/>
                    <a:pt x="21" y="9"/>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146" name="Combined White Arrows"/>
          <p:cNvGrpSpPr/>
          <p:nvPr userDrawn="1"/>
        </p:nvGrpSpPr>
        <p:grpSpPr>
          <a:xfrm>
            <a:off x="7168528" y="4901343"/>
            <a:ext cx="2664451" cy="973653"/>
            <a:chOff x="8578788" y="1196393"/>
            <a:chExt cx="1998338" cy="973653"/>
          </a:xfrm>
        </p:grpSpPr>
        <p:grpSp>
          <p:nvGrpSpPr>
            <p:cNvPr id="147" name="Big White Arrow"/>
            <p:cNvGrpSpPr/>
            <p:nvPr userDrawn="1"/>
          </p:nvGrpSpPr>
          <p:grpSpPr>
            <a:xfrm>
              <a:off x="8578788" y="1196393"/>
              <a:ext cx="1998338" cy="386520"/>
              <a:chOff x="8578788" y="1227389"/>
              <a:chExt cx="1998338" cy="386520"/>
            </a:xfrm>
          </p:grpSpPr>
          <p:sp>
            <p:nvSpPr>
              <p:cNvPr id="152" name="Freeform 6"/>
              <p:cNvSpPr>
                <a:spLocks noEditPoints="1"/>
              </p:cNvSpPr>
              <p:nvPr userDrawn="1"/>
            </p:nvSpPr>
            <p:spPr bwMode="auto">
              <a:xfrm>
                <a:off x="8680458" y="1376388"/>
                <a:ext cx="184057" cy="88523"/>
              </a:xfrm>
              <a:custGeom>
                <a:avLst/>
                <a:gdLst>
                  <a:gd name="T0" fmla="*/ 68 w 89"/>
                  <a:gd name="T1" fmla="*/ 43 h 43"/>
                  <a:gd name="T2" fmla="*/ 22 w 89"/>
                  <a:gd name="T3" fmla="*/ 43 h 43"/>
                  <a:gd name="T4" fmla="*/ 0 w 89"/>
                  <a:gd name="T5" fmla="*/ 21 h 43"/>
                  <a:gd name="T6" fmla="*/ 22 w 89"/>
                  <a:gd name="T7" fmla="*/ 0 h 43"/>
                  <a:gd name="T8" fmla="*/ 68 w 89"/>
                  <a:gd name="T9" fmla="*/ 0 h 43"/>
                  <a:gd name="T10" fmla="*/ 89 w 89"/>
                  <a:gd name="T11" fmla="*/ 21 h 43"/>
                  <a:gd name="T12" fmla="*/ 68 w 89"/>
                  <a:gd name="T13" fmla="*/ 43 h 43"/>
                  <a:gd name="T14" fmla="*/ 22 w 89"/>
                  <a:gd name="T15" fmla="*/ 9 h 43"/>
                  <a:gd name="T16" fmla="*/ 9 w 89"/>
                  <a:gd name="T17" fmla="*/ 21 h 43"/>
                  <a:gd name="T18" fmla="*/ 22 w 89"/>
                  <a:gd name="T19" fmla="*/ 34 h 43"/>
                  <a:gd name="T20" fmla="*/ 68 w 89"/>
                  <a:gd name="T21" fmla="*/ 34 h 43"/>
                  <a:gd name="T22" fmla="*/ 80 w 89"/>
                  <a:gd name="T23" fmla="*/ 21 h 43"/>
                  <a:gd name="T24" fmla="*/ 68 w 89"/>
                  <a:gd name="T25" fmla="*/ 9 h 43"/>
                  <a:gd name="T26" fmla="*/ 22 w 89"/>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43">
                    <a:moveTo>
                      <a:pt x="68" y="43"/>
                    </a:moveTo>
                    <a:cubicBezTo>
                      <a:pt x="22" y="43"/>
                      <a:pt x="22" y="43"/>
                      <a:pt x="22" y="43"/>
                    </a:cubicBezTo>
                    <a:cubicBezTo>
                      <a:pt x="10" y="43"/>
                      <a:pt x="0" y="33"/>
                      <a:pt x="0" y="21"/>
                    </a:cubicBezTo>
                    <a:cubicBezTo>
                      <a:pt x="0" y="10"/>
                      <a:pt x="10" y="0"/>
                      <a:pt x="22" y="0"/>
                    </a:cubicBezTo>
                    <a:cubicBezTo>
                      <a:pt x="68" y="0"/>
                      <a:pt x="68" y="0"/>
                      <a:pt x="68" y="0"/>
                    </a:cubicBezTo>
                    <a:cubicBezTo>
                      <a:pt x="80" y="0"/>
                      <a:pt x="89" y="10"/>
                      <a:pt x="89" y="21"/>
                    </a:cubicBezTo>
                    <a:cubicBezTo>
                      <a:pt x="89" y="33"/>
                      <a:pt x="80" y="43"/>
                      <a:pt x="68" y="43"/>
                    </a:cubicBezTo>
                    <a:close/>
                    <a:moveTo>
                      <a:pt x="22" y="9"/>
                    </a:moveTo>
                    <a:cubicBezTo>
                      <a:pt x="15" y="9"/>
                      <a:pt x="9" y="14"/>
                      <a:pt x="9" y="21"/>
                    </a:cubicBezTo>
                    <a:cubicBezTo>
                      <a:pt x="9" y="28"/>
                      <a:pt x="15" y="34"/>
                      <a:pt x="22" y="34"/>
                    </a:cubicBezTo>
                    <a:cubicBezTo>
                      <a:pt x="68" y="34"/>
                      <a:pt x="68" y="34"/>
                      <a:pt x="68" y="34"/>
                    </a:cubicBezTo>
                    <a:cubicBezTo>
                      <a:pt x="75" y="34"/>
                      <a:pt x="80" y="28"/>
                      <a:pt x="80" y="21"/>
                    </a:cubicBezTo>
                    <a:cubicBezTo>
                      <a:pt x="80" y="14"/>
                      <a:pt x="75" y="9"/>
                      <a:pt x="68" y="9"/>
                    </a:cubicBezTo>
                    <a:lnTo>
                      <a:pt x="22"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53" name="Freeform 7"/>
              <p:cNvSpPr>
                <a:spLocks noEditPoints="1"/>
              </p:cNvSpPr>
              <p:nvPr userDrawn="1"/>
            </p:nvSpPr>
            <p:spPr bwMode="auto">
              <a:xfrm>
                <a:off x="8883797" y="1227389"/>
                <a:ext cx="1693329" cy="386520"/>
              </a:xfrm>
              <a:custGeom>
                <a:avLst/>
                <a:gdLst>
                  <a:gd name="T0" fmla="*/ 719 w 818"/>
                  <a:gd name="T1" fmla="*/ 187 h 187"/>
                  <a:gd name="T2" fmla="*/ 704 w 818"/>
                  <a:gd name="T3" fmla="*/ 181 h 187"/>
                  <a:gd name="T4" fmla="*/ 704 w 818"/>
                  <a:gd name="T5" fmla="*/ 151 h 187"/>
                  <a:gd name="T6" fmla="*/ 740 w 818"/>
                  <a:gd name="T7" fmla="*/ 115 h 187"/>
                  <a:gd name="T8" fmla="*/ 22 w 818"/>
                  <a:gd name="T9" fmla="*/ 115 h 187"/>
                  <a:gd name="T10" fmla="*/ 0 w 818"/>
                  <a:gd name="T11" fmla="*/ 93 h 187"/>
                  <a:gd name="T12" fmla="*/ 22 w 818"/>
                  <a:gd name="T13" fmla="*/ 72 h 187"/>
                  <a:gd name="T14" fmla="*/ 740 w 818"/>
                  <a:gd name="T15" fmla="*/ 72 h 187"/>
                  <a:gd name="T16" fmla="*/ 704 w 818"/>
                  <a:gd name="T17" fmla="*/ 36 h 187"/>
                  <a:gd name="T18" fmla="*/ 698 w 818"/>
                  <a:gd name="T19" fmla="*/ 21 h 187"/>
                  <a:gd name="T20" fmla="*/ 704 w 818"/>
                  <a:gd name="T21" fmla="*/ 6 h 187"/>
                  <a:gd name="T22" fmla="*/ 719 w 818"/>
                  <a:gd name="T23" fmla="*/ 0 h 187"/>
                  <a:gd name="T24" fmla="*/ 735 w 818"/>
                  <a:gd name="T25" fmla="*/ 6 h 187"/>
                  <a:gd name="T26" fmla="*/ 807 w 818"/>
                  <a:gd name="T27" fmla="*/ 78 h 187"/>
                  <a:gd name="T28" fmla="*/ 810 w 818"/>
                  <a:gd name="T29" fmla="*/ 81 h 187"/>
                  <a:gd name="T30" fmla="*/ 818 w 818"/>
                  <a:gd name="T31" fmla="*/ 93 h 187"/>
                  <a:gd name="T32" fmla="*/ 810 w 818"/>
                  <a:gd name="T33" fmla="*/ 106 h 187"/>
                  <a:gd name="T34" fmla="*/ 807 w 818"/>
                  <a:gd name="T35" fmla="*/ 109 h 187"/>
                  <a:gd name="T36" fmla="*/ 735 w 818"/>
                  <a:gd name="T37" fmla="*/ 181 h 187"/>
                  <a:gd name="T38" fmla="*/ 719 w 818"/>
                  <a:gd name="T39" fmla="*/ 187 h 187"/>
                  <a:gd name="T40" fmla="*/ 22 w 818"/>
                  <a:gd name="T41" fmla="*/ 81 h 187"/>
                  <a:gd name="T42" fmla="*/ 9 w 818"/>
                  <a:gd name="T43" fmla="*/ 93 h 187"/>
                  <a:gd name="T44" fmla="*/ 22 w 818"/>
                  <a:gd name="T45" fmla="*/ 106 h 187"/>
                  <a:gd name="T46" fmla="*/ 761 w 818"/>
                  <a:gd name="T47" fmla="*/ 106 h 187"/>
                  <a:gd name="T48" fmla="*/ 710 w 818"/>
                  <a:gd name="T49" fmla="*/ 157 h 187"/>
                  <a:gd name="T50" fmla="*/ 710 w 818"/>
                  <a:gd name="T51" fmla="*/ 175 h 187"/>
                  <a:gd name="T52" fmla="*/ 728 w 818"/>
                  <a:gd name="T53" fmla="*/ 175 h 187"/>
                  <a:gd name="T54" fmla="*/ 801 w 818"/>
                  <a:gd name="T55" fmla="*/ 102 h 187"/>
                  <a:gd name="T56" fmla="*/ 804 w 818"/>
                  <a:gd name="T57" fmla="*/ 100 h 187"/>
                  <a:gd name="T58" fmla="*/ 809 w 818"/>
                  <a:gd name="T59" fmla="*/ 93 h 187"/>
                  <a:gd name="T60" fmla="*/ 804 w 818"/>
                  <a:gd name="T61" fmla="*/ 87 h 187"/>
                  <a:gd name="T62" fmla="*/ 801 w 818"/>
                  <a:gd name="T63" fmla="*/ 85 h 187"/>
                  <a:gd name="T64" fmla="*/ 728 w 818"/>
                  <a:gd name="T65" fmla="*/ 12 h 187"/>
                  <a:gd name="T66" fmla="*/ 710 w 818"/>
                  <a:gd name="T67" fmla="*/ 12 h 187"/>
                  <a:gd name="T68" fmla="*/ 707 w 818"/>
                  <a:gd name="T69" fmla="*/ 21 h 187"/>
                  <a:gd name="T70" fmla="*/ 710 w 818"/>
                  <a:gd name="T71" fmla="*/ 30 h 187"/>
                  <a:gd name="T72" fmla="*/ 761 w 818"/>
                  <a:gd name="T73" fmla="*/ 81 h 187"/>
                  <a:gd name="T74" fmla="*/ 22 w 818"/>
                  <a:gd name="T75" fmla="*/ 8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8" h="187">
                    <a:moveTo>
                      <a:pt x="719" y="187"/>
                    </a:moveTo>
                    <a:cubicBezTo>
                      <a:pt x="714" y="187"/>
                      <a:pt x="708" y="185"/>
                      <a:pt x="704" y="181"/>
                    </a:cubicBezTo>
                    <a:cubicBezTo>
                      <a:pt x="696" y="173"/>
                      <a:pt x="696" y="159"/>
                      <a:pt x="704" y="151"/>
                    </a:cubicBezTo>
                    <a:cubicBezTo>
                      <a:pt x="740" y="115"/>
                      <a:pt x="740" y="115"/>
                      <a:pt x="740" y="115"/>
                    </a:cubicBezTo>
                    <a:cubicBezTo>
                      <a:pt x="22" y="115"/>
                      <a:pt x="22" y="115"/>
                      <a:pt x="22" y="115"/>
                    </a:cubicBezTo>
                    <a:cubicBezTo>
                      <a:pt x="12" y="115"/>
                      <a:pt x="0" y="109"/>
                      <a:pt x="0" y="93"/>
                    </a:cubicBezTo>
                    <a:cubicBezTo>
                      <a:pt x="0" y="78"/>
                      <a:pt x="12" y="72"/>
                      <a:pt x="22" y="72"/>
                    </a:cubicBezTo>
                    <a:cubicBezTo>
                      <a:pt x="740" y="72"/>
                      <a:pt x="740" y="72"/>
                      <a:pt x="740" y="72"/>
                    </a:cubicBezTo>
                    <a:cubicBezTo>
                      <a:pt x="704" y="36"/>
                      <a:pt x="704" y="36"/>
                      <a:pt x="704" y="36"/>
                    </a:cubicBezTo>
                    <a:cubicBezTo>
                      <a:pt x="700" y="32"/>
                      <a:pt x="698" y="27"/>
                      <a:pt x="698" y="21"/>
                    </a:cubicBezTo>
                    <a:cubicBezTo>
                      <a:pt x="698" y="15"/>
                      <a:pt x="700" y="10"/>
                      <a:pt x="704" y="6"/>
                    </a:cubicBezTo>
                    <a:cubicBezTo>
                      <a:pt x="708" y="2"/>
                      <a:pt x="714" y="0"/>
                      <a:pt x="719" y="0"/>
                    </a:cubicBezTo>
                    <a:cubicBezTo>
                      <a:pt x="725" y="0"/>
                      <a:pt x="731" y="2"/>
                      <a:pt x="735" y="6"/>
                    </a:cubicBezTo>
                    <a:cubicBezTo>
                      <a:pt x="807" y="78"/>
                      <a:pt x="807" y="78"/>
                      <a:pt x="807" y="78"/>
                    </a:cubicBezTo>
                    <a:cubicBezTo>
                      <a:pt x="808" y="79"/>
                      <a:pt x="809" y="80"/>
                      <a:pt x="810" y="81"/>
                    </a:cubicBezTo>
                    <a:cubicBezTo>
                      <a:pt x="814" y="84"/>
                      <a:pt x="818" y="88"/>
                      <a:pt x="818" y="93"/>
                    </a:cubicBezTo>
                    <a:cubicBezTo>
                      <a:pt x="818" y="99"/>
                      <a:pt x="813" y="103"/>
                      <a:pt x="810" y="106"/>
                    </a:cubicBezTo>
                    <a:cubicBezTo>
                      <a:pt x="809" y="107"/>
                      <a:pt x="808" y="108"/>
                      <a:pt x="807" y="109"/>
                    </a:cubicBezTo>
                    <a:cubicBezTo>
                      <a:pt x="735" y="181"/>
                      <a:pt x="735" y="181"/>
                      <a:pt x="735" y="181"/>
                    </a:cubicBezTo>
                    <a:cubicBezTo>
                      <a:pt x="731" y="185"/>
                      <a:pt x="725" y="187"/>
                      <a:pt x="719" y="187"/>
                    </a:cubicBezTo>
                    <a:close/>
                    <a:moveTo>
                      <a:pt x="22" y="81"/>
                    </a:moveTo>
                    <a:cubicBezTo>
                      <a:pt x="17" y="81"/>
                      <a:pt x="9" y="82"/>
                      <a:pt x="9" y="93"/>
                    </a:cubicBezTo>
                    <a:cubicBezTo>
                      <a:pt x="9" y="104"/>
                      <a:pt x="17" y="106"/>
                      <a:pt x="22" y="106"/>
                    </a:cubicBezTo>
                    <a:cubicBezTo>
                      <a:pt x="761" y="106"/>
                      <a:pt x="761" y="106"/>
                      <a:pt x="761" y="106"/>
                    </a:cubicBezTo>
                    <a:cubicBezTo>
                      <a:pt x="710" y="157"/>
                      <a:pt x="710" y="157"/>
                      <a:pt x="710" y="157"/>
                    </a:cubicBezTo>
                    <a:cubicBezTo>
                      <a:pt x="706" y="162"/>
                      <a:pt x="706" y="170"/>
                      <a:pt x="710" y="175"/>
                    </a:cubicBezTo>
                    <a:cubicBezTo>
                      <a:pt x="715" y="179"/>
                      <a:pt x="724" y="179"/>
                      <a:pt x="728" y="175"/>
                    </a:cubicBezTo>
                    <a:cubicBezTo>
                      <a:pt x="801" y="102"/>
                      <a:pt x="801" y="102"/>
                      <a:pt x="801" y="102"/>
                    </a:cubicBezTo>
                    <a:cubicBezTo>
                      <a:pt x="802" y="101"/>
                      <a:pt x="803" y="101"/>
                      <a:pt x="804" y="100"/>
                    </a:cubicBezTo>
                    <a:cubicBezTo>
                      <a:pt x="805" y="98"/>
                      <a:pt x="809" y="95"/>
                      <a:pt x="809" y="93"/>
                    </a:cubicBezTo>
                    <a:cubicBezTo>
                      <a:pt x="809" y="92"/>
                      <a:pt x="805" y="89"/>
                      <a:pt x="804" y="87"/>
                    </a:cubicBezTo>
                    <a:cubicBezTo>
                      <a:pt x="803" y="86"/>
                      <a:pt x="802" y="85"/>
                      <a:pt x="801" y="85"/>
                    </a:cubicBezTo>
                    <a:cubicBezTo>
                      <a:pt x="728" y="12"/>
                      <a:pt x="728" y="12"/>
                      <a:pt x="728" y="12"/>
                    </a:cubicBezTo>
                    <a:cubicBezTo>
                      <a:pt x="724" y="7"/>
                      <a:pt x="715" y="7"/>
                      <a:pt x="710" y="12"/>
                    </a:cubicBezTo>
                    <a:cubicBezTo>
                      <a:pt x="708" y="15"/>
                      <a:pt x="707" y="18"/>
                      <a:pt x="707" y="21"/>
                    </a:cubicBezTo>
                    <a:cubicBezTo>
                      <a:pt x="707" y="24"/>
                      <a:pt x="708" y="28"/>
                      <a:pt x="710" y="30"/>
                    </a:cubicBezTo>
                    <a:cubicBezTo>
                      <a:pt x="761" y="81"/>
                      <a:pt x="761" y="81"/>
                      <a:pt x="761" y="81"/>
                    </a:cubicBezTo>
                    <a:lnTo>
                      <a:pt x="22" y="8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54" name="Freeform 8"/>
              <p:cNvSpPr>
                <a:spLocks noEditPoints="1"/>
              </p:cNvSpPr>
              <p:nvPr userDrawn="1"/>
            </p:nvSpPr>
            <p:spPr bwMode="auto">
              <a:xfrm>
                <a:off x="8578788" y="1376388"/>
                <a:ext cx="89399" cy="88523"/>
              </a:xfrm>
              <a:custGeom>
                <a:avLst/>
                <a:gdLst>
                  <a:gd name="T0" fmla="*/ 21 w 43"/>
                  <a:gd name="T1" fmla="*/ 43 h 43"/>
                  <a:gd name="T2" fmla="*/ 0 w 43"/>
                  <a:gd name="T3" fmla="*/ 21 h 43"/>
                  <a:gd name="T4" fmla="*/ 21 w 43"/>
                  <a:gd name="T5" fmla="*/ 0 h 43"/>
                  <a:gd name="T6" fmla="*/ 43 w 43"/>
                  <a:gd name="T7" fmla="*/ 21 h 43"/>
                  <a:gd name="T8" fmla="*/ 21 w 43"/>
                  <a:gd name="T9" fmla="*/ 43 h 43"/>
                  <a:gd name="T10" fmla="*/ 21 w 43"/>
                  <a:gd name="T11" fmla="*/ 9 h 43"/>
                  <a:gd name="T12" fmla="*/ 9 w 43"/>
                  <a:gd name="T13" fmla="*/ 21 h 43"/>
                  <a:gd name="T14" fmla="*/ 21 w 43"/>
                  <a:gd name="T15" fmla="*/ 34 h 43"/>
                  <a:gd name="T16" fmla="*/ 34 w 43"/>
                  <a:gd name="T17" fmla="*/ 21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3"/>
                      <a:pt x="0" y="21"/>
                    </a:cubicBezTo>
                    <a:cubicBezTo>
                      <a:pt x="0" y="10"/>
                      <a:pt x="9" y="0"/>
                      <a:pt x="21" y="0"/>
                    </a:cubicBezTo>
                    <a:cubicBezTo>
                      <a:pt x="33" y="0"/>
                      <a:pt x="43" y="10"/>
                      <a:pt x="43" y="21"/>
                    </a:cubicBezTo>
                    <a:cubicBezTo>
                      <a:pt x="43" y="33"/>
                      <a:pt x="33" y="43"/>
                      <a:pt x="21" y="43"/>
                    </a:cubicBezTo>
                    <a:close/>
                    <a:moveTo>
                      <a:pt x="21" y="9"/>
                    </a:moveTo>
                    <a:cubicBezTo>
                      <a:pt x="14" y="9"/>
                      <a:pt x="9" y="14"/>
                      <a:pt x="9" y="21"/>
                    </a:cubicBezTo>
                    <a:cubicBezTo>
                      <a:pt x="9" y="28"/>
                      <a:pt x="14" y="34"/>
                      <a:pt x="21" y="34"/>
                    </a:cubicBezTo>
                    <a:cubicBezTo>
                      <a:pt x="28" y="34"/>
                      <a:pt x="34" y="28"/>
                      <a:pt x="34" y="21"/>
                    </a:cubicBezTo>
                    <a:cubicBezTo>
                      <a:pt x="34" y="14"/>
                      <a:pt x="28" y="9"/>
                      <a:pt x="21"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148" name="Small White Arrow"/>
            <p:cNvGrpSpPr/>
            <p:nvPr userDrawn="1"/>
          </p:nvGrpSpPr>
          <p:grpSpPr>
            <a:xfrm>
              <a:off x="9024032" y="1780020"/>
              <a:ext cx="1054386" cy="390026"/>
              <a:chOff x="9024032" y="1756773"/>
              <a:chExt cx="1054386" cy="390026"/>
            </a:xfrm>
          </p:grpSpPr>
          <p:sp>
            <p:nvSpPr>
              <p:cNvPr id="149" name="Freeform 12"/>
              <p:cNvSpPr>
                <a:spLocks noEditPoints="1"/>
              </p:cNvSpPr>
              <p:nvPr userDrawn="1"/>
            </p:nvSpPr>
            <p:spPr bwMode="auto">
              <a:xfrm>
                <a:off x="9127454" y="1906648"/>
                <a:ext cx="331303" cy="91152"/>
              </a:xfrm>
              <a:custGeom>
                <a:avLst/>
                <a:gdLst>
                  <a:gd name="T0" fmla="*/ 138 w 160"/>
                  <a:gd name="T1" fmla="*/ 44 h 44"/>
                  <a:gd name="T2" fmla="*/ 21 w 160"/>
                  <a:gd name="T3" fmla="*/ 44 h 44"/>
                  <a:gd name="T4" fmla="*/ 0 w 160"/>
                  <a:gd name="T5" fmla="*/ 22 h 44"/>
                  <a:gd name="T6" fmla="*/ 21 w 160"/>
                  <a:gd name="T7" fmla="*/ 0 h 44"/>
                  <a:gd name="T8" fmla="*/ 138 w 160"/>
                  <a:gd name="T9" fmla="*/ 0 h 44"/>
                  <a:gd name="T10" fmla="*/ 160 w 160"/>
                  <a:gd name="T11" fmla="*/ 22 h 44"/>
                  <a:gd name="T12" fmla="*/ 138 w 160"/>
                  <a:gd name="T13" fmla="*/ 44 h 44"/>
                  <a:gd name="T14" fmla="*/ 21 w 160"/>
                  <a:gd name="T15" fmla="*/ 9 h 44"/>
                  <a:gd name="T16" fmla="*/ 9 w 160"/>
                  <a:gd name="T17" fmla="*/ 22 h 44"/>
                  <a:gd name="T18" fmla="*/ 21 w 160"/>
                  <a:gd name="T19" fmla="*/ 35 h 44"/>
                  <a:gd name="T20" fmla="*/ 138 w 160"/>
                  <a:gd name="T21" fmla="*/ 35 h 44"/>
                  <a:gd name="T22" fmla="*/ 151 w 160"/>
                  <a:gd name="T23" fmla="*/ 22 h 44"/>
                  <a:gd name="T24" fmla="*/ 138 w 160"/>
                  <a:gd name="T25" fmla="*/ 9 h 44"/>
                  <a:gd name="T26" fmla="*/ 21 w 160"/>
                  <a:gd name="T27"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 h="44">
                    <a:moveTo>
                      <a:pt x="138" y="44"/>
                    </a:moveTo>
                    <a:cubicBezTo>
                      <a:pt x="21" y="44"/>
                      <a:pt x="21" y="44"/>
                      <a:pt x="21" y="44"/>
                    </a:cubicBezTo>
                    <a:cubicBezTo>
                      <a:pt x="9" y="44"/>
                      <a:pt x="0" y="34"/>
                      <a:pt x="0" y="22"/>
                    </a:cubicBezTo>
                    <a:cubicBezTo>
                      <a:pt x="0" y="10"/>
                      <a:pt x="9" y="0"/>
                      <a:pt x="21" y="0"/>
                    </a:cubicBezTo>
                    <a:cubicBezTo>
                      <a:pt x="138" y="0"/>
                      <a:pt x="138" y="0"/>
                      <a:pt x="138" y="0"/>
                    </a:cubicBezTo>
                    <a:cubicBezTo>
                      <a:pt x="150" y="0"/>
                      <a:pt x="160" y="10"/>
                      <a:pt x="160" y="22"/>
                    </a:cubicBezTo>
                    <a:cubicBezTo>
                      <a:pt x="160" y="34"/>
                      <a:pt x="150" y="44"/>
                      <a:pt x="138" y="44"/>
                    </a:cubicBezTo>
                    <a:close/>
                    <a:moveTo>
                      <a:pt x="21" y="9"/>
                    </a:moveTo>
                    <a:cubicBezTo>
                      <a:pt x="14" y="9"/>
                      <a:pt x="9" y="15"/>
                      <a:pt x="9" y="22"/>
                    </a:cubicBezTo>
                    <a:cubicBezTo>
                      <a:pt x="9" y="29"/>
                      <a:pt x="14" y="35"/>
                      <a:pt x="21" y="35"/>
                    </a:cubicBezTo>
                    <a:cubicBezTo>
                      <a:pt x="138" y="35"/>
                      <a:pt x="138" y="35"/>
                      <a:pt x="138" y="35"/>
                    </a:cubicBezTo>
                    <a:cubicBezTo>
                      <a:pt x="145" y="35"/>
                      <a:pt x="151" y="29"/>
                      <a:pt x="151" y="22"/>
                    </a:cubicBezTo>
                    <a:cubicBezTo>
                      <a:pt x="151" y="15"/>
                      <a:pt x="145" y="9"/>
                      <a:pt x="138" y="9"/>
                    </a:cubicBezTo>
                    <a:lnTo>
                      <a:pt x="21"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50" name="Freeform 13"/>
              <p:cNvSpPr>
                <a:spLocks noEditPoints="1"/>
              </p:cNvSpPr>
              <p:nvPr userDrawn="1"/>
            </p:nvSpPr>
            <p:spPr bwMode="auto">
              <a:xfrm>
                <a:off x="9475411" y="1756773"/>
                <a:ext cx="603007" cy="390026"/>
              </a:xfrm>
              <a:custGeom>
                <a:avLst/>
                <a:gdLst>
                  <a:gd name="T0" fmla="*/ 192 w 291"/>
                  <a:gd name="T1" fmla="*/ 188 h 188"/>
                  <a:gd name="T2" fmla="*/ 177 w 291"/>
                  <a:gd name="T3" fmla="*/ 182 h 188"/>
                  <a:gd name="T4" fmla="*/ 171 w 291"/>
                  <a:gd name="T5" fmla="*/ 166 h 188"/>
                  <a:gd name="T6" fmla="*/ 177 w 291"/>
                  <a:gd name="T7" fmla="*/ 151 h 188"/>
                  <a:gd name="T8" fmla="*/ 213 w 291"/>
                  <a:gd name="T9" fmla="*/ 116 h 188"/>
                  <a:gd name="T10" fmla="*/ 22 w 291"/>
                  <a:gd name="T11" fmla="*/ 116 h 188"/>
                  <a:gd name="T12" fmla="*/ 0 w 291"/>
                  <a:gd name="T13" fmla="*/ 94 h 188"/>
                  <a:gd name="T14" fmla="*/ 22 w 291"/>
                  <a:gd name="T15" fmla="*/ 73 h 188"/>
                  <a:gd name="T16" fmla="*/ 213 w 291"/>
                  <a:gd name="T17" fmla="*/ 73 h 188"/>
                  <a:gd name="T18" fmla="*/ 177 w 291"/>
                  <a:gd name="T19" fmla="*/ 37 h 188"/>
                  <a:gd name="T20" fmla="*/ 171 w 291"/>
                  <a:gd name="T21" fmla="*/ 22 h 188"/>
                  <a:gd name="T22" fmla="*/ 177 w 291"/>
                  <a:gd name="T23" fmla="*/ 6 h 188"/>
                  <a:gd name="T24" fmla="*/ 192 w 291"/>
                  <a:gd name="T25" fmla="*/ 0 h 188"/>
                  <a:gd name="T26" fmla="*/ 207 w 291"/>
                  <a:gd name="T27" fmla="*/ 6 h 188"/>
                  <a:gd name="T28" fmla="*/ 280 w 291"/>
                  <a:gd name="T29" fmla="*/ 79 h 188"/>
                  <a:gd name="T30" fmla="*/ 282 w 291"/>
                  <a:gd name="T31" fmla="*/ 81 h 188"/>
                  <a:gd name="T32" fmla="*/ 291 w 291"/>
                  <a:gd name="T33" fmla="*/ 94 h 188"/>
                  <a:gd name="T34" fmla="*/ 282 w 291"/>
                  <a:gd name="T35" fmla="*/ 107 h 188"/>
                  <a:gd name="T36" fmla="*/ 280 w 291"/>
                  <a:gd name="T37" fmla="*/ 109 h 188"/>
                  <a:gd name="T38" fmla="*/ 207 w 291"/>
                  <a:gd name="T39" fmla="*/ 182 h 188"/>
                  <a:gd name="T40" fmla="*/ 192 w 291"/>
                  <a:gd name="T41" fmla="*/ 188 h 188"/>
                  <a:gd name="T42" fmla="*/ 22 w 291"/>
                  <a:gd name="T43" fmla="*/ 81 h 188"/>
                  <a:gd name="T44" fmla="*/ 9 w 291"/>
                  <a:gd name="T45" fmla="*/ 94 h 188"/>
                  <a:gd name="T46" fmla="*/ 22 w 291"/>
                  <a:gd name="T47" fmla="*/ 107 h 188"/>
                  <a:gd name="T48" fmla="*/ 234 w 291"/>
                  <a:gd name="T49" fmla="*/ 107 h 188"/>
                  <a:gd name="T50" fmla="*/ 183 w 291"/>
                  <a:gd name="T51" fmla="*/ 158 h 188"/>
                  <a:gd name="T52" fmla="*/ 180 w 291"/>
                  <a:gd name="T53" fmla="*/ 166 h 188"/>
                  <a:gd name="T54" fmla="*/ 183 w 291"/>
                  <a:gd name="T55" fmla="*/ 175 h 188"/>
                  <a:gd name="T56" fmla="*/ 201 w 291"/>
                  <a:gd name="T57" fmla="*/ 175 h 188"/>
                  <a:gd name="T58" fmla="*/ 273 w 291"/>
                  <a:gd name="T59" fmla="*/ 103 h 188"/>
                  <a:gd name="T60" fmla="*/ 276 w 291"/>
                  <a:gd name="T61" fmla="*/ 100 h 188"/>
                  <a:gd name="T62" fmla="*/ 282 w 291"/>
                  <a:gd name="T63" fmla="*/ 94 h 188"/>
                  <a:gd name="T64" fmla="*/ 276 w 291"/>
                  <a:gd name="T65" fmla="*/ 88 h 188"/>
                  <a:gd name="T66" fmla="*/ 273 w 291"/>
                  <a:gd name="T67" fmla="*/ 85 h 188"/>
                  <a:gd name="T68" fmla="*/ 201 w 291"/>
                  <a:gd name="T69" fmla="*/ 13 h 188"/>
                  <a:gd name="T70" fmla="*/ 183 w 291"/>
                  <a:gd name="T71" fmla="*/ 13 h 188"/>
                  <a:gd name="T72" fmla="*/ 180 w 291"/>
                  <a:gd name="T73" fmla="*/ 22 h 188"/>
                  <a:gd name="T74" fmla="*/ 183 w 291"/>
                  <a:gd name="T75" fmla="*/ 31 h 188"/>
                  <a:gd name="T76" fmla="*/ 234 w 291"/>
                  <a:gd name="T77" fmla="*/ 81 h 188"/>
                  <a:gd name="T78" fmla="*/ 22 w 291"/>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91" h="188">
                    <a:moveTo>
                      <a:pt x="192" y="188"/>
                    </a:moveTo>
                    <a:cubicBezTo>
                      <a:pt x="186" y="188"/>
                      <a:pt x="181" y="186"/>
                      <a:pt x="177" y="182"/>
                    </a:cubicBezTo>
                    <a:cubicBezTo>
                      <a:pt x="173" y="178"/>
                      <a:pt x="171" y="172"/>
                      <a:pt x="171" y="166"/>
                    </a:cubicBezTo>
                    <a:cubicBezTo>
                      <a:pt x="171" y="161"/>
                      <a:pt x="173" y="155"/>
                      <a:pt x="177" y="151"/>
                    </a:cubicBezTo>
                    <a:cubicBezTo>
                      <a:pt x="213" y="116"/>
                      <a:pt x="213" y="116"/>
                      <a:pt x="213" y="116"/>
                    </a:cubicBezTo>
                    <a:cubicBezTo>
                      <a:pt x="22" y="116"/>
                      <a:pt x="22" y="116"/>
                      <a:pt x="22" y="116"/>
                    </a:cubicBezTo>
                    <a:cubicBezTo>
                      <a:pt x="12" y="116"/>
                      <a:pt x="0" y="110"/>
                      <a:pt x="0" y="94"/>
                    </a:cubicBezTo>
                    <a:cubicBezTo>
                      <a:pt x="0" y="78"/>
                      <a:pt x="12" y="73"/>
                      <a:pt x="22" y="73"/>
                    </a:cubicBezTo>
                    <a:cubicBezTo>
                      <a:pt x="213" y="73"/>
                      <a:pt x="213" y="73"/>
                      <a:pt x="213" y="73"/>
                    </a:cubicBezTo>
                    <a:cubicBezTo>
                      <a:pt x="177" y="37"/>
                      <a:pt x="177" y="37"/>
                      <a:pt x="177" y="37"/>
                    </a:cubicBezTo>
                    <a:cubicBezTo>
                      <a:pt x="173" y="33"/>
                      <a:pt x="171" y="27"/>
                      <a:pt x="171" y="22"/>
                    </a:cubicBezTo>
                    <a:cubicBezTo>
                      <a:pt x="171" y="16"/>
                      <a:pt x="173" y="11"/>
                      <a:pt x="177" y="6"/>
                    </a:cubicBezTo>
                    <a:cubicBezTo>
                      <a:pt x="181" y="2"/>
                      <a:pt x="186" y="0"/>
                      <a:pt x="192" y="0"/>
                    </a:cubicBezTo>
                    <a:cubicBezTo>
                      <a:pt x="198" y="0"/>
                      <a:pt x="203" y="2"/>
                      <a:pt x="207" y="6"/>
                    </a:cubicBezTo>
                    <a:cubicBezTo>
                      <a:pt x="280" y="79"/>
                      <a:pt x="280" y="79"/>
                      <a:pt x="280" y="79"/>
                    </a:cubicBezTo>
                    <a:cubicBezTo>
                      <a:pt x="280" y="79"/>
                      <a:pt x="281" y="80"/>
                      <a:pt x="282" y="81"/>
                    </a:cubicBezTo>
                    <a:cubicBezTo>
                      <a:pt x="286" y="84"/>
                      <a:pt x="291" y="89"/>
                      <a:pt x="291" y="94"/>
                    </a:cubicBezTo>
                    <a:cubicBezTo>
                      <a:pt x="291" y="100"/>
                      <a:pt x="286" y="104"/>
                      <a:pt x="282" y="107"/>
                    </a:cubicBezTo>
                    <a:cubicBezTo>
                      <a:pt x="281" y="108"/>
                      <a:pt x="280" y="109"/>
                      <a:pt x="280" y="109"/>
                    </a:cubicBezTo>
                    <a:cubicBezTo>
                      <a:pt x="207" y="182"/>
                      <a:pt x="207" y="182"/>
                      <a:pt x="207" y="182"/>
                    </a:cubicBezTo>
                    <a:cubicBezTo>
                      <a:pt x="203" y="186"/>
                      <a:pt x="198" y="188"/>
                      <a:pt x="192" y="188"/>
                    </a:cubicBezTo>
                    <a:close/>
                    <a:moveTo>
                      <a:pt x="22" y="81"/>
                    </a:moveTo>
                    <a:cubicBezTo>
                      <a:pt x="17" y="81"/>
                      <a:pt x="9" y="83"/>
                      <a:pt x="9" y="94"/>
                    </a:cubicBezTo>
                    <a:cubicBezTo>
                      <a:pt x="9" y="105"/>
                      <a:pt x="17" y="107"/>
                      <a:pt x="22" y="107"/>
                    </a:cubicBezTo>
                    <a:cubicBezTo>
                      <a:pt x="234" y="107"/>
                      <a:pt x="234" y="107"/>
                      <a:pt x="234" y="107"/>
                    </a:cubicBezTo>
                    <a:cubicBezTo>
                      <a:pt x="183" y="158"/>
                      <a:pt x="183" y="158"/>
                      <a:pt x="183" y="158"/>
                    </a:cubicBezTo>
                    <a:cubicBezTo>
                      <a:pt x="181" y="160"/>
                      <a:pt x="180" y="163"/>
                      <a:pt x="180" y="166"/>
                    </a:cubicBezTo>
                    <a:cubicBezTo>
                      <a:pt x="180" y="170"/>
                      <a:pt x="181" y="173"/>
                      <a:pt x="183" y="175"/>
                    </a:cubicBezTo>
                    <a:cubicBezTo>
                      <a:pt x="188" y="180"/>
                      <a:pt x="196" y="180"/>
                      <a:pt x="201" y="175"/>
                    </a:cubicBezTo>
                    <a:cubicBezTo>
                      <a:pt x="273" y="103"/>
                      <a:pt x="273" y="103"/>
                      <a:pt x="273" y="103"/>
                    </a:cubicBezTo>
                    <a:cubicBezTo>
                      <a:pt x="274" y="102"/>
                      <a:pt x="275" y="101"/>
                      <a:pt x="276" y="100"/>
                    </a:cubicBezTo>
                    <a:cubicBezTo>
                      <a:pt x="278" y="99"/>
                      <a:pt x="282" y="95"/>
                      <a:pt x="282" y="94"/>
                    </a:cubicBezTo>
                    <a:cubicBezTo>
                      <a:pt x="282" y="93"/>
                      <a:pt x="278" y="89"/>
                      <a:pt x="276" y="88"/>
                    </a:cubicBezTo>
                    <a:cubicBezTo>
                      <a:pt x="275" y="87"/>
                      <a:pt x="274" y="86"/>
                      <a:pt x="273" y="85"/>
                    </a:cubicBezTo>
                    <a:cubicBezTo>
                      <a:pt x="201" y="13"/>
                      <a:pt x="201" y="13"/>
                      <a:pt x="201" y="13"/>
                    </a:cubicBezTo>
                    <a:cubicBezTo>
                      <a:pt x="196" y="8"/>
                      <a:pt x="188" y="8"/>
                      <a:pt x="183" y="13"/>
                    </a:cubicBezTo>
                    <a:cubicBezTo>
                      <a:pt x="181" y="15"/>
                      <a:pt x="180" y="18"/>
                      <a:pt x="180" y="22"/>
                    </a:cubicBezTo>
                    <a:cubicBezTo>
                      <a:pt x="180" y="25"/>
                      <a:pt x="181" y="28"/>
                      <a:pt x="183" y="31"/>
                    </a:cubicBezTo>
                    <a:cubicBezTo>
                      <a:pt x="234" y="81"/>
                      <a:pt x="234" y="81"/>
                      <a:pt x="234" y="81"/>
                    </a:cubicBezTo>
                    <a:lnTo>
                      <a:pt x="22" y="8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51" name="Freeform 14"/>
              <p:cNvSpPr>
                <a:spLocks noEditPoints="1"/>
              </p:cNvSpPr>
              <p:nvPr userDrawn="1"/>
            </p:nvSpPr>
            <p:spPr bwMode="auto">
              <a:xfrm>
                <a:off x="9024032" y="1906648"/>
                <a:ext cx="89399" cy="91152"/>
              </a:xfrm>
              <a:custGeom>
                <a:avLst/>
                <a:gdLst>
                  <a:gd name="T0" fmla="*/ 22 w 43"/>
                  <a:gd name="T1" fmla="*/ 44 h 44"/>
                  <a:gd name="T2" fmla="*/ 0 w 43"/>
                  <a:gd name="T3" fmla="*/ 22 h 44"/>
                  <a:gd name="T4" fmla="*/ 22 w 43"/>
                  <a:gd name="T5" fmla="*/ 0 h 44"/>
                  <a:gd name="T6" fmla="*/ 43 w 43"/>
                  <a:gd name="T7" fmla="*/ 22 h 44"/>
                  <a:gd name="T8" fmla="*/ 22 w 43"/>
                  <a:gd name="T9" fmla="*/ 44 h 44"/>
                  <a:gd name="T10" fmla="*/ 22 w 43"/>
                  <a:gd name="T11" fmla="*/ 9 h 44"/>
                  <a:gd name="T12" fmla="*/ 9 w 43"/>
                  <a:gd name="T13" fmla="*/ 22 h 44"/>
                  <a:gd name="T14" fmla="*/ 22 w 43"/>
                  <a:gd name="T15" fmla="*/ 35 h 44"/>
                  <a:gd name="T16" fmla="*/ 34 w 43"/>
                  <a:gd name="T17" fmla="*/ 22 h 44"/>
                  <a:gd name="T18" fmla="*/ 22 w 43"/>
                  <a:gd name="T19"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4">
                    <a:moveTo>
                      <a:pt x="22" y="44"/>
                    </a:moveTo>
                    <a:cubicBezTo>
                      <a:pt x="10" y="44"/>
                      <a:pt x="0" y="34"/>
                      <a:pt x="0" y="22"/>
                    </a:cubicBezTo>
                    <a:cubicBezTo>
                      <a:pt x="0" y="10"/>
                      <a:pt x="10" y="0"/>
                      <a:pt x="22" y="0"/>
                    </a:cubicBezTo>
                    <a:cubicBezTo>
                      <a:pt x="33" y="0"/>
                      <a:pt x="43" y="10"/>
                      <a:pt x="43" y="22"/>
                    </a:cubicBezTo>
                    <a:cubicBezTo>
                      <a:pt x="43" y="34"/>
                      <a:pt x="33" y="44"/>
                      <a:pt x="22" y="44"/>
                    </a:cubicBezTo>
                    <a:close/>
                    <a:moveTo>
                      <a:pt x="22" y="9"/>
                    </a:moveTo>
                    <a:cubicBezTo>
                      <a:pt x="15" y="9"/>
                      <a:pt x="9" y="15"/>
                      <a:pt x="9" y="22"/>
                    </a:cubicBezTo>
                    <a:cubicBezTo>
                      <a:pt x="9" y="29"/>
                      <a:pt x="15" y="35"/>
                      <a:pt x="22" y="35"/>
                    </a:cubicBezTo>
                    <a:cubicBezTo>
                      <a:pt x="29" y="35"/>
                      <a:pt x="34" y="29"/>
                      <a:pt x="34" y="22"/>
                    </a:cubicBezTo>
                    <a:cubicBezTo>
                      <a:pt x="34" y="15"/>
                      <a:pt x="29" y="9"/>
                      <a:pt x="22"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grpSp>
        <p:nvGrpSpPr>
          <p:cNvPr id="155" name="spaceman"/>
          <p:cNvGrpSpPr/>
          <p:nvPr userDrawn="1"/>
        </p:nvGrpSpPr>
        <p:grpSpPr>
          <a:xfrm rot="21402827">
            <a:off x="10481146" y="3979770"/>
            <a:ext cx="1303244" cy="1700309"/>
            <a:chOff x="10831129" y="421994"/>
            <a:chExt cx="977433" cy="1700309"/>
          </a:xfrm>
        </p:grpSpPr>
        <p:sp>
          <p:nvSpPr>
            <p:cNvPr id="156" name="Freeform 21"/>
            <p:cNvSpPr>
              <a:spLocks/>
            </p:cNvSpPr>
            <p:nvPr userDrawn="1"/>
          </p:nvSpPr>
          <p:spPr bwMode="auto">
            <a:xfrm>
              <a:off x="10891558" y="1560317"/>
              <a:ext cx="586913" cy="561986"/>
            </a:xfrm>
            <a:custGeom>
              <a:avLst/>
              <a:gdLst>
                <a:gd name="T0" fmla="*/ 35 w 329"/>
                <a:gd name="T1" fmla="*/ 315 h 315"/>
                <a:gd name="T2" fmla="*/ 31 w 329"/>
                <a:gd name="T3" fmla="*/ 308 h 315"/>
                <a:gd name="T4" fmla="*/ 74 w 329"/>
                <a:gd name="T5" fmla="*/ 136 h 315"/>
                <a:gd name="T6" fmla="*/ 121 w 329"/>
                <a:gd name="T7" fmla="*/ 85 h 315"/>
                <a:gd name="T8" fmla="*/ 85 w 329"/>
                <a:gd name="T9" fmla="*/ 70 h 315"/>
                <a:gd name="T10" fmla="*/ 75 w 329"/>
                <a:gd name="T11" fmla="*/ 69 h 315"/>
                <a:gd name="T12" fmla="*/ 83 w 329"/>
                <a:gd name="T13" fmla="*/ 62 h 315"/>
                <a:gd name="T14" fmla="*/ 208 w 329"/>
                <a:gd name="T15" fmla="*/ 21 h 315"/>
                <a:gd name="T16" fmla="*/ 204 w 329"/>
                <a:gd name="T17" fmla="*/ 29 h 315"/>
                <a:gd name="T18" fmla="*/ 96 w 329"/>
                <a:gd name="T19" fmla="*/ 63 h 315"/>
                <a:gd name="T20" fmla="*/ 130 w 329"/>
                <a:gd name="T21" fmla="*/ 83 h 315"/>
                <a:gd name="T22" fmla="*/ 79 w 329"/>
                <a:gd name="T23" fmla="*/ 143 h 315"/>
                <a:gd name="T24" fmla="*/ 34 w 329"/>
                <a:gd name="T25" fmla="*/ 296 h 315"/>
                <a:gd name="T26" fmla="*/ 171 w 329"/>
                <a:gd name="T27" fmla="*/ 185 h 315"/>
                <a:gd name="T28" fmla="*/ 210 w 329"/>
                <a:gd name="T29" fmla="*/ 190 h 315"/>
                <a:gd name="T30" fmla="*/ 214 w 329"/>
                <a:gd name="T31" fmla="*/ 201 h 315"/>
                <a:gd name="T32" fmla="*/ 194 w 329"/>
                <a:gd name="T33" fmla="*/ 226 h 315"/>
                <a:gd name="T34" fmla="*/ 179 w 329"/>
                <a:gd name="T35" fmla="*/ 286 h 315"/>
                <a:gd name="T36" fmla="*/ 203 w 329"/>
                <a:gd name="T37" fmla="*/ 258 h 315"/>
                <a:gd name="T38" fmla="*/ 219 w 329"/>
                <a:gd name="T39" fmla="*/ 250 h 315"/>
                <a:gd name="T40" fmla="*/ 270 w 329"/>
                <a:gd name="T41" fmla="*/ 223 h 315"/>
                <a:gd name="T42" fmla="*/ 318 w 329"/>
                <a:gd name="T43" fmla="*/ 148 h 315"/>
                <a:gd name="T44" fmla="*/ 304 w 329"/>
                <a:gd name="T45" fmla="*/ 85 h 315"/>
                <a:gd name="T46" fmla="*/ 311 w 329"/>
                <a:gd name="T47" fmla="*/ 80 h 315"/>
                <a:gd name="T48" fmla="*/ 326 w 329"/>
                <a:gd name="T49" fmla="*/ 149 h 315"/>
                <a:gd name="T50" fmla="*/ 275 w 329"/>
                <a:gd name="T51" fmla="*/ 230 h 315"/>
                <a:gd name="T52" fmla="*/ 223 w 329"/>
                <a:gd name="T53" fmla="*/ 258 h 315"/>
                <a:gd name="T54" fmla="*/ 207 w 329"/>
                <a:gd name="T55" fmla="*/ 266 h 315"/>
                <a:gd name="T56" fmla="*/ 184 w 329"/>
                <a:gd name="T57" fmla="*/ 297 h 315"/>
                <a:gd name="T58" fmla="*/ 182 w 329"/>
                <a:gd name="T59" fmla="*/ 308 h 315"/>
                <a:gd name="T60" fmla="*/ 176 w 329"/>
                <a:gd name="T61" fmla="*/ 299 h 315"/>
                <a:gd name="T62" fmla="*/ 189 w 329"/>
                <a:gd name="T63" fmla="*/ 220 h 315"/>
                <a:gd name="T64" fmla="*/ 205 w 329"/>
                <a:gd name="T65" fmla="*/ 200 h 315"/>
                <a:gd name="T66" fmla="*/ 204 w 329"/>
                <a:gd name="T67" fmla="*/ 196 h 315"/>
                <a:gd name="T68" fmla="*/ 173 w 329"/>
                <a:gd name="T69" fmla="*/ 193 h 315"/>
                <a:gd name="T70" fmla="*/ 39 w 329"/>
                <a:gd name="T71" fmla="*/ 307 h 315"/>
                <a:gd name="T72" fmla="*/ 35 w 329"/>
                <a:gd name="T73"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15">
                  <a:moveTo>
                    <a:pt x="35" y="315"/>
                  </a:moveTo>
                  <a:cubicBezTo>
                    <a:pt x="31" y="308"/>
                    <a:pt x="31" y="308"/>
                    <a:pt x="31" y="308"/>
                  </a:cubicBezTo>
                  <a:cubicBezTo>
                    <a:pt x="8" y="269"/>
                    <a:pt x="0" y="188"/>
                    <a:pt x="74" y="136"/>
                  </a:cubicBezTo>
                  <a:cubicBezTo>
                    <a:pt x="118" y="106"/>
                    <a:pt x="123" y="91"/>
                    <a:pt x="121" y="85"/>
                  </a:cubicBezTo>
                  <a:cubicBezTo>
                    <a:pt x="119" y="75"/>
                    <a:pt x="93" y="71"/>
                    <a:pt x="85" y="70"/>
                  </a:cubicBezTo>
                  <a:cubicBezTo>
                    <a:pt x="75" y="69"/>
                    <a:pt x="75" y="69"/>
                    <a:pt x="75" y="69"/>
                  </a:cubicBezTo>
                  <a:cubicBezTo>
                    <a:pt x="83" y="62"/>
                    <a:pt x="83" y="62"/>
                    <a:pt x="83" y="62"/>
                  </a:cubicBezTo>
                  <a:cubicBezTo>
                    <a:pt x="86" y="60"/>
                    <a:pt x="158" y="0"/>
                    <a:pt x="208" y="21"/>
                  </a:cubicBezTo>
                  <a:cubicBezTo>
                    <a:pt x="204" y="29"/>
                    <a:pt x="204" y="29"/>
                    <a:pt x="204" y="29"/>
                  </a:cubicBezTo>
                  <a:cubicBezTo>
                    <a:pt x="168" y="14"/>
                    <a:pt x="115" y="48"/>
                    <a:pt x="96" y="63"/>
                  </a:cubicBezTo>
                  <a:cubicBezTo>
                    <a:pt x="112" y="66"/>
                    <a:pt x="127" y="71"/>
                    <a:pt x="130" y="83"/>
                  </a:cubicBezTo>
                  <a:cubicBezTo>
                    <a:pt x="133" y="98"/>
                    <a:pt x="117" y="117"/>
                    <a:pt x="79" y="143"/>
                  </a:cubicBezTo>
                  <a:cubicBezTo>
                    <a:pt x="14" y="188"/>
                    <a:pt x="17" y="257"/>
                    <a:pt x="34" y="296"/>
                  </a:cubicBezTo>
                  <a:cubicBezTo>
                    <a:pt x="67" y="231"/>
                    <a:pt x="126" y="193"/>
                    <a:pt x="171" y="185"/>
                  </a:cubicBezTo>
                  <a:cubicBezTo>
                    <a:pt x="189" y="182"/>
                    <a:pt x="203" y="183"/>
                    <a:pt x="210" y="190"/>
                  </a:cubicBezTo>
                  <a:cubicBezTo>
                    <a:pt x="213" y="193"/>
                    <a:pt x="214" y="197"/>
                    <a:pt x="214" y="201"/>
                  </a:cubicBezTo>
                  <a:cubicBezTo>
                    <a:pt x="213" y="208"/>
                    <a:pt x="207" y="216"/>
                    <a:pt x="194" y="226"/>
                  </a:cubicBezTo>
                  <a:cubicBezTo>
                    <a:pt x="168" y="248"/>
                    <a:pt x="173" y="273"/>
                    <a:pt x="179" y="286"/>
                  </a:cubicBezTo>
                  <a:cubicBezTo>
                    <a:pt x="182" y="277"/>
                    <a:pt x="189" y="265"/>
                    <a:pt x="203" y="258"/>
                  </a:cubicBezTo>
                  <a:cubicBezTo>
                    <a:pt x="207" y="256"/>
                    <a:pt x="213" y="253"/>
                    <a:pt x="219" y="250"/>
                  </a:cubicBezTo>
                  <a:cubicBezTo>
                    <a:pt x="236" y="242"/>
                    <a:pt x="260" y="231"/>
                    <a:pt x="270" y="223"/>
                  </a:cubicBezTo>
                  <a:cubicBezTo>
                    <a:pt x="299" y="203"/>
                    <a:pt x="314" y="180"/>
                    <a:pt x="318" y="148"/>
                  </a:cubicBezTo>
                  <a:cubicBezTo>
                    <a:pt x="320" y="125"/>
                    <a:pt x="316" y="104"/>
                    <a:pt x="304" y="85"/>
                  </a:cubicBezTo>
                  <a:cubicBezTo>
                    <a:pt x="311" y="80"/>
                    <a:pt x="311" y="80"/>
                    <a:pt x="311" y="80"/>
                  </a:cubicBezTo>
                  <a:cubicBezTo>
                    <a:pt x="324" y="101"/>
                    <a:pt x="329" y="124"/>
                    <a:pt x="326" y="149"/>
                  </a:cubicBezTo>
                  <a:cubicBezTo>
                    <a:pt x="322" y="183"/>
                    <a:pt x="306" y="209"/>
                    <a:pt x="275" y="230"/>
                  </a:cubicBezTo>
                  <a:cubicBezTo>
                    <a:pt x="264" y="238"/>
                    <a:pt x="241" y="249"/>
                    <a:pt x="223" y="258"/>
                  </a:cubicBezTo>
                  <a:cubicBezTo>
                    <a:pt x="216" y="261"/>
                    <a:pt x="211" y="264"/>
                    <a:pt x="207" y="266"/>
                  </a:cubicBezTo>
                  <a:cubicBezTo>
                    <a:pt x="188" y="275"/>
                    <a:pt x="184" y="297"/>
                    <a:pt x="184" y="297"/>
                  </a:cubicBezTo>
                  <a:cubicBezTo>
                    <a:pt x="182" y="308"/>
                    <a:pt x="182" y="308"/>
                    <a:pt x="182" y="308"/>
                  </a:cubicBezTo>
                  <a:cubicBezTo>
                    <a:pt x="176" y="299"/>
                    <a:pt x="176" y="299"/>
                    <a:pt x="176" y="299"/>
                  </a:cubicBezTo>
                  <a:cubicBezTo>
                    <a:pt x="176" y="299"/>
                    <a:pt x="145" y="255"/>
                    <a:pt x="189" y="220"/>
                  </a:cubicBezTo>
                  <a:cubicBezTo>
                    <a:pt x="202" y="209"/>
                    <a:pt x="205" y="203"/>
                    <a:pt x="205" y="200"/>
                  </a:cubicBezTo>
                  <a:cubicBezTo>
                    <a:pt x="205" y="199"/>
                    <a:pt x="205" y="197"/>
                    <a:pt x="204" y="196"/>
                  </a:cubicBezTo>
                  <a:cubicBezTo>
                    <a:pt x="200" y="193"/>
                    <a:pt x="191" y="190"/>
                    <a:pt x="173" y="193"/>
                  </a:cubicBezTo>
                  <a:cubicBezTo>
                    <a:pt x="139" y="200"/>
                    <a:pt x="73" y="231"/>
                    <a:pt x="39" y="307"/>
                  </a:cubicBezTo>
                  <a:lnTo>
                    <a:pt x="35" y="315"/>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57" name="Freeform 22"/>
            <p:cNvSpPr>
              <a:spLocks/>
            </p:cNvSpPr>
            <p:nvPr userDrawn="1"/>
          </p:nvSpPr>
          <p:spPr bwMode="auto">
            <a:xfrm>
              <a:off x="10831129" y="1332199"/>
              <a:ext cx="351242" cy="435086"/>
            </a:xfrm>
            <a:custGeom>
              <a:avLst/>
              <a:gdLst>
                <a:gd name="T0" fmla="*/ 55 w 197"/>
                <a:gd name="T1" fmla="*/ 244 h 244"/>
                <a:gd name="T2" fmla="*/ 48 w 197"/>
                <a:gd name="T3" fmla="*/ 240 h 244"/>
                <a:gd name="T4" fmla="*/ 16 w 197"/>
                <a:gd name="T5" fmla="*/ 135 h 244"/>
                <a:gd name="T6" fmla="*/ 65 w 197"/>
                <a:gd name="T7" fmla="*/ 75 h 244"/>
                <a:gd name="T8" fmla="*/ 87 w 197"/>
                <a:gd name="T9" fmla="*/ 48 h 244"/>
                <a:gd name="T10" fmla="*/ 52 w 197"/>
                <a:gd name="T11" fmla="*/ 38 h 244"/>
                <a:gd name="T12" fmla="*/ 43 w 197"/>
                <a:gd name="T13" fmla="*/ 38 h 244"/>
                <a:gd name="T14" fmla="*/ 48 w 197"/>
                <a:gd name="T15" fmla="*/ 31 h 244"/>
                <a:gd name="T16" fmla="*/ 93 w 197"/>
                <a:gd name="T17" fmla="*/ 0 h 244"/>
                <a:gd name="T18" fmla="*/ 95 w 197"/>
                <a:gd name="T19" fmla="*/ 9 h 244"/>
                <a:gd name="T20" fmla="*/ 61 w 197"/>
                <a:gd name="T21" fmla="*/ 29 h 244"/>
                <a:gd name="T22" fmla="*/ 95 w 197"/>
                <a:gd name="T23" fmla="*/ 45 h 244"/>
                <a:gd name="T24" fmla="*/ 70 w 197"/>
                <a:gd name="T25" fmla="*/ 82 h 244"/>
                <a:gd name="T26" fmla="*/ 24 w 197"/>
                <a:gd name="T27" fmla="*/ 138 h 244"/>
                <a:gd name="T28" fmla="*/ 46 w 197"/>
                <a:gd name="T29" fmla="*/ 228 h 244"/>
                <a:gd name="T30" fmla="*/ 120 w 197"/>
                <a:gd name="T31" fmla="*/ 155 h 244"/>
                <a:gd name="T32" fmla="*/ 150 w 197"/>
                <a:gd name="T33" fmla="*/ 138 h 244"/>
                <a:gd name="T34" fmla="*/ 167 w 197"/>
                <a:gd name="T35" fmla="*/ 123 h 244"/>
                <a:gd name="T36" fmla="*/ 182 w 197"/>
                <a:gd name="T37" fmla="*/ 58 h 244"/>
                <a:gd name="T38" fmla="*/ 191 w 197"/>
                <a:gd name="T39" fmla="*/ 56 h 244"/>
                <a:gd name="T40" fmla="*/ 174 w 197"/>
                <a:gd name="T41" fmla="*/ 128 h 244"/>
                <a:gd name="T42" fmla="*/ 154 w 197"/>
                <a:gd name="T43" fmla="*/ 145 h 244"/>
                <a:gd name="T44" fmla="*/ 124 w 197"/>
                <a:gd name="T45" fmla="*/ 163 h 244"/>
                <a:gd name="T46" fmla="*/ 54 w 197"/>
                <a:gd name="T47" fmla="*/ 236 h 244"/>
                <a:gd name="T48" fmla="*/ 55 w 197"/>
                <a:gd name="T49"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44">
                  <a:moveTo>
                    <a:pt x="55" y="244"/>
                  </a:moveTo>
                  <a:cubicBezTo>
                    <a:pt x="48" y="240"/>
                    <a:pt x="48" y="240"/>
                    <a:pt x="48" y="240"/>
                  </a:cubicBezTo>
                  <a:cubicBezTo>
                    <a:pt x="15" y="221"/>
                    <a:pt x="0" y="173"/>
                    <a:pt x="16" y="135"/>
                  </a:cubicBezTo>
                  <a:cubicBezTo>
                    <a:pt x="30" y="102"/>
                    <a:pt x="53" y="84"/>
                    <a:pt x="65" y="75"/>
                  </a:cubicBezTo>
                  <a:cubicBezTo>
                    <a:pt x="81" y="64"/>
                    <a:pt x="89" y="54"/>
                    <a:pt x="87" y="48"/>
                  </a:cubicBezTo>
                  <a:cubicBezTo>
                    <a:pt x="85" y="41"/>
                    <a:pt x="69" y="36"/>
                    <a:pt x="52" y="38"/>
                  </a:cubicBezTo>
                  <a:cubicBezTo>
                    <a:pt x="43" y="38"/>
                    <a:pt x="43" y="38"/>
                    <a:pt x="43" y="38"/>
                  </a:cubicBezTo>
                  <a:cubicBezTo>
                    <a:pt x="48" y="31"/>
                    <a:pt x="48" y="31"/>
                    <a:pt x="48" y="31"/>
                  </a:cubicBezTo>
                  <a:cubicBezTo>
                    <a:pt x="59" y="15"/>
                    <a:pt x="74" y="4"/>
                    <a:pt x="93" y="0"/>
                  </a:cubicBezTo>
                  <a:cubicBezTo>
                    <a:pt x="95" y="9"/>
                    <a:pt x="95" y="9"/>
                    <a:pt x="95" y="9"/>
                  </a:cubicBezTo>
                  <a:cubicBezTo>
                    <a:pt x="81" y="12"/>
                    <a:pt x="70" y="18"/>
                    <a:pt x="61" y="29"/>
                  </a:cubicBezTo>
                  <a:cubicBezTo>
                    <a:pt x="76" y="29"/>
                    <a:pt x="91" y="34"/>
                    <a:pt x="95" y="45"/>
                  </a:cubicBezTo>
                  <a:cubicBezTo>
                    <a:pt x="99" y="56"/>
                    <a:pt x="91" y="68"/>
                    <a:pt x="70" y="82"/>
                  </a:cubicBezTo>
                  <a:cubicBezTo>
                    <a:pt x="58" y="90"/>
                    <a:pt x="37" y="108"/>
                    <a:pt x="24" y="138"/>
                  </a:cubicBezTo>
                  <a:cubicBezTo>
                    <a:pt x="11" y="169"/>
                    <a:pt x="21" y="209"/>
                    <a:pt x="46" y="228"/>
                  </a:cubicBezTo>
                  <a:cubicBezTo>
                    <a:pt x="49" y="193"/>
                    <a:pt x="86" y="173"/>
                    <a:pt x="120" y="155"/>
                  </a:cubicBezTo>
                  <a:cubicBezTo>
                    <a:pt x="131" y="149"/>
                    <a:pt x="141" y="144"/>
                    <a:pt x="150" y="138"/>
                  </a:cubicBezTo>
                  <a:cubicBezTo>
                    <a:pt x="157" y="134"/>
                    <a:pt x="161" y="130"/>
                    <a:pt x="167" y="123"/>
                  </a:cubicBezTo>
                  <a:cubicBezTo>
                    <a:pt x="181" y="105"/>
                    <a:pt x="188" y="80"/>
                    <a:pt x="182" y="58"/>
                  </a:cubicBezTo>
                  <a:cubicBezTo>
                    <a:pt x="191" y="56"/>
                    <a:pt x="191" y="56"/>
                    <a:pt x="191" y="56"/>
                  </a:cubicBezTo>
                  <a:cubicBezTo>
                    <a:pt x="197" y="81"/>
                    <a:pt x="190" y="108"/>
                    <a:pt x="174" y="128"/>
                  </a:cubicBezTo>
                  <a:cubicBezTo>
                    <a:pt x="167" y="136"/>
                    <a:pt x="162" y="140"/>
                    <a:pt x="154" y="145"/>
                  </a:cubicBezTo>
                  <a:cubicBezTo>
                    <a:pt x="145" y="151"/>
                    <a:pt x="135" y="157"/>
                    <a:pt x="124" y="163"/>
                  </a:cubicBezTo>
                  <a:cubicBezTo>
                    <a:pt x="88" y="181"/>
                    <a:pt x="52" y="201"/>
                    <a:pt x="54" y="236"/>
                  </a:cubicBezTo>
                  <a:lnTo>
                    <a:pt x="55" y="244"/>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58" name="Freeform 19"/>
            <p:cNvSpPr>
              <a:spLocks noEditPoints="1"/>
            </p:cNvSpPr>
            <p:nvPr userDrawn="1"/>
          </p:nvSpPr>
          <p:spPr bwMode="auto">
            <a:xfrm>
              <a:off x="11496600" y="732445"/>
              <a:ext cx="90643" cy="83844"/>
            </a:xfrm>
            <a:custGeom>
              <a:avLst/>
              <a:gdLst>
                <a:gd name="T0" fmla="*/ 24 w 51"/>
                <a:gd name="T1" fmla="*/ 47 h 47"/>
                <a:gd name="T2" fmla="*/ 15 w 51"/>
                <a:gd name="T3" fmla="*/ 44 h 47"/>
                <a:gd name="T4" fmla="*/ 2 w 51"/>
                <a:gd name="T5" fmla="*/ 31 h 47"/>
                <a:gd name="T6" fmla="*/ 3 w 51"/>
                <a:gd name="T7" fmla="*/ 14 h 47"/>
                <a:gd name="T8" fmla="*/ 24 w 51"/>
                <a:gd name="T9" fmla="*/ 0 h 47"/>
                <a:gd name="T10" fmla="*/ 34 w 51"/>
                <a:gd name="T11" fmla="*/ 2 h 47"/>
                <a:gd name="T12" fmla="*/ 46 w 51"/>
                <a:gd name="T13" fmla="*/ 33 h 47"/>
                <a:gd name="T14" fmla="*/ 24 w 51"/>
                <a:gd name="T15" fmla="*/ 47 h 47"/>
                <a:gd name="T16" fmla="*/ 24 w 51"/>
                <a:gd name="T17" fmla="*/ 6 h 47"/>
                <a:gd name="T18" fmla="*/ 8 w 51"/>
                <a:gd name="T19" fmla="*/ 16 h 47"/>
                <a:gd name="T20" fmla="*/ 8 w 51"/>
                <a:gd name="T21" fmla="*/ 29 h 47"/>
                <a:gd name="T22" fmla="*/ 17 w 51"/>
                <a:gd name="T23" fmla="*/ 39 h 47"/>
                <a:gd name="T24" fmla="*/ 24 w 51"/>
                <a:gd name="T25" fmla="*/ 41 h 47"/>
                <a:gd name="T26" fmla="*/ 40 w 51"/>
                <a:gd name="T27" fmla="*/ 30 h 47"/>
                <a:gd name="T28" fmla="*/ 32 w 51"/>
                <a:gd name="T29" fmla="*/ 7 h 47"/>
                <a:gd name="T30" fmla="*/ 24 w 51"/>
                <a:gd name="T31"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 h="47">
                  <a:moveTo>
                    <a:pt x="24" y="47"/>
                  </a:moveTo>
                  <a:cubicBezTo>
                    <a:pt x="21" y="47"/>
                    <a:pt x="18" y="46"/>
                    <a:pt x="15" y="44"/>
                  </a:cubicBezTo>
                  <a:cubicBezTo>
                    <a:pt x="9" y="42"/>
                    <a:pt x="5" y="37"/>
                    <a:pt x="2" y="31"/>
                  </a:cubicBezTo>
                  <a:cubicBezTo>
                    <a:pt x="0" y="26"/>
                    <a:pt x="0" y="19"/>
                    <a:pt x="3" y="14"/>
                  </a:cubicBezTo>
                  <a:cubicBezTo>
                    <a:pt x="7" y="5"/>
                    <a:pt x="15" y="0"/>
                    <a:pt x="24" y="0"/>
                  </a:cubicBezTo>
                  <a:cubicBezTo>
                    <a:pt x="28" y="0"/>
                    <a:pt x="31" y="1"/>
                    <a:pt x="34" y="2"/>
                  </a:cubicBezTo>
                  <a:cubicBezTo>
                    <a:pt x="46" y="7"/>
                    <a:pt x="51" y="21"/>
                    <a:pt x="46" y="33"/>
                  </a:cubicBezTo>
                  <a:cubicBezTo>
                    <a:pt x="42" y="41"/>
                    <a:pt x="33" y="47"/>
                    <a:pt x="24" y="47"/>
                  </a:cubicBezTo>
                  <a:close/>
                  <a:moveTo>
                    <a:pt x="24" y="6"/>
                  </a:moveTo>
                  <a:cubicBezTo>
                    <a:pt x="17" y="6"/>
                    <a:pt x="11" y="10"/>
                    <a:pt x="8" y="16"/>
                  </a:cubicBezTo>
                  <a:cubicBezTo>
                    <a:pt x="6" y="20"/>
                    <a:pt x="6" y="25"/>
                    <a:pt x="8" y="29"/>
                  </a:cubicBezTo>
                  <a:cubicBezTo>
                    <a:pt x="9" y="34"/>
                    <a:pt x="13" y="37"/>
                    <a:pt x="17" y="39"/>
                  </a:cubicBezTo>
                  <a:cubicBezTo>
                    <a:pt x="19" y="40"/>
                    <a:pt x="22" y="41"/>
                    <a:pt x="24" y="41"/>
                  </a:cubicBezTo>
                  <a:cubicBezTo>
                    <a:pt x="31" y="41"/>
                    <a:pt x="37" y="37"/>
                    <a:pt x="40" y="30"/>
                  </a:cubicBezTo>
                  <a:cubicBezTo>
                    <a:pt x="44" y="22"/>
                    <a:pt x="40" y="11"/>
                    <a:pt x="32" y="7"/>
                  </a:cubicBezTo>
                  <a:cubicBezTo>
                    <a:pt x="29" y="6"/>
                    <a:pt x="27" y="6"/>
                    <a:pt x="24" y="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59" name="Freeform 20"/>
            <p:cNvSpPr>
              <a:spLocks noEditPoints="1"/>
            </p:cNvSpPr>
            <p:nvPr userDrawn="1"/>
          </p:nvSpPr>
          <p:spPr bwMode="auto">
            <a:xfrm>
              <a:off x="10991265" y="421994"/>
              <a:ext cx="817297" cy="1300725"/>
            </a:xfrm>
            <a:custGeom>
              <a:avLst/>
              <a:gdLst>
                <a:gd name="T0" fmla="*/ 145 w 458"/>
                <a:gd name="T1" fmla="*/ 676 h 729"/>
                <a:gd name="T2" fmla="*/ 203 w 458"/>
                <a:gd name="T3" fmla="*/ 575 h 729"/>
                <a:gd name="T4" fmla="*/ 178 w 458"/>
                <a:gd name="T5" fmla="*/ 383 h 729"/>
                <a:gd name="T6" fmla="*/ 119 w 458"/>
                <a:gd name="T7" fmla="*/ 559 h 729"/>
                <a:gd name="T8" fmla="*/ 4 w 458"/>
                <a:gd name="T9" fmla="*/ 524 h 729"/>
                <a:gd name="T10" fmla="*/ 88 w 458"/>
                <a:gd name="T11" fmla="*/ 422 h 729"/>
                <a:gd name="T12" fmla="*/ 163 w 458"/>
                <a:gd name="T13" fmla="*/ 283 h 729"/>
                <a:gd name="T14" fmla="*/ 186 w 458"/>
                <a:gd name="T15" fmla="*/ 245 h 729"/>
                <a:gd name="T16" fmla="*/ 160 w 458"/>
                <a:gd name="T17" fmla="*/ 31 h 729"/>
                <a:gd name="T18" fmla="*/ 255 w 458"/>
                <a:gd name="T19" fmla="*/ 74 h 729"/>
                <a:gd name="T20" fmla="*/ 187 w 458"/>
                <a:gd name="T21" fmla="*/ 163 h 729"/>
                <a:gd name="T22" fmla="*/ 265 w 458"/>
                <a:gd name="T23" fmla="*/ 184 h 729"/>
                <a:gd name="T24" fmla="*/ 347 w 458"/>
                <a:gd name="T25" fmla="*/ 221 h 729"/>
                <a:gd name="T26" fmla="*/ 388 w 458"/>
                <a:gd name="T27" fmla="*/ 294 h 729"/>
                <a:gd name="T28" fmla="*/ 409 w 458"/>
                <a:gd name="T29" fmla="*/ 486 h 729"/>
                <a:gd name="T30" fmla="*/ 380 w 458"/>
                <a:gd name="T31" fmla="*/ 387 h 729"/>
                <a:gd name="T32" fmla="*/ 344 w 458"/>
                <a:gd name="T33" fmla="*/ 355 h 729"/>
                <a:gd name="T34" fmla="*/ 319 w 458"/>
                <a:gd name="T35" fmla="*/ 392 h 729"/>
                <a:gd name="T36" fmla="*/ 262 w 458"/>
                <a:gd name="T37" fmla="*/ 715 h 729"/>
                <a:gd name="T38" fmla="*/ 274 w 458"/>
                <a:gd name="T39" fmla="*/ 412 h 729"/>
                <a:gd name="T40" fmla="*/ 207 w 458"/>
                <a:gd name="T41" fmla="*/ 583 h 729"/>
                <a:gd name="T42" fmla="*/ 153 w 458"/>
                <a:gd name="T43" fmla="*/ 667 h 729"/>
                <a:gd name="T44" fmla="*/ 235 w 458"/>
                <a:gd name="T45" fmla="*/ 720 h 729"/>
                <a:gd name="T46" fmla="*/ 263 w 458"/>
                <a:gd name="T47" fmla="*/ 606 h 729"/>
                <a:gd name="T48" fmla="*/ 311 w 458"/>
                <a:gd name="T49" fmla="*/ 389 h 729"/>
                <a:gd name="T50" fmla="*/ 333 w 458"/>
                <a:gd name="T51" fmla="*/ 360 h 729"/>
                <a:gd name="T52" fmla="*/ 346 w 458"/>
                <a:gd name="T53" fmla="*/ 312 h 729"/>
                <a:gd name="T54" fmla="*/ 389 w 458"/>
                <a:gd name="T55" fmla="*/ 390 h 729"/>
                <a:gd name="T56" fmla="*/ 359 w 458"/>
                <a:gd name="T57" fmla="*/ 441 h 729"/>
                <a:gd name="T58" fmla="*/ 445 w 458"/>
                <a:gd name="T59" fmla="*/ 428 h 729"/>
                <a:gd name="T60" fmla="*/ 418 w 458"/>
                <a:gd name="T61" fmla="*/ 391 h 729"/>
                <a:gd name="T62" fmla="*/ 345 w 458"/>
                <a:gd name="T63" fmla="*/ 279 h 729"/>
                <a:gd name="T64" fmla="*/ 331 w 458"/>
                <a:gd name="T65" fmla="*/ 240 h 729"/>
                <a:gd name="T66" fmla="*/ 321 w 458"/>
                <a:gd name="T67" fmla="*/ 170 h 729"/>
                <a:gd name="T68" fmla="*/ 263 w 458"/>
                <a:gd name="T69" fmla="*/ 207 h 729"/>
                <a:gd name="T70" fmla="*/ 226 w 458"/>
                <a:gd name="T71" fmla="*/ 223 h 729"/>
                <a:gd name="T72" fmla="*/ 179 w 458"/>
                <a:gd name="T73" fmla="*/ 166 h 729"/>
                <a:gd name="T74" fmla="*/ 199 w 458"/>
                <a:gd name="T75" fmla="*/ 95 h 729"/>
                <a:gd name="T76" fmla="*/ 225 w 458"/>
                <a:gd name="T77" fmla="*/ 13 h 729"/>
                <a:gd name="T78" fmla="*/ 171 w 458"/>
                <a:gd name="T79" fmla="*/ 76 h 729"/>
                <a:gd name="T80" fmla="*/ 151 w 458"/>
                <a:gd name="T81" fmla="*/ 176 h 729"/>
                <a:gd name="T82" fmla="*/ 196 w 458"/>
                <a:gd name="T83" fmla="*/ 247 h 729"/>
                <a:gd name="T84" fmla="*/ 171 w 458"/>
                <a:gd name="T85" fmla="*/ 285 h 729"/>
                <a:gd name="T86" fmla="*/ 164 w 458"/>
                <a:gd name="T87" fmla="*/ 333 h 729"/>
                <a:gd name="T88" fmla="*/ 92 w 458"/>
                <a:gd name="T89" fmla="*/ 430 h 729"/>
                <a:gd name="T90" fmla="*/ 12 w 458"/>
                <a:gd name="T91" fmla="*/ 510 h 729"/>
                <a:gd name="T92" fmla="*/ 94 w 458"/>
                <a:gd name="T93" fmla="*/ 563 h 729"/>
                <a:gd name="T94" fmla="*/ 131 w 458"/>
                <a:gd name="T95" fmla="*/ 510 h 729"/>
                <a:gd name="T96" fmla="*/ 134 w 458"/>
                <a:gd name="T97" fmla="*/ 448 h 729"/>
                <a:gd name="T98" fmla="*/ 182 w 458"/>
                <a:gd name="T99" fmla="*/ 373 h 729"/>
                <a:gd name="T100" fmla="*/ 277 w 458"/>
                <a:gd name="T101" fmla="*/ 405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8" h="729">
                  <a:moveTo>
                    <a:pt x="235" y="729"/>
                  </a:moveTo>
                  <a:cubicBezTo>
                    <a:pt x="224" y="729"/>
                    <a:pt x="212" y="726"/>
                    <a:pt x="199" y="719"/>
                  </a:cubicBezTo>
                  <a:cubicBezTo>
                    <a:pt x="167" y="705"/>
                    <a:pt x="149" y="691"/>
                    <a:pt x="145" y="676"/>
                  </a:cubicBezTo>
                  <a:cubicBezTo>
                    <a:pt x="143" y="669"/>
                    <a:pt x="145" y="664"/>
                    <a:pt x="146" y="662"/>
                  </a:cubicBezTo>
                  <a:cubicBezTo>
                    <a:pt x="147" y="660"/>
                    <a:pt x="154" y="645"/>
                    <a:pt x="168" y="614"/>
                  </a:cubicBezTo>
                  <a:cubicBezTo>
                    <a:pt x="181" y="584"/>
                    <a:pt x="197" y="577"/>
                    <a:pt x="203" y="575"/>
                  </a:cubicBezTo>
                  <a:cubicBezTo>
                    <a:pt x="209" y="559"/>
                    <a:pt x="249" y="457"/>
                    <a:pt x="264" y="416"/>
                  </a:cubicBezTo>
                  <a:cubicBezTo>
                    <a:pt x="246" y="418"/>
                    <a:pt x="229" y="415"/>
                    <a:pt x="213" y="408"/>
                  </a:cubicBezTo>
                  <a:cubicBezTo>
                    <a:pt x="198" y="401"/>
                    <a:pt x="188" y="395"/>
                    <a:pt x="178" y="383"/>
                  </a:cubicBezTo>
                  <a:cubicBezTo>
                    <a:pt x="160" y="415"/>
                    <a:pt x="148" y="439"/>
                    <a:pt x="143" y="449"/>
                  </a:cubicBezTo>
                  <a:cubicBezTo>
                    <a:pt x="155" y="464"/>
                    <a:pt x="145" y="498"/>
                    <a:pt x="139" y="513"/>
                  </a:cubicBezTo>
                  <a:cubicBezTo>
                    <a:pt x="132" y="534"/>
                    <a:pt x="121" y="556"/>
                    <a:pt x="119" y="559"/>
                  </a:cubicBezTo>
                  <a:cubicBezTo>
                    <a:pt x="118" y="561"/>
                    <a:pt x="113" y="571"/>
                    <a:pt x="94" y="571"/>
                  </a:cubicBezTo>
                  <a:cubicBezTo>
                    <a:pt x="81" y="571"/>
                    <a:pt x="63" y="566"/>
                    <a:pt x="42" y="557"/>
                  </a:cubicBezTo>
                  <a:cubicBezTo>
                    <a:pt x="21" y="547"/>
                    <a:pt x="8" y="536"/>
                    <a:pt x="4" y="524"/>
                  </a:cubicBezTo>
                  <a:cubicBezTo>
                    <a:pt x="0" y="514"/>
                    <a:pt x="4" y="507"/>
                    <a:pt x="4" y="506"/>
                  </a:cubicBezTo>
                  <a:cubicBezTo>
                    <a:pt x="4" y="505"/>
                    <a:pt x="14" y="486"/>
                    <a:pt x="29" y="464"/>
                  </a:cubicBezTo>
                  <a:cubicBezTo>
                    <a:pt x="53" y="428"/>
                    <a:pt x="80" y="422"/>
                    <a:pt x="88" y="422"/>
                  </a:cubicBezTo>
                  <a:cubicBezTo>
                    <a:pt x="102" y="401"/>
                    <a:pt x="118" y="381"/>
                    <a:pt x="131" y="364"/>
                  </a:cubicBezTo>
                  <a:cubicBezTo>
                    <a:pt x="142" y="350"/>
                    <a:pt x="151" y="338"/>
                    <a:pt x="156" y="330"/>
                  </a:cubicBezTo>
                  <a:cubicBezTo>
                    <a:pt x="155" y="314"/>
                    <a:pt x="157" y="297"/>
                    <a:pt x="163" y="283"/>
                  </a:cubicBezTo>
                  <a:cubicBezTo>
                    <a:pt x="163" y="282"/>
                    <a:pt x="163" y="281"/>
                    <a:pt x="164" y="279"/>
                  </a:cubicBezTo>
                  <a:cubicBezTo>
                    <a:pt x="164" y="279"/>
                    <a:pt x="164" y="278"/>
                    <a:pt x="164" y="278"/>
                  </a:cubicBezTo>
                  <a:cubicBezTo>
                    <a:pt x="167" y="272"/>
                    <a:pt x="174" y="259"/>
                    <a:pt x="186" y="245"/>
                  </a:cubicBezTo>
                  <a:cubicBezTo>
                    <a:pt x="172" y="232"/>
                    <a:pt x="154" y="211"/>
                    <a:pt x="143" y="179"/>
                  </a:cubicBezTo>
                  <a:cubicBezTo>
                    <a:pt x="127" y="134"/>
                    <a:pt x="151" y="93"/>
                    <a:pt x="162" y="78"/>
                  </a:cubicBezTo>
                  <a:cubicBezTo>
                    <a:pt x="154" y="64"/>
                    <a:pt x="153" y="46"/>
                    <a:pt x="160" y="31"/>
                  </a:cubicBezTo>
                  <a:cubicBezTo>
                    <a:pt x="168" y="12"/>
                    <a:pt x="187" y="0"/>
                    <a:pt x="207" y="0"/>
                  </a:cubicBezTo>
                  <a:cubicBezTo>
                    <a:pt x="215" y="0"/>
                    <a:pt x="222" y="2"/>
                    <a:pt x="229" y="5"/>
                  </a:cubicBezTo>
                  <a:cubicBezTo>
                    <a:pt x="255" y="17"/>
                    <a:pt x="267" y="48"/>
                    <a:pt x="255" y="74"/>
                  </a:cubicBezTo>
                  <a:cubicBezTo>
                    <a:pt x="247" y="93"/>
                    <a:pt x="228" y="105"/>
                    <a:pt x="207" y="105"/>
                  </a:cubicBezTo>
                  <a:cubicBezTo>
                    <a:pt x="205" y="105"/>
                    <a:pt x="202" y="105"/>
                    <a:pt x="200" y="104"/>
                  </a:cubicBezTo>
                  <a:cubicBezTo>
                    <a:pt x="195" y="112"/>
                    <a:pt x="178" y="138"/>
                    <a:pt x="187" y="163"/>
                  </a:cubicBezTo>
                  <a:cubicBezTo>
                    <a:pt x="198" y="193"/>
                    <a:pt x="218" y="210"/>
                    <a:pt x="224" y="214"/>
                  </a:cubicBezTo>
                  <a:cubicBezTo>
                    <a:pt x="237" y="207"/>
                    <a:pt x="248" y="203"/>
                    <a:pt x="256" y="201"/>
                  </a:cubicBezTo>
                  <a:cubicBezTo>
                    <a:pt x="258" y="197"/>
                    <a:pt x="263" y="189"/>
                    <a:pt x="265" y="184"/>
                  </a:cubicBezTo>
                  <a:cubicBezTo>
                    <a:pt x="275" y="167"/>
                    <a:pt x="290" y="158"/>
                    <a:pt x="306" y="158"/>
                  </a:cubicBezTo>
                  <a:cubicBezTo>
                    <a:pt x="312" y="158"/>
                    <a:pt x="319" y="159"/>
                    <a:pt x="325" y="162"/>
                  </a:cubicBezTo>
                  <a:cubicBezTo>
                    <a:pt x="347" y="172"/>
                    <a:pt x="356" y="195"/>
                    <a:pt x="347" y="221"/>
                  </a:cubicBezTo>
                  <a:cubicBezTo>
                    <a:pt x="346" y="226"/>
                    <a:pt x="342" y="235"/>
                    <a:pt x="340" y="239"/>
                  </a:cubicBezTo>
                  <a:cubicBezTo>
                    <a:pt x="346" y="250"/>
                    <a:pt x="350" y="261"/>
                    <a:pt x="352" y="273"/>
                  </a:cubicBezTo>
                  <a:cubicBezTo>
                    <a:pt x="365" y="278"/>
                    <a:pt x="377" y="285"/>
                    <a:pt x="388" y="294"/>
                  </a:cubicBezTo>
                  <a:cubicBezTo>
                    <a:pt x="426" y="323"/>
                    <a:pt x="427" y="370"/>
                    <a:pt x="426" y="388"/>
                  </a:cubicBezTo>
                  <a:cubicBezTo>
                    <a:pt x="441" y="396"/>
                    <a:pt x="451" y="410"/>
                    <a:pt x="454" y="427"/>
                  </a:cubicBezTo>
                  <a:cubicBezTo>
                    <a:pt x="458" y="456"/>
                    <a:pt x="438" y="482"/>
                    <a:pt x="409" y="486"/>
                  </a:cubicBezTo>
                  <a:cubicBezTo>
                    <a:pt x="407" y="487"/>
                    <a:pt x="404" y="487"/>
                    <a:pt x="402" y="487"/>
                  </a:cubicBezTo>
                  <a:cubicBezTo>
                    <a:pt x="376" y="487"/>
                    <a:pt x="354" y="468"/>
                    <a:pt x="350" y="442"/>
                  </a:cubicBezTo>
                  <a:cubicBezTo>
                    <a:pt x="347" y="419"/>
                    <a:pt x="359" y="397"/>
                    <a:pt x="380" y="387"/>
                  </a:cubicBezTo>
                  <a:cubicBezTo>
                    <a:pt x="381" y="378"/>
                    <a:pt x="380" y="347"/>
                    <a:pt x="359" y="331"/>
                  </a:cubicBezTo>
                  <a:cubicBezTo>
                    <a:pt x="357" y="329"/>
                    <a:pt x="355" y="328"/>
                    <a:pt x="353" y="326"/>
                  </a:cubicBezTo>
                  <a:cubicBezTo>
                    <a:pt x="351" y="339"/>
                    <a:pt x="347" y="349"/>
                    <a:pt x="344" y="355"/>
                  </a:cubicBezTo>
                  <a:cubicBezTo>
                    <a:pt x="344" y="355"/>
                    <a:pt x="344" y="355"/>
                    <a:pt x="344" y="355"/>
                  </a:cubicBezTo>
                  <a:cubicBezTo>
                    <a:pt x="343" y="359"/>
                    <a:pt x="343" y="359"/>
                    <a:pt x="343" y="359"/>
                  </a:cubicBezTo>
                  <a:cubicBezTo>
                    <a:pt x="337" y="372"/>
                    <a:pt x="329" y="383"/>
                    <a:pt x="319" y="392"/>
                  </a:cubicBezTo>
                  <a:cubicBezTo>
                    <a:pt x="316" y="407"/>
                    <a:pt x="296" y="530"/>
                    <a:pt x="271" y="603"/>
                  </a:cubicBezTo>
                  <a:cubicBezTo>
                    <a:pt x="277" y="610"/>
                    <a:pt x="287" y="630"/>
                    <a:pt x="277" y="669"/>
                  </a:cubicBezTo>
                  <a:cubicBezTo>
                    <a:pt x="270" y="693"/>
                    <a:pt x="262" y="714"/>
                    <a:pt x="262" y="715"/>
                  </a:cubicBezTo>
                  <a:cubicBezTo>
                    <a:pt x="261" y="715"/>
                    <a:pt x="256" y="729"/>
                    <a:pt x="235" y="729"/>
                  </a:cubicBezTo>
                  <a:close/>
                  <a:moveTo>
                    <a:pt x="277" y="405"/>
                  </a:moveTo>
                  <a:cubicBezTo>
                    <a:pt x="274" y="412"/>
                    <a:pt x="274" y="412"/>
                    <a:pt x="274" y="412"/>
                  </a:cubicBezTo>
                  <a:cubicBezTo>
                    <a:pt x="261" y="450"/>
                    <a:pt x="211" y="579"/>
                    <a:pt x="210" y="580"/>
                  </a:cubicBezTo>
                  <a:cubicBezTo>
                    <a:pt x="209" y="582"/>
                    <a:pt x="209" y="582"/>
                    <a:pt x="209" y="582"/>
                  </a:cubicBezTo>
                  <a:cubicBezTo>
                    <a:pt x="207" y="583"/>
                    <a:pt x="207" y="583"/>
                    <a:pt x="207" y="583"/>
                  </a:cubicBezTo>
                  <a:cubicBezTo>
                    <a:pt x="207" y="583"/>
                    <a:pt x="190" y="585"/>
                    <a:pt x="176" y="618"/>
                  </a:cubicBezTo>
                  <a:cubicBezTo>
                    <a:pt x="161" y="650"/>
                    <a:pt x="154" y="666"/>
                    <a:pt x="154" y="666"/>
                  </a:cubicBezTo>
                  <a:cubicBezTo>
                    <a:pt x="153" y="667"/>
                    <a:pt x="153" y="667"/>
                    <a:pt x="153" y="667"/>
                  </a:cubicBezTo>
                  <a:cubicBezTo>
                    <a:pt x="154" y="667"/>
                    <a:pt x="152" y="669"/>
                    <a:pt x="154" y="674"/>
                  </a:cubicBezTo>
                  <a:cubicBezTo>
                    <a:pt x="156" y="681"/>
                    <a:pt x="165" y="695"/>
                    <a:pt x="202" y="711"/>
                  </a:cubicBezTo>
                  <a:cubicBezTo>
                    <a:pt x="215" y="717"/>
                    <a:pt x="226" y="720"/>
                    <a:pt x="235" y="720"/>
                  </a:cubicBezTo>
                  <a:cubicBezTo>
                    <a:pt x="250" y="720"/>
                    <a:pt x="253" y="712"/>
                    <a:pt x="254" y="711"/>
                  </a:cubicBezTo>
                  <a:cubicBezTo>
                    <a:pt x="254" y="711"/>
                    <a:pt x="262" y="691"/>
                    <a:pt x="269" y="666"/>
                  </a:cubicBezTo>
                  <a:cubicBezTo>
                    <a:pt x="279" y="628"/>
                    <a:pt x="267" y="611"/>
                    <a:pt x="263" y="606"/>
                  </a:cubicBezTo>
                  <a:cubicBezTo>
                    <a:pt x="261" y="604"/>
                    <a:pt x="261" y="604"/>
                    <a:pt x="261" y="604"/>
                  </a:cubicBezTo>
                  <a:cubicBezTo>
                    <a:pt x="262" y="602"/>
                    <a:pt x="262" y="602"/>
                    <a:pt x="262" y="602"/>
                  </a:cubicBezTo>
                  <a:cubicBezTo>
                    <a:pt x="289" y="526"/>
                    <a:pt x="310" y="390"/>
                    <a:pt x="311" y="389"/>
                  </a:cubicBezTo>
                  <a:cubicBezTo>
                    <a:pt x="311" y="387"/>
                    <a:pt x="311" y="387"/>
                    <a:pt x="311" y="387"/>
                  </a:cubicBezTo>
                  <a:cubicBezTo>
                    <a:pt x="312" y="386"/>
                    <a:pt x="312" y="386"/>
                    <a:pt x="312" y="386"/>
                  </a:cubicBezTo>
                  <a:cubicBezTo>
                    <a:pt x="321" y="379"/>
                    <a:pt x="328" y="370"/>
                    <a:pt x="333" y="360"/>
                  </a:cubicBezTo>
                  <a:cubicBezTo>
                    <a:pt x="335" y="356"/>
                    <a:pt x="335" y="356"/>
                    <a:pt x="335" y="356"/>
                  </a:cubicBezTo>
                  <a:cubicBezTo>
                    <a:pt x="337" y="351"/>
                    <a:pt x="343" y="337"/>
                    <a:pt x="345" y="318"/>
                  </a:cubicBezTo>
                  <a:cubicBezTo>
                    <a:pt x="346" y="312"/>
                    <a:pt x="346" y="312"/>
                    <a:pt x="346" y="312"/>
                  </a:cubicBezTo>
                  <a:cubicBezTo>
                    <a:pt x="352" y="315"/>
                    <a:pt x="352" y="315"/>
                    <a:pt x="352" y="315"/>
                  </a:cubicBezTo>
                  <a:cubicBezTo>
                    <a:pt x="356" y="318"/>
                    <a:pt x="361" y="321"/>
                    <a:pt x="364" y="324"/>
                  </a:cubicBezTo>
                  <a:cubicBezTo>
                    <a:pt x="393" y="346"/>
                    <a:pt x="389" y="389"/>
                    <a:pt x="389" y="390"/>
                  </a:cubicBezTo>
                  <a:cubicBezTo>
                    <a:pt x="388" y="393"/>
                    <a:pt x="388" y="393"/>
                    <a:pt x="388" y="393"/>
                  </a:cubicBezTo>
                  <a:cubicBezTo>
                    <a:pt x="386" y="394"/>
                    <a:pt x="386" y="394"/>
                    <a:pt x="386" y="394"/>
                  </a:cubicBezTo>
                  <a:cubicBezTo>
                    <a:pt x="367" y="401"/>
                    <a:pt x="356" y="421"/>
                    <a:pt x="359" y="441"/>
                  </a:cubicBezTo>
                  <a:cubicBezTo>
                    <a:pt x="362" y="462"/>
                    <a:pt x="380" y="478"/>
                    <a:pt x="402" y="478"/>
                  </a:cubicBezTo>
                  <a:cubicBezTo>
                    <a:pt x="404" y="478"/>
                    <a:pt x="406" y="478"/>
                    <a:pt x="408" y="478"/>
                  </a:cubicBezTo>
                  <a:cubicBezTo>
                    <a:pt x="432" y="474"/>
                    <a:pt x="448" y="452"/>
                    <a:pt x="445" y="428"/>
                  </a:cubicBezTo>
                  <a:cubicBezTo>
                    <a:pt x="443" y="414"/>
                    <a:pt x="434" y="401"/>
                    <a:pt x="420" y="395"/>
                  </a:cubicBezTo>
                  <a:cubicBezTo>
                    <a:pt x="417" y="394"/>
                    <a:pt x="417" y="394"/>
                    <a:pt x="417" y="394"/>
                  </a:cubicBezTo>
                  <a:cubicBezTo>
                    <a:pt x="418" y="391"/>
                    <a:pt x="418" y="391"/>
                    <a:pt x="418" y="391"/>
                  </a:cubicBezTo>
                  <a:cubicBezTo>
                    <a:pt x="419" y="377"/>
                    <a:pt x="419" y="329"/>
                    <a:pt x="383" y="300"/>
                  </a:cubicBezTo>
                  <a:cubicBezTo>
                    <a:pt x="371" y="292"/>
                    <a:pt x="359" y="285"/>
                    <a:pt x="347" y="280"/>
                  </a:cubicBezTo>
                  <a:cubicBezTo>
                    <a:pt x="345" y="279"/>
                    <a:pt x="345" y="279"/>
                    <a:pt x="345" y="279"/>
                  </a:cubicBezTo>
                  <a:cubicBezTo>
                    <a:pt x="344" y="277"/>
                    <a:pt x="344" y="277"/>
                    <a:pt x="344" y="277"/>
                  </a:cubicBezTo>
                  <a:cubicBezTo>
                    <a:pt x="341" y="261"/>
                    <a:pt x="336" y="249"/>
                    <a:pt x="332" y="241"/>
                  </a:cubicBezTo>
                  <a:cubicBezTo>
                    <a:pt x="331" y="240"/>
                    <a:pt x="331" y="240"/>
                    <a:pt x="331" y="240"/>
                  </a:cubicBezTo>
                  <a:cubicBezTo>
                    <a:pt x="332" y="238"/>
                    <a:pt x="332" y="238"/>
                    <a:pt x="332" y="238"/>
                  </a:cubicBezTo>
                  <a:cubicBezTo>
                    <a:pt x="333" y="234"/>
                    <a:pt x="337" y="224"/>
                    <a:pt x="339" y="218"/>
                  </a:cubicBezTo>
                  <a:cubicBezTo>
                    <a:pt x="347" y="197"/>
                    <a:pt x="340" y="178"/>
                    <a:pt x="321" y="170"/>
                  </a:cubicBezTo>
                  <a:cubicBezTo>
                    <a:pt x="316" y="167"/>
                    <a:pt x="311" y="166"/>
                    <a:pt x="306" y="166"/>
                  </a:cubicBezTo>
                  <a:cubicBezTo>
                    <a:pt x="293" y="166"/>
                    <a:pt x="281" y="174"/>
                    <a:pt x="273" y="188"/>
                  </a:cubicBezTo>
                  <a:cubicBezTo>
                    <a:pt x="270" y="194"/>
                    <a:pt x="264" y="204"/>
                    <a:pt x="263" y="207"/>
                  </a:cubicBezTo>
                  <a:cubicBezTo>
                    <a:pt x="262" y="208"/>
                    <a:pt x="262" y="208"/>
                    <a:pt x="262" y="208"/>
                  </a:cubicBezTo>
                  <a:cubicBezTo>
                    <a:pt x="260" y="209"/>
                    <a:pt x="260" y="209"/>
                    <a:pt x="260" y="209"/>
                  </a:cubicBezTo>
                  <a:cubicBezTo>
                    <a:pt x="252" y="211"/>
                    <a:pt x="240" y="215"/>
                    <a:pt x="226" y="223"/>
                  </a:cubicBezTo>
                  <a:cubicBezTo>
                    <a:pt x="223" y="224"/>
                    <a:pt x="223" y="224"/>
                    <a:pt x="223" y="224"/>
                  </a:cubicBezTo>
                  <a:cubicBezTo>
                    <a:pt x="221" y="223"/>
                    <a:pt x="221" y="223"/>
                    <a:pt x="221" y="223"/>
                  </a:cubicBezTo>
                  <a:cubicBezTo>
                    <a:pt x="220" y="222"/>
                    <a:pt x="193" y="205"/>
                    <a:pt x="179" y="166"/>
                  </a:cubicBezTo>
                  <a:cubicBezTo>
                    <a:pt x="167" y="132"/>
                    <a:pt x="193" y="98"/>
                    <a:pt x="195" y="97"/>
                  </a:cubicBezTo>
                  <a:cubicBezTo>
                    <a:pt x="196" y="95"/>
                    <a:pt x="196" y="95"/>
                    <a:pt x="196" y="95"/>
                  </a:cubicBezTo>
                  <a:cubicBezTo>
                    <a:pt x="199" y="95"/>
                    <a:pt x="199" y="95"/>
                    <a:pt x="199" y="95"/>
                  </a:cubicBezTo>
                  <a:cubicBezTo>
                    <a:pt x="202" y="96"/>
                    <a:pt x="204" y="96"/>
                    <a:pt x="207" y="96"/>
                  </a:cubicBezTo>
                  <a:cubicBezTo>
                    <a:pt x="224" y="96"/>
                    <a:pt x="240" y="86"/>
                    <a:pt x="247" y="71"/>
                  </a:cubicBezTo>
                  <a:cubicBezTo>
                    <a:pt x="257" y="49"/>
                    <a:pt x="247" y="23"/>
                    <a:pt x="225" y="13"/>
                  </a:cubicBezTo>
                  <a:cubicBezTo>
                    <a:pt x="220" y="10"/>
                    <a:pt x="214" y="9"/>
                    <a:pt x="207" y="9"/>
                  </a:cubicBezTo>
                  <a:cubicBezTo>
                    <a:pt x="190" y="9"/>
                    <a:pt x="175" y="19"/>
                    <a:pt x="168" y="35"/>
                  </a:cubicBezTo>
                  <a:cubicBezTo>
                    <a:pt x="161" y="48"/>
                    <a:pt x="163" y="64"/>
                    <a:pt x="171" y="76"/>
                  </a:cubicBezTo>
                  <a:cubicBezTo>
                    <a:pt x="172" y="79"/>
                    <a:pt x="172" y="79"/>
                    <a:pt x="172" y="79"/>
                  </a:cubicBezTo>
                  <a:cubicBezTo>
                    <a:pt x="170" y="81"/>
                    <a:pt x="170" y="81"/>
                    <a:pt x="170" y="81"/>
                  </a:cubicBezTo>
                  <a:cubicBezTo>
                    <a:pt x="162" y="92"/>
                    <a:pt x="135" y="132"/>
                    <a:pt x="151" y="176"/>
                  </a:cubicBezTo>
                  <a:cubicBezTo>
                    <a:pt x="163" y="209"/>
                    <a:pt x="182" y="229"/>
                    <a:pt x="195" y="241"/>
                  </a:cubicBezTo>
                  <a:cubicBezTo>
                    <a:pt x="199" y="244"/>
                    <a:pt x="199" y="244"/>
                    <a:pt x="199" y="244"/>
                  </a:cubicBezTo>
                  <a:cubicBezTo>
                    <a:pt x="196" y="247"/>
                    <a:pt x="196" y="247"/>
                    <a:pt x="196" y="247"/>
                  </a:cubicBezTo>
                  <a:cubicBezTo>
                    <a:pt x="182" y="262"/>
                    <a:pt x="175" y="276"/>
                    <a:pt x="172" y="282"/>
                  </a:cubicBezTo>
                  <a:cubicBezTo>
                    <a:pt x="172" y="282"/>
                    <a:pt x="172" y="282"/>
                    <a:pt x="172" y="282"/>
                  </a:cubicBezTo>
                  <a:cubicBezTo>
                    <a:pt x="171" y="284"/>
                    <a:pt x="171" y="285"/>
                    <a:pt x="171" y="285"/>
                  </a:cubicBezTo>
                  <a:cubicBezTo>
                    <a:pt x="165" y="300"/>
                    <a:pt x="163" y="315"/>
                    <a:pt x="165" y="330"/>
                  </a:cubicBezTo>
                  <a:cubicBezTo>
                    <a:pt x="165" y="332"/>
                    <a:pt x="165" y="332"/>
                    <a:pt x="165" y="332"/>
                  </a:cubicBezTo>
                  <a:cubicBezTo>
                    <a:pt x="164" y="333"/>
                    <a:pt x="164" y="333"/>
                    <a:pt x="164" y="333"/>
                  </a:cubicBezTo>
                  <a:cubicBezTo>
                    <a:pt x="159" y="341"/>
                    <a:pt x="150" y="354"/>
                    <a:pt x="138" y="369"/>
                  </a:cubicBezTo>
                  <a:cubicBezTo>
                    <a:pt x="125" y="386"/>
                    <a:pt x="108" y="408"/>
                    <a:pt x="94" y="428"/>
                  </a:cubicBezTo>
                  <a:cubicBezTo>
                    <a:pt x="92" y="430"/>
                    <a:pt x="92" y="430"/>
                    <a:pt x="92" y="430"/>
                  </a:cubicBezTo>
                  <a:cubicBezTo>
                    <a:pt x="90" y="430"/>
                    <a:pt x="90" y="430"/>
                    <a:pt x="90" y="430"/>
                  </a:cubicBezTo>
                  <a:cubicBezTo>
                    <a:pt x="89" y="430"/>
                    <a:pt x="62" y="431"/>
                    <a:pt x="36" y="469"/>
                  </a:cubicBezTo>
                  <a:cubicBezTo>
                    <a:pt x="22" y="490"/>
                    <a:pt x="12" y="510"/>
                    <a:pt x="12" y="510"/>
                  </a:cubicBezTo>
                  <a:cubicBezTo>
                    <a:pt x="12" y="510"/>
                    <a:pt x="10" y="515"/>
                    <a:pt x="12" y="521"/>
                  </a:cubicBezTo>
                  <a:cubicBezTo>
                    <a:pt x="15" y="528"/>
                    <a:pt x="22" y="538"/>
                    <a:pt x="45" y="549"/>
                  </a:cubicBezTo>
                  <a:cubicBezTo>
                    <a:pt x="66" y="558"/>
                    <a:pt x="82" y="563"/>
                    <a:pt x="94" y="563"/>
                  </a:cubicBezTo>
                  <a:cubicBezTo>
                    <a:pt x="109" y="563"/>
                    <a:pt x="111" y="556"/>
                    <a:pt x="111" y="556"/>
                  </a:cubicBezTo>
                  <a:cubicBezTo>
                    <a:pt x="112" y="555"/>
                    <a:pt x="112" y="555"/>
                    <a:pt x="112" y="555"/>
                  </a:cubicBezTo>
                  <a:cubicBezTo>
                    <a:pt x="112" y="555"/>
                    <a:pt x="123" y="532"/>
                    <a:pt x="131" y="510"/>
                  </a:cubicBezTo>
                  <a:cubicBezTo>
                    <a:pt x="141" y="482"/>
                    <a:pt x="143" y="460"/>
                    <a:pt x="135" y="453"/>
                  </a:cubicBezTo>
                  <a:cubicBezTo>
                    <a:pt x="133" y="451"/>
                    <a:pt x="133" y="451"/>
                    <a:pt x="133" y="451"/>
                  </a:cubicBezTo>
                  <a:cubicBezTo>
                    <a:pt x="134" y="448"/>
                    <a:pt x="134" y="448"/>
                    <a:pt x="134" y="448"/>
                  </a:cubicBezTo>
                  <a:cubicBezTo>
                    <a:pt x="138" y="440"/>
                    <a:pt x="152" y="411"/>
                    <a:pt x="174" y="373"/>
                  </a:cubicBezTo>
                  <a:cubicBezTo>
                    <a:pt x="178" y="368"/>
                    <a:pt x="178" y="368"/>
                    <a:pt x="178" y="368"/>
                  </a:cubicBezTo>
                  <a:cubicBezTo>
                    <a:pt x="182" y="373"/>
                    <a:pt x="182" y="373"/>
                    <a:pt x="182" y="373"/>
                  </a:cubicBezTo>
                  <a:cubicBezTo>
                    <a:pt x="191" y="387"/>
                    <a:pt x="201" y="393"/>
                    <a:pt x="217" y="400"/>
                  </a:cubicBezTo>
                  <a:cubicBezTo>
                    <a:pt x="233" y="408"/>
                    <a:pt x="252" y="410"/>
                    <a:pt x="270" y="407"/>
                  </a:cubicBezTo>
                  <a:lnTo>
                    <a:pt x="277" y="40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cxnSp>
        <p:nvCxnSpPr>
          <p:cNvPr id="160" name="Straight Connector 159"/>
          <p:cNvCxnSpPr/>
          <p:nvPr userDrawn="1"/>
        </p:nvCxnSpPr>
        <p:spPr>
          <a:xfrm flipV="1">
            <a:off x="7885917" y="5312230"/>
            <a:ext cx="2841243" cy="3636525"/>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3228045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gradient segue ">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15" name="Title 1"/>
          <p:cNvSpPr>
            <a:spLocks noGrp="1"/>
          </p:cNvSpPr>
          <p:nvPr>
            <p:ph type="ctrTitle" hasCustomPrompt="1"/>
          </p:nvPr>
        </p:nvSpPr>
        <p:spPr bwMode="black">
          <a:xfrm>
            <a:off x="308887" y="3125721"/>
            <a:ext cx="7622920" cy="749436"/>
          </a:xfrm>
        </p:spPr>
        <p:txBody>
          <a:bodyPr/>
          <a:lstStyle>
            <a:lvl1pPr marL="0" algn="l" defTabSz="685800" rtl="0" eaLnBrk="1" latinLnBrk="0" hangingPunct="1">
              <a:lnSpc>
                <a:spcPct val="85000"/>
              </a:lnSpc>
              <a:spcBef>
                <a:spcPct val="0"/>
              </a:spcBef>
              <a:buNone/>
              <a:defRPr lang="en-US" sz="5200" kern="1200" baseline="0" dirty="0">
                <a:solidFill>
                  <a:srgbClr val="FFFFFF"/>
                </a:solidFill>
                <a:latin typeface="Qualcomm Office Bold" pitchFamily="34" charset="0"/>
                <a:ea typeface="+mj-ea"/>
                <a:cs typeface="Arial" pitchFamily="34" charset="0"/>
              </a:defRPr>
            </a:lvl1pPr>
          </a:lstStyle>
          <a:p>
            <a:r>
              <a:rPr lang="en-US" dirty="0"/>
              <a:t>Click to edit segue slide</a:t>
            </a:r>
          </a:p>
        </p:txBody>
      </p:sp>
      <p:grpSp>
        <p:nvGrpSpPr>
          <p:cNvPr id="16" name="Group 15"/>
          <p:cNvGrpSpPr/>
          <p:nvPr userDrawn="1"/>
        </p:nvGrpSpPr>
        <p:grpSpPr bwMode="black">
          <a:xfrm>
            <a:off x="382090" y="2564016"/>
            <a:ext cx="7549716" cy="1851862"/>
            <a:chOff x="6014633" y="3465983"/>
            <a:chExt cx="6608826" cy="2469136"/>
          </a:xfrm>
        </p:grpSpPr>
        <p:cxnSp>
          <p:nvCxnSpPr>
            <p:cNvPr id="17" name="Straight Connector 16"/>
            <p:cNvCxnSpPr/>
            <p:nvPr userDrawn="1"/>
          </p:nvCxnSpPr>
          <p:spPr bwMode="black">
            <a:xfrm>
              <a:off x="6014633" y="346598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black">
            <a:xfrm>
              <a:off x="6014633" y="5935119"/>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9" name="AutoShape 4"/>
          <p:cNvSpPr>
            <a:spLocks noChangeAspect="1" noChangeArrowheads="1" noTextEdit="1"/>
          </p:cNvSpPr>
          <p:nvPr userDrawn="1"/>
        </p:nvSpPr>
        <p:spPr bwMode="auto">
          <a:xfrm>
            <a:off x="8977422" y="381000"/>
            <a:ext cx="2867535" cy="16073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800"/>
          </a:p>
        </p:txBody>
      </p:sp>
      <p:sp>
        <p:nvSpPr>
          <p:cNvPr id="20" name="Freeform 6"/>
          <p:cNvSpPr>
            <a:spLocks noChangeAspect="1" noEditPoints="1"/>
          </p:cNvSpPr>
          <p:nvPr userDrawn="1"/>
        </p:nvSpPr>
        <p:spPr bwMode="auto">
          <a:xfrm>
            <a:off x="9961115" y="1323234"/>
            <a:ext cx="513672" cy="660436"/>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800"/>
          </a:p>
        </p:txBody>
      </p:sp>
      <p:sp>
        <p:nvSpPr>
          <p:cNvPr id="21" name="Freeform 7"/>
          <p:cNvSpPr>
            <a:spLocks noChangeAspect="1" noEditPoints="1"/>
          </p:cNvSpPr>
          <p:nvPr userDrawn="1"/>
        </p:nvSpPr>
        <p:spPr bwMode="auto">
          <a:xfrm>
            <a:off x="9519621" y="816263"/>
            <a:ext cx="562595" cy="910217"/>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800"/>
          </a:p>
        </p:txBody>
      </p:sp>
      <p:sp>
        <p:nvSpPr>
          <p:cNvPr id="22" name="Freeform 8"/>
          <p:cNvSpPr>
            <a:spLocks noChangeAspect="1" noEditPoints="1"/>
          </p:cNvSpPr>
          <p:nvPr userDrawn="1"/>
        </p:nvSpPr>
        <p:spPr bwMode="auto">
          <a:xfrm>
            <a:off x="9216041" y="526885"/>
            <a:ext cx="513672" cy="520729"/>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800"/>
          </a:p>
        </p:txBody>
      </p:sp>
      <p:sp>
        <p:nvSpPr>
          <p:cNvPr id="23" name="Freeform 9"/>
          <p:cNvSpPr>
            <a:spLocks noChangeAspect="1"/>
          </p:cNvSpPr>
          <p:nvPr userDrawn="1"/>
        </p:nvSpPr>
        <p:spPr bwMode="auto">
          <a:xfrm>
            <a:off x="9859773" y="382418"/>
            <a:ext cx="444055" cy="609634"/>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800"/>
          </a:p>
        </p:txBody>
      </p:sp>
      <p:sp>
        <p:nvSpPr>
          <p:cNvPr id="24" name="Freeform 10"/>
          <p:cNvSpPr>
            <a:spLocks noChangeAspect="1"/>
          </p:cNvSpPr>
          <p:nvPr userDrawn="1"/>
        </p:nvSpPr>
        <p:spPr bwMode="auto">
          <a:xfrm>
            <a:off x="8996063" y="1078781"/>
            <a:ext cx="588939" cy="338686"/>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800"/>
          </a:p>
        </p:txBody>
      </p:sp>
      <p:sp>
        <p:nvSpPr>
          <p:cNvPr id="25" name="Freeform 11"/>
          <p:cNvSpPr>
            <a:spLocks noChangeAspect="1" noEditPoints="1"/>
          </p:cNvSpPr>
          <p:nvPr userDrawn="1"/>
        </p:nvSpPr>
        <p:spPr bwMode="auto">
          <a:xfrm>
            <a:off x="10195043" y="743820"/>
            <a:ext cx="502384" cy="201800"/>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800"/>
          </a:p>
        </p:txBody>
      </p:sp>
      <p:sp>
        <p:nvSpPr>
          <p:cNvPr id="26" name="Freeform 12"/>
          <p:cNvSpPr>
            <a:spLocks noChangeAspect="1"/>
          </p:cNvSpPr>
          <p:nvPr userDrawn="1"/>
        </p:nvSpPr>
        <p:spPr bwMode="auto">
          <a:xfrm>
            <a:off x="10335358" y="1345528"/>
            <a:ext cx="406423" cy="159465"/>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800"/>
          </a:p>
        </p:txBody>
      </p:sp>
      <p:sp>
        <p:nvSpPr>
          <p:cNvPr id="27" name="Freeform 13"/>
          <p:cNvSpPr>
            <a:spLocks noChangeAspect="1" noEditPoints="1"/>
          </p:cNvSpPr>
          <p:nvPr userDrawn="1"/>
        </p:nvSpPr>
        <p:spPr bwMode="auto">
          <a:xfrm>
            <a:off x="10080092" y="1106423"/>
            <a:ext cx="1732941" cy="577177"/>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800"/>
          </a:p>
        </p:txBody>
      </p:sp>
      <p:grpSp>
        <p:nvGrpSpPr>
          <p:cNvPr id="28" name="Group 27"/>
          <p:cNvGrpSpPr>
            <a:grpSpLocks noChangeAspect="1"/>
          </p:cNvGrpSpPr>
          <p:nvPr userDrawn="1"/>
        </p:nvGrpSpPr>
        <p:grpSpPr>
          <a:xfrm>
            <a:off x="377973" y="6485653"/>
            <a:ext cx="1370407" cy="224146"/>
            <a:chOff x="187326" y="5085556"/>
            <a:chExt cx="8393112" cy="1830388"/>
          </a:xfrm>
          <a:solidFill>
            <a:schemeClr val="bg1"/>
          </a:solidFill>
        </p:grpSpPr>
        <p:sp>
          <p:nvSpPr>
            <p:cNvPr id="29"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30"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31"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32"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33"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3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3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36"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Tree>
    <p:extLst>
      <p:ext uri="{BB962C8B-B14F-4D97-AF65-F5344CB8AC3E}">
        <p14:creationId xmlns:p14="http://schemas.microsoft.com/office/powerpoint/2010/main" val="180747240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89060" y="1931780"/>
            <a:ext cx="11430000" cy="1375761"/>
          </a:xfrm>
        </p:spPr>
        <p:txBody>
          <a:bodyPr/>
          <a:lstStyle>
            <a:lvl1pPr>
              <a:defRPr/>
            </a:lvl1pPr>
            <a:lvl2pPr>
              <a:defRPr/>
            </a:lvl2pPr>
            <a:lvl3pPr>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itle Placeholder 1"/>
          <p:cNvSpPr>
            <a:spLocks noGrp="1"/>
          </p:cNvSpPr>
          <p:nvPr>
            <p:ph type="title"/>
          </p:nvPr>
        </p:nvSpPr>
        <p:spPr>
          <a:xfrm>
            <a:off x="283541" y="740540"/>
            <a:ext cx="11432977" cy="484748"/>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a:t>Click to edit Master title style</a:t>
            </a:r>
            <a:endParaRPr lang="en-US" dirty="0"/>
          </a:p>
        </p:txBody>
      </p:sp>
      <p:sp>
        <p:nvSpPr>
          <p:cNvPr id="13" name="Text Placeholder 2"/>
          <p:cNvSpPr>
            <a:spLocks noGrp="1"/>
          </p:cNvSpPr>
          <p:nvPr>
            <p:ph type="body" idx="13"/>
          </p:nvPr>
        </p:nvSpPr>
        <p:spPr>
          <a:xfrm>
            <a:off x="283541" y="1426467"/>
            <a:ext cx="11432977" cy="350865"/>
          </a:xfrm>
        </p:spPr>
        <p:txBody>
          <a:bodyPr tIns="0" bIns="0" anchor="t"/>
          <a:lstStyle>
            <a:lvl1pPr marL="0" indent="0" algn="l" defTabSz="914400" rtl="0" eaLnBrk="1" latinLnBrk="0" hangingPunct="1">
              <a:lnSpc>
                <a:spcPct val="95000"/>
              </a:lnSpc>
              <a:spcBef>
                <a:spcPct val="20000"/>
              </a:spcBef>
              <a:buFontTx/>
              <a:buNone/>
              <a:defRPr lang="en-US" sz="2400" b="0" kern="1200" dirty="0" smtClean="0">
                <a:solidFill>
                  <a:schemeClr val="bg2"/>
                </a:solidFill>
                <a:latin typeface="Qualcomm Office Regular" pitchFamily="34" charset="0"/>
                <a:ea typeface="+mn-ea"/>
                <a:cs typeface="Arial" pitchFamily="34" charset="0"/>
              </a:defRPr>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cxnSp>
        <p:nvCxnSpPr>
          <p:cNvPr id="14" name="Straight Connector 13"/>
          <p:cNvCxnSpPr/>
          <p:nvPr userDrawn="1"/>
        </p:nvCxnSpPr>
        <p:spPr>
          <a:xfrm>
            <a:off x="370365" y="504825"/>
            <a:ext cx="11451271"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40" name="Group 39"/>
          <p:cNvGrpSpPr>
            <a:grpSpLocks noChangeAspect="1"/>
          </p:cNvGrpSpPr>
          <p:nvPr userDrawn="1"/>
        </p:nvGrpSpPr>
        <p:grpSpPr>
          <a:xfrm>
            <a:off x="10288860" y="6546300"/>
            <a:ext cx="961544" cy="157272"/>
            <a:chOff x="187326" y="5085556"/>
            <a:chExt cx="8393112" cy="1830388"/>
          </a:xfrm>
          <a:solidFill>
            <a:schemeClr val="bg1">
              <a:lumMod val="75000"/>
            </a:schemeClr>
          </a:solidFill>
        </p:grpSpPr>
        <p:sp>
          <p:nvSpPr>
            <p:cNvPr id="41"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42"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43"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44"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45"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46"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47"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48"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grpSp>
      <p:sp>
        <p:nvSpPr>
          <p:cNvPr id="4" name="TextBox 3"/>
          <p:cNvSpPr txBox="1"/>
          <p:nvPr userDrawn="1"/>
        </p:nvSpPr>
        <p:spPr>
          <a:xfrm>
            <a:off x="289980" y="6477716"/>
            <a:ext cx="2595667" cy="230832"/>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3/12/2019</a:t>
            </a:fld>
            <a:endParaRPr lang="en-US" sz="1000" kern="1200" dirty="0">
              <a:solidFill>
                <a:schemeClr val="bg1">
                  <a:lumMod val="75000"/>
                </a:schemeClr>
              </a:solidFill>
              <a:latin typeface="+mn-lt"/>
              <a:ea typeface="+mn-ea"/>
              <a:cs typeface="+mn-cs"/>
            </a:endParaRPr>
          </a:p>
        </p:txBody>
      </p:sp>
      <p:sp>
        <p:nvSpPr>
          <p:cNvPr id="49" name="TextBox 48"/>
          <p:cNvSpPr txBox="1"/>
          <p:nvPr userDrawn="1"/>
        </p:nvSpPr>
        <p:spPr>
          <a:xfrm>
            <a:off x="4295671" y="6477716"/>
            <a:ext cx="3600660"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74698762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_Title_No Sub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89060" y="1426467"/>
            <a:ext cx="11430000" cy="273921"/>
          </a:xfrm>
        </p:spPr>
        <p:txBody>
          <a:bodyPr/>
          <a:lstStyle>
            <a:lvl1pPr marL="0" indent="0">
              <a:buFont typeface="Arial" pitchFamily="34" charset="0"/>
              <a:buNone/>
              <a:defRPr sz="1400"/>
            </a:lvl1pPr>
            <a:lvl2pPr marL="300038" indent="0">
              <a:buNone/>
              <a:defRPr/>
            </a:lvl2pPr>
            <a:lvl3pPr marL="514350" indent="0">
              <a:buNone/>
              <a:defRPr/>
            </a:lvl3pPr>
            <a:lvl4pPr marL="728663" indent="0">
              <a:buNone/>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a:t>Click to edit Master text styles</a:t>
            </a:r>
          </a:p>
        </p:txBody>
      </p:sp>
      <p:sp>
        <p:nvSpPr>
          <p:cNvPr id="12" name="Title Placeholder 1"/>
          <p:cNvSpPr>
            <a:spLocks noGrp="1"/>
          </p:cNvSpPr>
          <p:nvPr>
            <p:ph type="title"/>
          </p:nvPr>
        </p:nvSpPr>
        <p:spPr>
          <a:xfrm>
            <a:off x="283541" y="740540"/>
            <a:ext cx="11432977" cy="484748"/>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a:t>Click to edit Master title style</a:t>
            </a:r>
            <a:endParaRPr lang="en-US" dirty="0"/>
          </a:p>
        </p:txBody>
      </p:sp>
      <p:cxnSp>
        <p:nvCxnSpPr>
          <p:cNvPr id="14" name="Straight Connector 13"/>
          <p:cNvCxnSpPr/>
          <p:nvPr userDrawn="1"/>
        </p:nvCxnSpPr>
        <p:spPr>
          <a:xfrm>
            <a:off x="370365" y="504825"/>
            <a:ext cx="11451271"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52" name="Group 51"/>
          <p:cNvGrpSpPr>
            <a:grpSpLocks noChangeAspect="1"/>
          </p:cNvGrpSpPr>
          <p:nvPr userDrawn="1"/>
        </p:nvGrpSpPr>
        <p:grpSpPr>
          <a:xfrm>
            <a:off x="10288860" y="6546300"/>
            <a:ext cx="961544" cy="157272"/>
            <a:chOff x="187326" y="5085556"/>
            <a:chExt cx="8393112" cy="1830388"/>
          </a:xfrm>
          <a:solidFill>
            <a:schemeClr val="bg1">
              <a:lumMod val="75000"/>
            </a:schemeClr>
          </a:solidFill>
        </p:grpSpPr>
        <p:sp>
          <p:nvSpPr>
            <p:cNvPr id="53"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54"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5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5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5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5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5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6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grpSp>
      <p:sp>
        <p:nvSpPr>
          <p:cNvPr id="61" name="TextBox 60"/>
          <p:cNvSpPr txBox="1"/>
          <p:nvPr userDrawn="1"/>
        </p:nvSpPr>
        <p:spPr>
          <a:xfrm>
            <a:off x="289980" y="6477716"/>
            <a:ext cx="2595667" cy="230832"/>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3/12/2019</a:t>
            </a:fld>
            <a:endParaRPr lang="en-US" sz="1000" kern="1200" dirty="0">
              <a:solidFill>
                <a:schemeClr val="bg1">
                  <a:lumMod val="75000"/>
                </a:schemeClr>
              </a:solidFill>
              <a:latin typeface="+mn-lt"/>
              <a:ea typeface="+mn-ea"/>
              <a:cs typeface="+mn-cs"/>
            </a:endParaRPr>
          </a:p>
        </p:txBody>
      </p:sp>
      <p:sp>
        <p:nvSpPr>
          <p:cNvPr id="62" name="TextBox 61"/>
          <p:cNvSpPr txBox="1"/>
          <p:nvPr userDrawn="1"/>
        </p:nvSpPr>
        <p:spPr>
          <a:xfrm>
            <a:off x="4295671" y="6477716"/>
            <a:ext cx="3600660"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247463305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Thank you Qualcomm">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cxnSp>
        <p:nvCxnSpPr>
          <p:cNvPr id="17" name="Straight Connector 16"/>
          <p:cNvCxnSpPr/>
          <p:nvPr userDrawn="1"/>
        </p:nvCxnSpPr>
        <p:spPr>
          <a:xfrm>
            <a:off x="375005" y="502920"/>
            <a:ext cx="11432977"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useBgFill="1">
        <p:nvSpPr>
          <p:cNvPr id="50" name="Rectangle 4"/>
          <p:cNvSpPr/>
          <p:nvPr userDrawn="1"/>
        </p:nvSpPr>
        <p:spPr bwMode="gray">
          <a:xfrm>
            <a:off x="50118" y="6544616"/>
            <a:ext cx="5554473" cy="237337"/>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1800" dirty="0"/>
          </a:p>
        </p:txBody>
      </p:sp>
      <p:grpSp>
        <p:nvGrpSpPr>
          <p:cNvPr id="59" name="balloon"/>
          <p:cNvGrpSpPr/>
          <p:nvPr userDrawn="1"/>
        </p:nvGrpSpPr>
        <p:grpSpPr bwMode="black">
          <a:xfrm>
            <a:off x="10136806" y="4667789"/>
            <a:ext cx="547687" cy="826294"/>
            <a:chOff x="9654651" y="4161470"/>
            <a:chExt cx="547687" cy="1101725"/>
          </a:xfrm>
        </p:grpSpPr>
        <p:sp>
          <p:nvSpPr>
            <p:cNvPr id="60"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1"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2"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3"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4"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sp>
        <p:nvSpPr>
          <p:cNvPr id="65" name="Freeform 17"/>
          <p:cNvSpPr>
            <a:spLocks noEditPoints="1"/>
          </p:cNvSpPr>
          <p:nvPr userDrawn="1"/>
        </p:nvSpPr>
        <p:spPr bwMode="black">
          <a:xfrm>
            <a:off x="10774980" y="4584122"/>
            <a:ext cx="752475" cy="379809"/>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800" dirty="0"/>
          </a:p>
        </p:txBody>
      </p:sp>
      <p:grpSp>
        <p:nvGrpSpPr>
          <p:cNvPr id="66" name="sun"/>
          <p:cNvGrpSpPr/>
          <p:nvPr userDrawn="1"/>
        </p:nvGrpSpPr>
        <p:grpSpPr bwMode="black">
          <a:xfrm>
            <a:off x="10894044" y="4210264"/>
            <a:ext cx="352425" cy="261938"/>
            <a:chOff x="6678613" y="2182813"/>
            <a:chExt cx="352425" cy="349250"/>
          </a:xfrm>
          <a:solidFill>
            <a:schemeClr val="accent5"/>
          </a:solidFill>
        </p:grpSpPr>
        <p:sp>
          <p:nvSpPr>
            <p:cNvPr id="67"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8"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9"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0"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1"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2"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3"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4"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5"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6"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7"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8"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9"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0"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1"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2"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3"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grpSp>
        <p:nvGrpSpPr>
          <p:cNvPr id="84" name="Group 83"/>
          <p:cNvGrpSpPr/>
          <p:nvPr userDrawn="1"/>
        </p:nvGrpSpPr>
        <p:grpSpPr bwMode="black">
          <a:xfrm>
            <a:off x="9096992" y="4280512"/>
            <a:ext cx="1620837" cy="632222"/>
            <a:chOff x="8614838" y="3645100"/>
            <a:chExt cx="1620837" cy="842963"/>
          </a:xfrm>
        </p:grpSpPr>
        <p:sp>
          <p:nvSpPr>
            <p:cNvPr id="85"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6"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sz="1800" dirty="0"/>
            </a:p>
          </p:txBody>
        </p:sp>
      </p:grpSp>
      <p:grpSp>
        <p:nvGrpSpPr>
          <p:cNvPr id="87" name="compass"/>
          <p:cNvGrpSpPr/>
          <p:nvPr userDrawn="1"/>
        </p:nvGrpSpPr>
        <p:grpSpPr bwMode="black">
          <a:xfrm>
            <a:off x="9920061" y="5434450"/>
            <a:ext cx="985963" cy="739472"/>
            <a:chOff x="7363812" y="1203877"/>
            <a:chExt cx="985962" cy="985962"/>
          </a:xfrm>
        </p:grpSpPr>
        <p:grpSp>
          <p:nvGrpSpPr>
            <p:cNvPr id="88" name="Group 87"/>
            <p:cNvGrpSpPr/>
            <p:nvPr userDrawn="1"/>
          </p:nvGrpSpPr>
          <p:grpSpPr bwMode="black">
            <a:xfrm>
              <a:off x="7388481" y="1278552"/>
              <a:ext cx="936625" cy="836612"/>
              <a:chOff x="9475263" y="5255258"/>
              <a:chExt cx="936625" cy="836612"/>
            </a:xfrm>
          </p:grpSpPr>
          <p:sp>
            <p:nvSpPr>
              <p:cNvPr id="90"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91"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92"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93" name="Oval 13"/>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sp>
          <p:nvSpPr>
            <p:cNvPr id="89" name="Rectangle 88"/>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sz="1800" dirty="0"/>
            </a:p>
          </p:txBody>
        </p:sp>
      </p:grpSp>
      <p:grpSp>
        <p:nvGrpSpPr>
          <p:cNvPr id="47" name="Group 46"/>
          <p:cNvGrpSpPr/>
          <p:nvPr userDrawn="1"/>
        </p:nvGrpSpPr>
        <p:grpSpPr>
          <a:xfrm>
            <a:off x="275003" y="2773678"/>
            <a:ext cx="8628797" cy="1942758"/>
            <a:chOff x="237232" y="3659028"/>
            <a:chExt cx="9499785" cy="1942758"/>
          </a:xfrm>
        </p:grpSpPr>
        <p:sp>
          <p:nvSpPr>
            <p:cNvPr id="48" name="TextBox 47"/>
            <p:cNvSpPr txBox="1"/>
            <p:nvPr userDrawn="1"/>
          </p:nvSpPr>
          <p:spPr>
            <a:xfrm>
              <a:off x="389708" y="4266256"/>
              <a:ext cx="9347309"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1000" kern="1200" spc="10" dirty="0">
                  <a:solidFill>
                    <a:schemeClr val="bg1"/>
                  </a:solidFill>
                  <a:latin typeface="Qualcomm Office Regular" pitchFamily="34" charset="0"/>
                  <a:ea typeface="+mn-ea"/>
                  <a:cs typeface="Arial" pitchFamily="34" charset="0"/>
                </a:rPr>
                <a:t>All data and information contained in or disclosed by this document is confidential and proprietary information of Qualcomm Incorporated and all rights therein are expressly reserved. By accepting this material the recipient agrees that this material and the information contained therein is to be held in confidence and in trust and will not be used, copied, reproduced in whole or in part, nor its contents revealed in any manner to others without the express written permission of Qualcomm Incorporated.</a:t>
              </a:r>
            </a:p>
          </p:txBody>
        </p:sp>
        <p:sp>
          <p:nvSpPr>
            <p:cNvPr id="49" name="Subtitle 2"/>
            <p:cNvSpPr txBox="1">
              <a:spLocks/>
            </p:cNvSpPr>
            <p:nvPr userDrawn="1"/>
          </p:nvSpPr>
          <p:spPr bwMode="gray">
            <a:xfrm>
              <a:off x="293001" y="5068386"/>
              <a:ext cx="9434700"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10" dirty="0">
                  <a:solidFill>
                    <a:schemeClr val="bg1"/>
                  </a:solidFill>
                  <a:latin typeface="Qualcomm Office Regular" pitchFamily="34" charset="0"/>
                </a:rPr>
                <a:t>© 2013 QUALCOMM Incorporated and/or its subsidiaries. All Rights Reserved.</a:t>
              </a:r>
              <a:endParaRPr lang="en-US" sz="1000" spc="8" baseline="0" dirty="0">
                <a:solidFill>
                  <a:schemeClr val="bg1"/>
                </a:solidFill>
                <a:latin typeface="Qualcomm Office Regular" pitchFamily="34" charset="0"/>
              </a:endParaRPr>
            </a:p>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8" baseline="0" dirty="0">
                  <a:solidFill>
                    <a:schemeClr val="bg1"/>
                  </a:solidFill>
                  <a:latin typeface="Qualcomm Office Regular" pitchFamily="34" charset="0"/>
                </a:rPr>
                <a:t>Qualcomm is a trademark of Qualcomm Incorporated, registered in the United States and other countries. </a:t>
              </a:r>
              <a:br>
                <a:rPr lang="en-US" sz="1000" spc="8" baseline="0" dirty="0">
                  <a:solidFill>
                    <a:schemeClr val="bg1"/>
                  </a:solidFill>
                  <a:latin typeface="Qualcomm Office Regular" pitchFamily="34" charset="0"/>
                </a:rPr>
              </a:br>
              <a:r>
                <a:rPr lang="en-US" sz="1000" spc="8" baseline="0" dirty="0">
                  <a:solidFill>
                    <a:schemeClr val="bg1"/>
                  </a:solidFill>
                  <a:latin typeface="Qualcomm Office Regular" pitchFamily="34" charset="0"/>
                </a:rPr>
                <a:t>Other products and brand names may be trademarks or registered trademarks of their respective owners</a:t>
              </a:r>
              <a:endParaRPr lang="en-US" sz="1000" kern="1200" spc="8" baseline="0" dirty="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endParaRPr lang="en-US" sz="1000" b="0" kern="1200" spc="0" baseline="0" dirty="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r>
                <a:rPr lang="en-US" sz="1000" kern="1200" spc="10" dirty="0">
                  <a:solidFill>
                    <a:schemeClr val="bg1"/>
                  </a:solidFill>
                  <a:latin typeface="Qualcomm Office Regular" pitchFamily="34" charset="0"/>
                  <a:ea typeface="+mn-ea"/>
                  <a:cs typeface="Arial" pitchFamily="34" charset="0"/>
                </a:rPr>
                <a:t>References in this presentation to “Qualcomm” may mean Qualcomm Incorporated, Qualcomm Technologies, Inc., and/or other subsidiaries or business units within the Qualcomm corporate structure, as applicable. </a:t>
              </a:r>
            </a:p>
            <a:p>
              <a:pPr marL="0" lvl="1" algn="l">
                <a:lnSpc>
                  <a:spcPct val="95000"/>
                </a:lnSpc>
                <a:spcBef>
                  <a:spcPts val="0"/>
                </a:spcBef>
                <a:defRPr/>
              </a:pPr>
              <a:endParaRPr lang="en-US" sz="1000" spc="10" dirty="0">
                <a:solidFill>
                  <a:schemeClr val="bg1"/>
                </a:solidFill>
                <a:latin typeface="Qualcomm Office Regular" pitchFamily="34" charset="0"/>
              </a:endParaRPr>
            </a:p>
            <a:p>
              <a:pPr marL="0" lvl="1" algn="l">
                <a:lnSpc>
                  <a:spcPct val="95000"/>
                </a:lnSpc>
                <a:spcBef>
                  <a:spcPts val="0"/>
                </a:spcBef>
                <a:defRPr/>
              </a:pPr>
              <a:r>
                <a:rPr lang="en-US" sz="1000" spc="10" dirty="0">
                  <a:solidFill>
                    <a:schemeClr val="bg1"/>
                  </a:solidFill>
                  <a:latin typeface="Qualcomm Office Regular" pitchFamily="34" charset="0"/>
                </a:rP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a:t>
              </a:r>
            </a:p>
            <a:p>
              <a:pPr marL="0" lvl="1" algn="l">
                <a:lnSpc>
                  <a:spcPct val="95000"/>
                </a:lnSpc>
                <a:spcBef>
                  <a:spcPts val="0"/>
                </a:spcBef>
                <a:defRPr/>
              </a:pPr>
              <a:r>
                <a:rPr lang="en-US" sz="1000" spc="10" dirty="0">
                  <a:solidFill>
                    <a:schemeClr val="bg1"/>
                  </a:solidFill>
                  <a:latin typeface="Qualcomm Office Regular" pitchFamily="34" charset="0"/>
                </a:rPr>
                <a:t>including its semiconductor business.</a:t>
              </a:r>
              <a:endParaRPr lang="en-US" sz="1000" b="0" kern="1200" baseline="0" dirty="0">
                <a:solidFill>
                  <a:schemeClr val="bg1"/>
                </a:solidFill>
                <a:latin typeface="Qualcomm Office Regular" pitchFamily="34" charset="0"/>
                <a:ea typeface="+mn-ea"/>
                <a:cs typeface="Arial" pitchFamily="34" charset="0"/>
              </a:endParaRPr>
            </a:p>
          </p:txBody>
        </p:sp>
        <p:sp>
          <p:nvSpPr>
            <p:cNvPr id="94" name="TextBox 93"/>
            <p:cNvSpPr txBox="1"/>
            <p:nvPr userDrawn="1"/>
          </p:nvSpPr>
          <p:spPr>
            <a:xfrm>
              <a:off x="237232" y="3659028"/>
              <a:ext cx="7362908" cy="628634"/>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4100" kern="1200" baseline="0" dirty="0">
                  <a:solidFill>
                    <a:srgbClr val="FFFFFF"/>
                  </a:solidFill>
                  <a:latin typeface="Qualcomm Office Bold" pitchFamily="34" charset="0"/>
                  <a:ea typeface="+mj-ea"/>
                  <a:cs typeface="Arial" pitchFamily="34" charset="0"/>
                </a:rPr>
                <a:t>Thank you</a:t>
              </a:r>
            </a:p>
          </p:txBody>
        </p:sp>
      </p:grpSp>
      <p:grpSp>
        <p:nvGrpSpPr>
          <p:cNvPr id="56" name="Group 55"/>
          <p:cNvGrpSpPr>
            <a:grpSpLocks noChangeAspect="1"/>
          </p:cNvGrpSpPr>
          <p:nvPr userDrawn="1"/>
        </p:nvGrpSpPr>
        <p:grpSpPr>
          <a:xfrm>
            <a:off x="421961" y="6445898"/>
            <a:ext cx="1370407" cy="224146"/>
            <a:chOff x="187326" y="5085556"/>
            <a:chExt cx="8393112" cy="1830388"/>
          </a:xfrm>
          <a:solidFill>
            <a:schemeClr val="bg1"/>
          </a:solidFill>
        </p:grpSpPr>
        <p:sp>
          <p:nvSpPr>
            <p:cNvPr id="5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0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Tree>
    <p:extLst>
      <p:ext uri="{BB962C8B-B14F-4D97-AF65-F5344CB8AC3E}">
        <p14:creationId xmlns:p14="http://schemas.microsoft.com/office/powerpoint/2010/main" val="172947006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_Thank you Qualcomm">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cxnSp>
        <p:nvCxnSpPr>
          <p:cNvPr id="17" name="Straight Connector 16"/>
          <p:cNvCxnSpPr/>
          <p:nvPr userDrawn="1"/>
        </p:nvCxnSpPr>
        <p:spPr>
          <a:xfrm>
            <a:off x="375005" y="502920"/>
            <a:ext cx="11432977"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useBgFill="1">
        <p:nvSpPr>
          <p:cNvPr id="50" name="Rectangle 4"/>
          <p:cNvSpPr/>
          <p:nvPr userDrawn="1"/>
        </p:nvSpPr>
        <p:spPr bwMode="gray">
          <a:xfrm>
            <a:off x="50118" y="6544616"/>
            <a:ext cx="5554473" cy="237337"/>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1800" dirty="0"/>
          </a:p>
        </p:txBody>
      </p:sp>
      <p:grpSp>
        <p:nvGrpSpPr>
          <p:cNvPr id="59" name="balloon"/>
          <p:cNvGrpSpPr/>
          <p:nvPr userDrawn="1"/>
        </p:nvGrpSpPr>
        <p:grpSpPr bwMode="black">
          <a:xfrm>
            <a:off x="10136806" y="4667789"/>
            <a:ext cx="547687" cy="826294"/>
            <a:chOff x="9654651" y="4161470"/>
            <a:chExt cx="547687" cy="1101725"/>
          </a:xfrm>
        </p:grpSpPr>
        <p:sp>
          <p:nvSpPr>
            <p:cNvPr id="60"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1"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2"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3"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4"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sp>
        <p:nvSpPr>
          <p:cNvPr id="65" name="Freeform 17"/>
          <p:cNvSpPr>
            <a:spLocks noEditPoints="1"/>
          </p:cNvSpPr>
          <p:nvPr userDrawn="1"/>
        </p:nvSpPr>
        <p:spPr bwMode="black">
          <a:xfrm>
            <a:off x="10774980" y="4584122"/>
            <a:ext cx="752475" cy="379809"/>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800" dirty="0"/>
          </a:p>
        </p:txBody>
      </p:sp>
      <p:grpSp>
        <p:nvGrpSpPr>
          <p:cNvPr id="66" name="sun"/>
          <p:cNvGrpSpPr/>
          <p:nvPr userDrawn="1"/>
        </p:nvGrpSpPr>
        <p:grpSpPr bwMode="black">
          <a:xfrm>
            <a:off x="10894044" y="4210264"/>
            <a:ext cx="352425" cy="261938"/>
            <a:chOff x="6678613" y="2182813"/>
            <a:chExt cx="352425" cy="349250"/>
          </a:xfrm>
          <a:solidFill>
            <a:schemeClr val="accent5"/>
          </a:solidFill>
        </p:grpSpPr>
        <p:sp>
          <p:nvSpPr>
            <p:cNvPr id="67"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8"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9"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0"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1"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2"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3"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4"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5"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6"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7"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8"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9"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0"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1"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2"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3"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grpSp>
        <p:nvGrpSpPr>
          <p:cNvPr id="84" name="Group 83"/>
          <p:cNvGrpSpPr/>
          <p:nvPr userDrawn="1"/>
        </p:nvGrpSpPr>
        <p:grpSpPr bwMode="black">
          <a:xfrm>
            <a:off x="9096992" y="4280512"/>
            <a:ext cx="1620837" cy="632222"/>
            <a:chOff x="8614838" y="3645100"/>
            <a:chExt cx="1620837" cy="842963"/>
          </a:xfrm>
        </p:grpSpPr>
        <p:sp>
          <p:nvSpPr>
            <p:cNvPr id="85"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6"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sz="1800" dirty="0"/>
            </a:p>
          </p:txBody>
        </p:sp>
      </p:grpSp>
      <p:grpSp>
        <p:nvGrpSpPr>
          <p:cNvPr id="87" name="compass"/>
          <p:cNvGrpSpPr/>
          <p:nvPr userDrawn="1"/>
        </p:nvGrpSpPr>
        <p:grpSpPr bwMode="black">
          <a:xfrm>
            <a:off x="9920061" y="5434450"/>
            <a:ext cx="985963" cy="739472"/>
            <a:chOff x="7363812" y="1203877"/>
            <a:chExt cx="985962" cy="985962"/>
          </a:xfrm>
        </p:grpSpPr>
        <p:grpSp>
          <p:nvGrpSpPr>
            <p:cNvPr id="88" name="Group 87"/>
            <p:cNvGrpSpPr/>
            <p:nvPr userDrawn="1"/>
          </p:nvGrpSpPr>
          <p:grpSpPr bwMode="black">
            <a:xfrm>
              <a:off x="7388481" y="1278552"/>
              <a:ext cx="936625" cy="836612"/>
              <a:chOff x="9475263" y="5255258"/>
              <a:chExt cx="936625" cy="836612"/>
            </a:xfrm>
          </p:grpSpPr>
          <p:sp>
            <p:nvSpPr>
              <p:cNvPr id="90"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91"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92"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93" name="Oval 13"/>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sp>
          <p:nvSpPr>
            <p:cNvPr id="89" name="Rectangle 88"/>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sz="1800" dirty="0"/>
            </a:p>
          </p:txBody>
        </p:sp>
      </p:grpSp>
      <p:grpSp>
        <p:nvGrpSpPr>
          <p:cNvPr id="47" name="Group 46"/>
          <p:cNvGrpSpPr/>
          <p:nvPr userDrawn="1"/>
        </p:nvGrpSpPr>
        <p:grpSpPr>
          <a:xfrm>
            <a:off x="275003" y="2773678"/>
            <a:ext cx="8628799" cy="2077614"/>
            <a:chOff x="237232" y="3659028"/>
            <a:chExt cx="9499786" cy="2077614"/>
          </a:xfrm>
        </p:grpSpPr>
        <p:sp>
          <p:nvSpPr>
            <p:cNvPr id="48" name="TextBox 47"/>
            <p:cNvSpPr txBox="1"/>
            <p:nvPr userDrawn="1"/>
          </p:nvSpPr>
          <p:spPr>
            <a:xfrm>
              <a:off x="389708" y="4401112"/>
              <a:ext cx="9347310"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1000" kern="1200" spc="10" dirty="0">
                  <a:solidFill>
                    <a:schemeClr val="bg1"/>
                  </a:solidFill>
                  <a:latin typeface="Qualcomm Office Regular" pitchFamily="34" charset="0"/>
                  <a:ea typeface="+mn-ea"/>
                  <a:cs typeface="Arial" pitchFamily="34" charset="0"/>
                </a:rPr>
                <a:t>All data and information contained in or disclosed by this document is confidential and proprietary information of </a:t>
              </a:r>
              <a:r>
                <a:rPr lang="en-US" sz="1000" kern="1200" spc="8" baseline="0" dirty="0">
                  <a:solidFill>
                    <a:schemeClr val="bg1"/>
                  </a:solidFill>
                  <a:latin typeface="Qualcomm Office Regular" pitchFamily="34" charset="0"/>
                  <a:ea typeface="+mn-ea"/>
                  <a:cs typeface="Arial" pitchFamily="34" charset="0"/>
                </a:rPr>
                <a:t>Qualcomm Technologies, Inc. </a:t>
              </a:r>
              <a:r>
                <a:rPr lang="en-US" sz="1000" kern="1200" spc="10" dirty="0">
                  <a:solidFill>
                    <a:schemeClr val="bg1"/>
                  </a:solidFill>
                  <a:latin typeface="Qualcomm Office Regular" pitchFamily="34" charset="0"/>
                  <a:ea typeface="+mn-ea"/>
                  <a:cs typeface="Arial" pitchFamily="34" charset="0"/>
                </a:rPr>
                <a:t>and all rights therein are expressly reserved. By accepting this material the recipient agrees that this material and the information contained therein is to be held in confidence and in trust and will not be used, copied, reproduced in whole or in part, nor its contents revealed in any manner to others without the express written permission of</a:t>
              </a:r>
              <a:r>
                <a:rPr lang="en-US" sz="1000" kern="1200" spc="10" baseline="0" dirty="0">
                  <a:solidFill>
                    <a:schemeClr val="bg1"/>
                  </a:solidFill>
                  <a:latin typeface="Qualcomm Office Regular" pitchFamily="34" charset="0"/>
                  <a:ea typeface="+mn-ea"/>
                  <a:cs typeface="Arial" pitchFamily="34" charset="0"/>
                </a:rPr>
                <a:t> Qualcomm T</a:t>
              </a:r>
              <a:r>
                <a:rPr lang="en-US" sz="1000" kern="1200" spc="10" dirty="0">
                  <a:solidFill>
                    <a:schemeClr val="bg1"/>
                  </a:solidFill>
                  <a:latin typeface="Qualcomm Office Regular" pitchFamily="34" charset="0"/>
                  <a:ea typeface="+mn-ea"/>
                  <a:cs typeface="Arial" pitchFamily="34" charset="0"/>
                </a:rPr>
                <a:t>echnologies,</a:t>
              </a:r>
              <a:r>
                <a:rPr lang="en-US" sz="1000" kern="1200" spc="10" baseline="0" dirty="0">
                  <a:solidFill>
                    <a:schemeClr val="bg1"/>
                  </a:solidFill>
                  <a:latin typeface="Qualcomm Office Regular" pitchFamily="34" charset="0"/>
                  <a:ea typeface="+mn-ea"/>
                  <a:cs typeface="Arial" pitchFamily="34" charset="0"/>
                </a:rPr>
                <a:t> Inc.</a:t>
              </a:r>
              <a:endParaRPr lang="en-US" sz="1000" kern="1200" spc="10" dirty="0">
                <a:solidFill>
                  <a:schemeClr val="bg1"/>
                </a:solidFill>
                <a:latin typeface="Qualcomm Office Regular" pitchFamily="34" charset="0"/>
                <a:ea typeface="+mn-ea"/>
                <a:cs typeface="Arial" pitchFamily="34" charset="0"/>
              </a:endParaRPr>
            </a:p>
          </p:txBody>
        </p:sp>
        <p:sp>
          <p:nvSpPr>
            <p:cNvPr id="49" name="Subtitle 2"/>
            <p:cNvSpPr txBox="1">
              <a:spLocks/>
            </p:cNvSpPr>
            <p:nvPr userDrawn="1"/>
          </p:nvSpPr>
          <p:spPr bwMode="gray">
            <a:xfrm>
              <a:off x="293001" y="5203242"/>
              <a:ext cx="9434700"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10" dirty="0">
                  <a:solidFill>
                    <a:schemeClr val="bg1"/>
                  </a:solidFill>
                  <a:latin typeface="Qualcomm Office Regular" pitchFamily="34" charset="0"/>
                </a:rPr>
                <a:t>© 2013 QUALCOMM Incorporated and/or its subsidiaries. All Rights Reserved.</a:t>
              </a:r>
              <a:endParaRPr lang="en-US" sz="1000" spc="8" baseline="0" dirty="0">
                <a:solidFill>
                  <a:schemeClr val="bg1"/>
                </a:solidFill>
                <a:latin typeface="Qualcomm Office Regular" pitchFamily="34" charset="0"/>
              </a:endParaRPr>
            </a:p>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8" baseline="0" dirty="0">
                  <a:solidFill>
                    <a:schemeClr val="bg1"/>
                  </a:solidFill>
                  <a:latin typeface="Qualcomm Office Regular" pitchFamily="34" charset="0"/>
                </a:rPr>
                <a:t>Qualcomm is a trademark of Qualcomm Incorporated, registered in the United States and other countries. </a:t>
              </a:r>
              <a:br>
                <a:rPr lang="en-US" sz="1000" spc="8" baseline="0" dirty="0">
                  <a:solidFill>
                    <a:schemeClr val="bg1"/>
                  </a:solidFill>
                  <a:latin typeface="Qualcomm Office Regular" pitchFamily="34" charset="0"/>
                </a:rPr>
              </a:br>
              <a:r>
                <a:rPr lang="en-US" sz="1000" spc="8" baseline="0" dirty="0">
                  <a:solidFill>
                    <a:schemeClr val="bg1"/>
                  </a:solidFill>
                  <a:latin typeface="Qualcomm Office Regular" pitchFamily="34" charset="0"/>
                </a:rPr>
                <a:t>Other products and brand names may be trademarks or registered trademarks of their respective owners</a:t>
              </a:r>
              <a:endParaRPr lang="en-US" sz="1000" kern="1200" spc="8" baseline="0" dirty="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endParaRPr lang="en-US" sz="1000" b="0" kern="1200" spc="0" baseline="0" dirty="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r>
                <a:rPr lang="en-US" sz="1000" kern="1200" spc="10" dirty="0">
                  <a:solidFill>
                    <a:schemeClr val="bg1"/>
                  </a:solidFill>
                  <a:latin typeface="Qualcomm Office Regular" pitchFamily="34" charset="0"/>
                  <a:ea typeface="+mn-ea"/>
                  <a:cs typeface="Arial" pitchFamily="34" charset="0"/>
                </a:rPr>
                <a:t>References in this presentation to “Qualcomm” may mean Qualcomm Incorporated, Qualcomm Technologies, Inc., and/or other subsidiaries or business units within the Qualcomm corporate structure, as applicable. </a:t>
              </a:r>
            </a:p>
            <a:p>
              <a:pPr marL="0" lvl="1" algn="l">
                <a:lnSpc>
                  <a:spcPct val="95000"/>
                </a:lnSpc>
                <a:spcBef>
                  <a:spcPts val="0"/>
                </a:spcBef>
                <a:defRPr/>
              </a:pPr>
              <a:endParaRPr lang="en-US" sz="1000" spc="10" dirty="0">
                <a:solidFill>
                  <a:schemeClr val="bg1"/>
                </a:solidFill>
                <a:latin typeface="Qualcomm Office Regular" pitchFamily="34" charset="0"/>
              </a:endParaRPr>
            </a:p>
            <a:p>
              <a:pPr marL="0" lvl="1" algn="l">
                <a:lnSpc>
                  <a:spcPct val="95000"/>
                </a:lnSpc>
                <a:spcBef>
                  <a:spcPts val="0"/>
                </a:spcBef>
                <a:defRPr/>
              </a:pPr>
              <a:r>
                <a:rPr lang="en-US" sz="1000" spc="10" dirty="0">
                  <a:solidFill>
                    <a:schemeClr val="bg1"/>
                  </a:solidFill>
                  <a:latin typeface="Qualcomm Office Regular" pitchFamily="34" charset="0"/>
                </a:rP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a:t>
              </a:r>
            </a:p>
            <a:p>
              <a:pPr marL="0" lvl="1" algn="l">
                <a:lnSpc>
                  <a:spcPct val="95000"/>
                </a:lnSpc>
                <a:spcBef>
                  <a:spcPts val="0"/>
                </a:spcBef>
                <a:defRPr/>
              </a:pPr>
              <a:r>
                <a:rPr lang="en-US" sz="1000" spc="10" dirty="0">
                  <a:solidFill>
                    <a:schemeClr val="bg1"/>
                  </a:solidFill>
                  <a:latin typeface="Qualcomm Office Regular" pitchFamily="34" charset="0"/>
                </a:rPr>
                <a:t>including its semiconductor business.</a:t>
              </a:r>
              <a:endParaRPr lang="en-US" sz="1000" b="0" kern="1200" baseline="0" dirty="0">
                <a:solidFill>
                  <a:schemeClr val="bg1"/>
                </a:solidFill>
                <a:latin typeface="Qualcomm Office Regular" pitchFamily="34" charset="0"/>
                <a:ea typeface="+mn-ea"/>
                <a:cs typeface="Arial" pitchFamily="34" charset="0"/>
              </a:endParaRPr>
            </a:p>
          </p:txBody>
        </p:sp>
        <p:sp>
          <p:nvSpPr>
            <p:cNvPr id="94" name="TextBox 93"/>
            <p:cNvSpPr txBox="1"/>
            <p:nvPr userDrawn="1"/>
          </p:nvSpPr>
          <p:spPr>
            <a:xfrm>
              <a:off x="237232" y="3659028"/>
              <a:ext cx="7362908" cy="628634"/>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4100" kern="1200" baseline="0" dirty="0">
                  <a:solidFill>
                    <a:srgbClr val="FFFFFF"/>
                  </a:solidFill>
                  <a:latin typeface="Qualcomm Office Bold" pitchFamily="34" charset="0"/>
                  <a:ea typeface="+mj-ea"/>
                  <a:cs typeface="Arial" pitchFamily="34" charset="0"/>
                </a:rPr>
                <a:t>Thank you</a:t>
              </a:r>
            </a:p>
          </p:txBody>
        </p:sp>
      </p:grpSp>
      <p:grpSp>
        <p:nvGrpSpPr>
          <p:cNvPr id="56" name="Group 55"/>
          <p:cNvGrpSpPr>
            <a:grpSpLocks noChangeAspect="1"/>
          </p:cNvGrpSpPr>
          <p:nvPr userDrawn="1"/>
        </p:nvGrpSpPr>
        <p:grpSpPr>
          <a:xfrm>
            <a:off x="421961" y="6445898"/>
            <a:ext cx="1370407" cy="224146"/>
            <a:chOff x="187326" y="5085556"/>
            <a:chExt cx="8393112" cy="1830388"/>
          </a:xfrm>
          <a:solidFill>
            <a:schemeClr val="bg1"/>
          </a:solidFill>
        </p:grpSpPr>
        <p:sp>
          <p:nvSpPr>
            <p:cNvPr id="5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0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Tree>
    <p:extLst>
      <p:ext uri="{BB962C8B-B14F-4D97-AF65-F5344CB8AC3E}">
        <p14:creationId xmlns:p14="http://schemas.microsoft.com/office/powerpoint/2010/main" val="1829535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45.xml"/><Relationship Id="rId7" Type="http://schemas.openxmlformats.org/officeDocument/2006/relationships/theme" Target="../theme/theme2.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5" Type="http://schemas.openxmlformats.org/officeDocument/2006/relationships/slideLayout" Target="../slideLayouts/slideLayout47.xml"/><Relationship Id="rId4"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541" y="748160"/>
            <a:ext cx="11432977" cy="484748"/>
          </a:xfrm>
          <a:prstGeom prst="rect">
            <a:avLst/>
          </a:prstGeom>
        </p:spPr>
        <p:txBody>
          <a:bodyPr vert="horz" wrap="square" lIns="68580" tIns="34290" rIns="68580" bIns="34290" rtlCol="0" anchor="ctr">
            <a:spAutoFit/>
          </a:bodyPr>
          <a:lstStyle/>
          <a:p>
            <a:r>
              <a:rPr lang="en-US"/>
              <a:t>Click to edit Master title style</a:t>
            </a:r>
            <a:endParaRPr lang="en-US" dirty="0"/>
          </a:p>
        </p:txBody>
      </p:sp>
      <p:sp>
        <p:nvSpPr>
          <p:cNvPr id="3" name="Text Placeholder 2"/>
          <p:cNvSpPr>
            <a:spLocks noGrp="1"/>
          </p:cNvSpPr>
          <p:nvPr>
            <p:ph type="body" idx="1"/>
          </p:nvPr>
        </p:nvSpPr>
        <p:spPr>
          <a:xfrm>
            <a:off x="231417" y="1934893"/>
            <a:ext cx="11432977" cy="1800493"/>
          </a:xfrm>
          <a:prstGeom prst="rect">
            <a:avLst/>
          </a:prstGeom>
        </p:spPr>
        <p:txBody>
          <a:bodyPr vert="horz" wrap="square" lIns="68580" tIns="34290" rIns="68580" bIns="3429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0"/>
            <a:endParaRPr lang="en-US" dirty="0"/>
          </a:p>
        </p:txBody>
      </p:sp>
      <p:sp>
        <p:nvSpPr>
          <p:cNvPr id="9" name="TextBox 8"/>
          <p:cNvSpPr txBox="1"/>
          <p:nvPr/>
        </p:nvSpPr>
        <p:spPr bwMode="gray">
          <a:xfrm>
            <a:off x="11523554" y="6525738"/>
            <a:ext cx="215444" cy="161583"/>
          </a:xfrm>
          <a:prstGeom prst="rect">
            <a:avLst/>
          </a:prstGeom>
          <a:noFill/>
        </p:spPr>
        <p:txBody>
          <a:bodyPr wrap="none" lIns="68580" tIns="34290" rIns="68580" bIns="34290" rtlCol="0">
            <a:spAutoFit/>
          </a:bodyPr>
          <a:lstStyle/>
          <a:p>
            <a:pPr marL="0" algn="l" defTabSz="685800" rtl="0" eaLnBrk="1" latinLnBrk="0" hangingPunct="1"/>
            <a:fld id="{0A607DED-8B1E-49A6-A07A-F6DE68304C82}" type="slidenum">
              <a:rPr lang="en-US" sz="600" kern="1200" smtClean="0">
                <a:solidFill>
                  <a:schemeClr val="bg1">
                    <a:lumMod val="75000"/>
                  </a:schemeClr>
                </a:solidFill>
                <a:latin typeface="+mn-lt"/>
                <a:ea typeface="+mn-ea"/>
                <a:cs typeface="Arial" pitchFamily="34" charset="0"/>
              </a:rPr>
              <a:pPr marL="0" algn="l" defTabSz="685800" rtl="0" eaLnBrk="1" latinLnBrk="0" hangingPunct="1"/>
              <a:t>‹#›</a:t>
            </a:fld>
            <a:endParaRPr lang="en-US" sz="600" kern="1200" dirty="0">
              <a:solidFill>
                <a:schemeClr val="bg1">
                  <a:lumMod val="75000"/>
                </a:schemeClr>
              </a:solidFill>
              <a:latin typeface="+mn-lt"/>
              <a:ea typeface="+mn-ea"/>
              <a:cs typeface="Arial" pitchFamily="34" charset="0"/>
            </a:endParaRPr>
          </a:p>
        </p:txBody>
      </p:sp>
    </p:spTree>
    <p:extLst>
      <p:ext uri="{BB962C8B-B14F-4D97-AF65-F5344CB8AC3E}">
        <p14:creationId xmlns:p14="http://schemas.microsoft.com/office/powerpoint/2010/main" val="27031184"/>
      </p:ext>
    </p:extLst>
  </p:cSld>
  <p:clrMap bg1="lt1" tx1="dk1" bg2="lt2" tx2="dk2" accent1="accent1" accent2="accent2" accent3="accent3" accent4="accent4" accent5="accent5" accent6="accent6" hlink="hlink" folHlink="folHlink"/>
  <p:sldLayoutIdLst>
    <p:sldLayoutId id="2147484155" r:id="rId1"/>
    <p:sldLayoutId id="2147484156" r:id="rId2"/>
    <p:sldLayoutId id="2147484157" r:id="rId3"/>
    <p:sldLayoutId id="2147484158" r:id="rId4"/>
    <p:sldLayoutId id="2147484159" r:id="rId5"/>
    <p:sldLayoutId id="2147484160" r:id="rId6"/>
  </p:sldLayoutIdLst>
  <p:txStyles>
    <p:titleStyle>
      <a:lvl1pPr algn="l" defTabSz="6858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257175" indent="-257175" algn="l" defTabSz="685800" rtl="0" eaLnBrk="1" latinLnBrk="0" hangingPunct="1">
        <a:lnSpc>
          <a:spcPct val="95000"/>
        </a:lnSpc>
        <a:spcBef>
          <a:spcPct val="20000"/>
        </a:spcBef>
        <a:buFontTx/>
        <a:buBlip>
          <a:blip r:embed="rId8"/>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557213" indent="-257175" algn="l" defTabSz="685800" rtl="0" eaLnBrk="1" latinLnBrk="0" hangingPunct="1">
        <a:lnSpc>
          <a:spcPct val="95000"/>
        </a:lnSpc>
        <a:spcBef>
          <a:spcPct val="20000"/>
        </a:spcBef>
        <a:buClr>
          <a:schemeClr val="accent5"/>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771525" indent="-257175" algn="l" defTabSz="685800" rtl="0" eaLnBrk="1" latinLnBrk="0" hangingPunct="1">
        <a:lnSpc>
          <a:spcPct val="95000"/>
        </a:lnSpc>
        <a:spcBef>
          <a:spcPct val="20000"/>
        </a:spcBef>
        <a:buClr>
          <a:schemeClr val="accent5"/>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985838" indent="-257175" algn="l" defTabSz="685800" rtl="0" eaLnBrk="1" latinLnBrk="0" hangingPunct="1">
        <a:lnSpc>
          <a:spcPct val="95000"/>
        </a:lnSpc>
        <a:spcBef>
          <a:spcPct val="20000"/>
        </a:spcBef>
        <a:buClr>
          <a:schemeClr val="accent5"/>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200150" indent="-257175" algn="l" defTabSz="685800" rtl="0" eaLnBrk="1" latinLnBrk="0" hangingPunct="1">
        <a:lnSpc>
          <a:spcPct val="95000"/>
        </a:lnSpc>
        <a:spcBef>
          <a:spcPct val="20000"/>
        </a:spcBef>
        <a:buClr>
          <a:schemeClr val="accent5"/>
        </a:buClr>
        <a:buFont typeface="Calibre Regular" pitchFamily="34" charset="0"/>
        <a:buChar char="−"/>
        <a:defRPr lang="en-US" sz="1100" kern="1200" baseline="0" dirty="0" smtClean="0">
          <a:solidFill>
            <a:prstClr val="black">
              <a:lumMod val="75000"/>
              <a:lumOff val="25000"/>
            </a:prstClr>
          </a:solidFill>
          <a:latin typeface="Qualcomm Regular" pitchFamily="34" charset="0"/>
          <a:ea typeface="+mn-ea"/>
          <a:cs typeface="Arial" pitchFamily="34" charset="0"/>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bwMode="gray">
          <a:xfrm>
            <a:off x="434550" y="2615706"/>
            <a:ext cx="7777957" cy="1461939"/>
          </a:xfrm>
        </p:spPr>
        <p:txBody>
          <a:bodyPr/>
          <a:lstStyle/>
          <a:p>
            <a:r>
              <a:rPr lang="en-US" sz="3200" dirty="0"/>
              <a:t>Feature List for SA Option 2 Test Cases (FR1 Bands) – Priorities for RAN5#83</a:t>
            </a:r>
            <a:br>
              <a:rPr lang="en-US" sz="3200" dirty="0"/>
            </a:br>
            <a:br>
              <a:rPr lang="en-US" sz="3200" dirty="0"/>
            </a:br>
            <a:br>
              <a:rPr lang="en-US" sz="3200" dirty="0"/>
            </a:br>
            <a:r>
              <a:rPr lang="en-US" sz="3200" dirty="0"/>
              <a:t>Athens, Greece, RAN5#82</a:t>
            </a:r>
          </a:p>
        </p:txBody>
      </p:sp>
      <p:sp>
        <p:nvSpPr>
          <p:cNvPr id="4" name="Text Placeholder 3">
            <a:extLst>
              <a:ext uri="{FF2B5EF4-FFF2-40B4-BE49-F238E27FC236}">
                <a16:creationId xmlns:a16="http://schemas.microsoft.com/office/drawing/2014/main" id="{B53E5127-C7EC-48AB-B594-2DE8E92A68C7}"/>
              </a:ext>
            </a:extLst>
          </p:cNvPr>
          <p:cNvSpPr>
            <a:spLocks noGrp="1"/>
          </p:cNvSpPr>
          <p:nvPr>
            <p:ph type="body" sz="quarter" idx="13"/>
          </p:nvPr>
        </p:nvSpPr>
        <p:spPr/>
        <p:txBody>
          <a:bodyPr/>
          <a:lstStyle/>
          <a:p>
            <a:r>
              <a:rPr lang="en-US" dirty="0"/>
              <a:t>Feb 27, 2019</a:t>
            </a:r>
          </a:p>
        </p:txBody>
      </p:sp>
      <p:grpSp>
        <p:nvGrpSpPr>
          <p:cNvPr id="5" name="Group 4">
            <a:extLst>
              <a:ext uri="{FF2B5EF4-FFF2-40B4-BE49-F238E27FC236}">
                <a16:creationId xmlns:a16="http://schemas.microsoft.com/office/drawing/2014/main" id="{E2D9A65C-4B85-44BB-AB01-D646E7051B03}"/>
              </a:ext>
            </a:extLst>
          </p:cNvPr>
          <p:cNvGrpSpPr>
            <a:grpSpLocks noChangeAspect="1"/>
          </p:cNvGrpSpPr>
          <p:nvPr/>
        </p:nvGrpSpPr>
        <p:grpSpPr>
          <a:xfrm>
            <a:off x="10944595" y="5505630"/>
            <a:ext cx="752482" cy="850392"/>
            <a:chOff x="6398827" y="1835394"/>
            <a:chExt cx="628176" cy="709911"/>
          </a:xfrm>
          <a:solidFill>
            <a:schemeClr val="accent1"/>
          </a:solidFill>
        </p:grpSpPr>
        <p:grpSp>
          <p:nvGrpSpPr>
            <p:cNvPr id="6" name="Group 5">
              <a:extLst>
                <a:ext uri="{FF2B5EF4-FFF2-40B4-BE49-F238E27FC236}">
                  <a16:creationId xmlns:a16="http://schemas.microsoft.com/office/drawing/2014/main" id="{9C3567E8-0442-4712-B064-EFD15CF5AFF3}"/>
                </a:ext>
              </a:extLst>
            </p:cNvPr>
            <p:cNvGrpSpPr/>
            <p:nvPr/>
          </p:nvGrpSpPr>
          <p:grpSpPr>
            <a:xfrm>
              <a:off x="6398827" y="1835394"/>
              <a:ext cx="241270" cy="237296"/>
              <a:chOff x="6867716" y="2333578"/>
              <a:chExt cx="159287" cy="156665"/>
            </a:xfrm>
            <a:grpFill/>
          </p:grpSpPr>
          <p:sp>
            <p:nvSpPr>
              <p:cNvPr id="12" name="Freeform: Shape 11">
                <a:extLst>
                  <a:ext uri="{FF2B5EF4-FFF2-40B4-BE49-F238E27FC236}">
                    <a16:creationId xmlns:a16="http://schemas.microsoft.com/office/drawing/2014/main" id="{A05D8388-8A5A-4651-BBB7-314099C4B985}"/>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3" name="Oval 11">
                <a:extLst>
                  <a:ext uri="{FF2B5EF4-FFF2-40B4-BE49-F238E27FC236}">
                    <a16:creationId xmlns:a16="http://schemas.microsoft.com/office/drawing/2014/main" id="{08122CC1-00A7-4393-BAAB-E77AA77ACF9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Oval 12">
                <a:extLst>
                  <a:ext uri="{FF2B5EF4-FFF2-40B4-BE49-F238E27FC236}">
                    <a16:creationId xmlns:a16="http://schemas.microsoft.com/office/drawing/2014/main" id="{01399F3D-C9A7-4CBA-B410-A14173CB016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7" name="Freeform 8">
              <a:extLst>
                <a:ext uri="{FF2B5EF4-FFF2-40B4-BE49-F238E27FC236}">
                  <a16:creationId xmlns:a16="http://schemas.microsoft.com/office/drawing/2014/main" id="{1C09A91F-B65C-4079-9F92-6005654D94DC}"/>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 name="Group 7">
              <a:extLst>
                <a:ext uri="{FF2B5EF4-FFF2-40B4-BE49-F238E27FC236}">
                  <a16:creationId xmlns:a16="http://schemas.microsoft.com/office/drawing/2014/main" id="{E5ED1EE4-A21A-4013-B4DB-C126156C1433}"/>
                </a:ext>
              </a:extLst>
            </p:cNvPr>
            <p:cNvGrpSpPr/>
            <p:nvPr/>
          </p:nvGrpSpPr>
          <p:grpSpPr>
            <a:xfrm>
              <a:off x="6867716" y="2333578"/>
              <a:ext cx="159287" cy="156665"/>
              <a:chOff x="6867716" y="2333578"/>
              <a:chExt cx="159287" cy="156665"/>
            </a:xfrm>
            <a:grpFill/>
          </p:grpSpPr>
          <p:sp>
            <p:nvSpPr>
              <p:cNvPr id="9" name="Freeform: Shape 8">
                <a:extLst>
                  <a:ext uri="{FF2B5EF4-FFF2-40B4-BE49-F238E27FC236}">
                    <a16:creationId xmlns:a16="http://schemas.microsoft.com/office/drawing/2014/main" id="{BDD62E44-3CF9-40F1-88BD-28160EAF9E2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0" name="Oval 11">
                <a:extLst>
                  <a:ext uri="{FF2B5EF4-FFF2-40B4-BE49-F238E27FC236}">
                    <a16:creationId xmlns:a16="http://schemas.microsoft.com/office/drawing/2014/main" id="{2F36ECA5-709C-4C40-BC29-3A29BC4E5BE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Oval 12">
                <a:extLst>
                  <a:ext uri="{FF2B5EF4-FFF2-40B4-BE49-F238E27FC236}">
                    <a16:creationId xmlns:a16="http://schemas.microsoft.com/office/drawing/2014/main" id="{03FD49EF-6931-41E5-9630-DBB0C10F51F8}"/>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
        <p:nvSpPr>
          <p:cNvPr id="2" name="Rectangle 1">
            <a:extLst>
              <a:ext uri="{FF2B5EF4-FFF2-40B4-BE49-F238E27FC236}">
                <a16:creationId xmlns:a16="http://schemas.microsoft.com/office/drawing/2014/main" id="{6F28B261-BD57-4212-BEFB-73F5EC1A0EAA}"/>
              </a:ext>
            </a:extLst>
          </p:cNvPr>
          <p:cNvSpPr/>
          <p:nvPr/>
        </p:nvSpPr>
        <p:spPr>
          <a:xfrm>
            <a:off x="5851742" y="936970"/>
            <a:ext cx="1326004" cy="369332"/>
          </a:xfrm>
          <a:prstGeom prst="rect">
            <a:avLst/>
          </a:prstGeom>
        </p:spPr>
        <p:txBody>
          <a:bodyPr wrap="none">
            <a:spAutoFit/>
          </a:bodyPr>
          <a:lstStyle/>
          <a:p>
            <a:r>
              <a:rPr lang="en-US" dirty="0"/>
              <a:t>R5-192828</a:t>
            </a:r>
          </a:p>
        </p:txBody>
      </p:sp>
    </p:spTree>
    <p:extLst>
      <p:ext uri="{BB962C8B-B14F-4D97-AF65-F5344CB8AC3E}">
        <p14:creationId xmlns:p14="http://schemas.microsoft.com/office/powerpoint/2010/main" val="381070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A15E31AA-6FBA-488F-B805-4CEBA8257372}"/>
              </a:ext>
            </a:extLst>
          </p:cNvPr>
          <p:cNvSpPr>
            <a:spLocks noGrp="1"/>
          </p:cNvSpPr>
          <p:nvPr>
            <p:ph type="title"/>
          </p:nvPr>
        </p:nvSpPr>
        <p:spPr>
          <a:xfrm>
            <a:off x="471068" y="77071"/>
            <a:ext cx="11210239" cy="429028"/>
          </a:xfrm>
        </p:spPr>
        <p:txBody>
          <a:bodyPr/>
          <a:lstStyle/>
          <a:p>
            <a:r>
              <a:rPr lang="en-US" dirty="0"/>
              <a:t>Feature List for SA Option 2 Test Cases (FR1 Bands) </a:t>
            </a:r>
          </a:p>
        </p:txBody>
      </p:sp>
      <p:sp>
        <p:nvSpPr>
          <p:cNvPr id="13" name="Subtitle 12">
            <a:extLst>
              <a:ext uri="{FF2B5EF4-FFF2-40B4-BE49-F238E27FC236}">
                <a16:creationId xmlns:a16="http://schemas.microsoft.com/office/drawing/2014/main" id="{DEFC16F8-5B2B-4103-9A85-95C1C8B0339D}"/>
              </a:ext>
            </a:extLst>
          </p:cNvPr>
          <p:cNvSpPr>
            <a:spLocks noGrp="1"/>
          </p:cNvSpPr>
          <p:nvPr>
            <p:ph type="subTitle" idx="1"/>
          </p:nvPr>
        </p:nvSpPr>
        <p:spPr/>
        <p:txBody>
          <a:bodyPr/>
          <a:lstStyle/>
          <a:p>
            <a:r>
              <a:rPr lang="en-US" dirty="0"/>
              <a:t> </a:t>
            </a:r>
          </a:p>
        </p:txBody>
      </p:sp>
      <p:cxnSp>
        <p:nvCxnSpPr>
          <p:cNvPr id="16" name="Straight Connector 15">
            <a:extLst>
              <a:ext uri="{FF2B5EF4-FFF2-40B4-BE49-F238E27FC236}">
                <a16:creationId xmlns:a16="http://schemas.microsoft.com/office/drawing/2014/main" id="{179CB4F3-BD2E-4AB2-8EAF-1D06E4005D65}"/>
              </a:ext>
            </a:extLst>
          </p:cNvPr>
          <p:cNvCxnSpPr/>
          <p:nvPr/>
        </p:nvCxnSpPr>
        <p:spPr>
          <a:xfrm>
            <a:off x="475488" y="528301"/>
            <a:ext cx="11201400" cy="0"/>
          </a:xfrm>
          <a:prstGeom prst="line">
            <a:avLst/>
          </a:prstGeom>
          <a:ln w="38100" cap="rnd">
            <a:solidFill>
              <a:srgbClr val="0070C0"/>
            </a:solidFill>
            <a:round/>
            <a:headEnd w="lg" len="lg"/>
            <a:tailEnd type="none"/>
          </a:ln>
        </p:spPr>
        <p:style>
          <a:lnRef idx="1">
            <a:schemeClr val="accent1"/>
          </a:lnRef>
          <a:fillRef idx="0">
            <a:schemeClr val="accent1"/>
          </a:fillRef>
          <a:effectRef idx="0">
            <a:schemeClr val="accent1"/>
          </a:effectRef>
          <a:fontRef idx="minor">
            <a:schemeClr val="tx1"/>
          </a:fontRef>
        </p:style>
      </p:cxnSp>
      <p:graphicFrame>
        <p:nvGraphicFramePr>
          <p:cNvPr id="2" name="Table 1">
            <a:extLst>
              <a:ext uri="{FF2B5EF4-FFF2-40B4-BE49-F238E27FC236}">
                <a16:creationId xmlns:a16="http://schemas.microsoft.com/office/drawing/2014/main" id="{144590AF-F624-4B94-85A9-A9EC33F8BDE9}"/>
              </a:ext>
            </a:extLst>
          </p:cNvPr>
          <p:cNvGraphicFramePr>
            <a:graphicFrameLocks noGrp="1"/>
          </p:cNvGraphicFramePr>
          <p:nvPr>
            <p:extLst>
              <p:ext uri="{D42A27DB-BD31-4B8C-83A1-F6EECF244321}">
                <p14:modId xmlns:p14="http://schemas.microsoft.com/office/powerpoint/2010/main" val="3471145538"/>
              </p:ext>
            </p:extLst>
          </p:nvPr>
        </p:nvGraphicFramePr>
        <p:xfrm>
          <a:off x="247291" y="654052"/>
          <a:ext cx="11697419" cy="5918850"/>
        </p:xfrm>
        <a:graphic>
          <a:graphicData uri="http://schemas.openxmlformats.org/drawingml/2006/table">
            <a:tbl>
              <a:tblPr firstRow="1" firstCol="1" bandRow="1">
                <a:tableStyleId>{5C22544A-7EE6-4342-B048-85BDC9FD1C3A}</a:tableStyleId>
              </a:tblPr>
              <a:tblGrid>
                <a:gridCol w="1949570">
                  <a:extLst>
                    <a:ext uri="{9D8B030D-6E8A-4147-A177-3AD203B41FA5}">
                      <a16:colId xmlns:a16="http://schemas.microsoft.com/office/drawing/2014/main" val="2036172985"/>
                    </a:ext>
                  </a:extLst>
                </a:gridCol>
                <a:gridCol w="1949570">
                  <a:extLst>
                    <a:ext uri="{9D8B030D-6E8A-4147-A177-3AD203B41FA5}">
                      <a16:colId xmlns:a16="http://schemas.microsoft.com/office/drawing/2014/main" val="2282034424"/>
                    </a:ext>
                  </a:extLst>
                </a:gridCol>
                <a:gridCol w="798173">
                  <a:extLst>
                    <a:ext uri="{9D8B030D-6E8A-4147-A177-3AD203B41FA5}">
                      <a16:colId xmlns:a16="http://schemas.microsoft.com/office/drawing/2014/main" val="3057277001"/>
                    </a:ext>
                  </a:extLst>
                </a:gridCol>
                <a:gridCol w="1621660">
                  <a:extLst>
                    <a:ext uri="{9D8B030D-6E8A-4147-A177-3AD203B41FA5}">
                      <a16:colId xmlns:a16="http://schemas.microsoft.com/office/drawing/2014/main" val="1067787889"/>
                    </a:ext>
                  </a:extLst>
                </a:gridCol>
                <a:gridCol w="2455817">
                  <a:extLst>
                    <a:ext uri="{9D8B030D-6E8A-4147-A177-3AD203B41FA5}">
                      <a16:colId xmlns:a16="http://schemas.microsoft.com/office/drawing/2014/main" val="2793168409"/>
                    </a:ext>
                  </a:extLst>
                </a:gridCol>
                <a:gridCol w="2922629">
                  <a:extLst>
                    <a:ext uri="{9D8B030D-6E8A-4147-A177-3AD203B41FA5}">
                      <a16:colId xmlns:a16="http://schemas.microsoft.com/office/drawing/2014/main" val="4274619994"/>
                    </a:ext>
                  </a:extLst>
                </a:gridCol>
              </a:tblGrid>
              <a:tr h="410735">
                <a:tc>
                  <a:txBody>
                    <a:bodyPr/>
                    <a:lstStyle/>
                    <a:p>
                      <a:pPr marL="0" marR="0" algn="just">
                        <a:spcBef>
                          <a:spcPts val="0"/>
                        </a:spcBef>
                        <a:spcAft>
                          <a:spcPts val="0"/>
                        </a:spcAft>
                      </a:pPr>
                      <a:r>
                        <a:rPr lang="en-US" sz="1000" dirty="0">
                          <a:effectLst/>
                        </a:rPr>
                        <a:t>Feature</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Work Plan Area\ Core Spec</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rPr>
                        <a:t>Priority</a:t>
                      </a:r>
                    </a:p>
                    <a:p>
                      <a:pPr marL="0" marR="0" algn="just">
                        <a:spcBef>
                          <a:spcPts val="0"/>
                        </a:spcBef>
                        <a:spcAft>
                          <a:spcPts val="0"/>
                        </a:spcAft>
                      </a:pPr>
                      <a:r>
                        <a:rPr lang="en-US" sz="1000">
                          <a:effectLst/>
                        </a:rPr>
                        <a:t>(1, 2 or 3)</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rPr>
                        <a:t>Status</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Open items\Issues</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rPr>
                        <a:t>Action for RAN5#83</a:t>
                      </a:r>
                      <a:endParaRPr lang="en-US" sz="1000">
                        <a:effectLst/>
                        <a:latin typeface="Calibri" panose="020F0502020204030204" pitchFamily="34" charset="0"/>
                        <a:ea typeface="Calibri" panose="020F0502020204030204" pitchFamily="34" charset="0"/>
                      </a:endParaRPr>
                    </a:p>
                  </a:txBody>
                  <a:tcPr marL="47355" marR="47355" marT="0" marB="0"/>
                </a:tc>
                <a:extLst>
                  <a:ext uri="{0D108BD9-81ED-4DB2-BD59-A6C34878D82A}">
                    <a16:rowId xmlns:a16="http://schemas.microsoft.com/office/drawing/2014/main" val="4177055878"/>
                  </a:ext>
                </a:extLst>
              </a:tr>
              <a:tr h="932132">
                <a:tc>
                  <a:txBody>
                    <a:bodyPr/>
                    <a:lstStyle/>
                    <a:p>
                      <a:pPr marL="0" marR="0" algn="just">
                        <a:spcBef>
                          <a:spcPts val="0"/>
                        </a:spcBef>
                        <a:spcAft>
                          <a:spcPts val="0"/>
                        </a:spcAft>
                      </a:pPr>
                      <a:r>
                        <a:rPr lang="en-US" sz="1000" dirty="0">
                          <a:effectLst/>
                        </a:rPr>
                        <a:t>NR Voice service fallback to E-UTRAN (EPS Fallback)</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Multilayer/ Test Environment</a:t>
                      </a:r>
                    </a:p>
                  </a:txBody>
                  <a:tcPr marL="47355" marR="47355" marT="0" marB="0"/>
                </a:tc>
                <a:tc>
                  <a:txBody>
                    <a:bodyPr/>
                    <a:lstStyle/>
                    <a:p>
                      <a:pPr marL="0" marR="0" algn="just">
                        <a:spcBef>
                          <a:spcPts val="0"/>
                        </a:spcBef>
                        <a:spcAft>
                          <a:spcPts val="0"/>
                        </a:spcAft>
                      </a:pPr>
                      <a:r>
                        <a:rPr lang="en-US" sz="1000" dirty="0">
                          <a:effectLst/>
                        </a:rPr>
                        <a:t>1</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Scoping and Test Assignment in Progress</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IMS Reg, MO &amp; MT Calls</a:t>
                      </a:r>
                    </a:p>
                    <a:p>
                      <a:pPr marL="0" marR="0" algn="just">
                        <a:spcBef>
                          <a:spcPts val="0"/>
                        </a:spcBef>
                        <a:spcAft>
                          <a:spcPts val="0"/>
                        </a:spcAft>
                      </a:pPr>
                      <a:r>
                        <a:rPr lang="en-US" sz="1000" dirty="0">
                          <a:effectLst/>
                        </a:rPr>
                        <a:t>Multi PDU </a:t>
                      </a:r>
                    </a:p>
                    <a:p>
                      <a:pPr marL="0" marR="0" algn="just">
                        <a:spcBef>
                          <a:spcPts val="0"/>
                        </a:spcBef>
                        <a:spcAft>
                          <a:spcPts val="0"/>
                        </a:spcAft>
                      </a:pPr>
                      <a:r>
                        <a:rPr lang="en-US" sz="1000" dirty="0">
                          <a:effectLst/>
                        </a:rPr>
                        <a:t>Scope out handling of Multi PDU to E-UTRA</a:t>
                      </a:r>
                    </a:p>
                    <a:p>
                      <a:pPr marL="0" marR="0" algn="just">
                        <a:spcBef>
                          <a:spcPts val="0"/>
                        </a:spcBef>
                        <a:spcAft>
                          <a:spcPts val="0"/>
                        </a:spcAft>
                      </a:pPr>
                      <a:r>
                        <a:rPr lang="en-US" sz="1000" dirty="0">
                          <a:effectLst/>
                        </a:rPr>
                        <a:t>TC needs to be added\updated in Multilayer WP</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 WP Scoping, Procedures and Test Prose</a:t>
                      </a:r>
                      <a:endParaRPr lang="en-US" sz="1000" dirty="0">
                        <a:effectLst/>
                        <a:latin typeface="Calibri" panose="020F0502020204030204" pitchFamily="34" charset="0"/>
                        <a:ea typeface="Calibri" panose="020F0502020204030204" pitchFamily="34" charset="0"/>
                      </a:endParaRPr>
                    </a:p>
                  </a:txBody>
                  <a:tcPr marL="47355" marR="47355" marT="0" marB="0"/>
                </a:tc>
                <a:extLst>
                  <a:ext uri="{0D108BD9-81ED-4DB2-BD59-A6C34878D82A}">
                    <a16:rowId xmlns:a16="http://schemas.microsoft.com/office/drawing/2014/main" val="3758758082"/>
                  </a:ext>
                </a:extLst>
              </a:tr>
              <a:tr h="226572">
                <a:tc>
                  <a:txBody>
                    <a:bodyPr/>
                    <a:lstStyle/>
                    <a:p>
                      <a:pPr marL="0" marR="0" algn="just">
                        <a:spcBef>
                          <a:spcPts val="0"/>
                        </a:spcBef>
                        <a:spcAft>
                          <a:spcPts val="0"/>
                        </a:spcAft>
                      </a:pPr>
                      <a:r>
                        <a:rPr lang="en-US" sz="1000">
                          <a:effectLst/>
                        </a:rPr>
                        <a:t>SMS over NAS</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5GC</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rPr>
                        <a:t>1</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rPr>
                        <a:t>90%</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Definition of SMS PDU’s FFS</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 Resolve the editor’s note</a:t>
                      </a:r>
                      <a:endParaRPr lang="en-US" sz="1000" dirty="0">
                        <a:effectLst/>
                        <a:latin typeface="Calibri" panose="020F0502020204030204" pitchFamily="34" charset="0"/>
                        <a:ea typeface="Calibri" panose="020F0502020204030204" pitchFamily="34" charset="0"/>
                      </a:endParaRPr>
                    </a:p>
                  </a:txBody>
                  <a:tcPr marL="47355" marR="47355" marT="0" marB="0"/>
                </a:tc>
                <a:extLst>
                  <a:ext uri="{0D108BD9-81ED-4DB2-BD59-A6C34878D82A}">
                    <a16:rowId xmlns:a16="http://schemas.microsoft.com/office/drawing/2014/main" val="889197182"/>
                  </a:ext>
                </a:extLst>
              </a:tr>
              <a:tr h="453143">
                <a:tc>
                  <a:txBody>
                    <a:bodyPr/>
                    <a:lstStyle/>
                    <a:p>
                      <a:pPr marL="0" marR="0" algn="just">
                        <a:spcBef>
                          <a:spcPts val="0"/>
                        </a:spcBef>
                        <a:spcAft>
                          <a:spcPts val="0"/>
                        </a:spcAft>
                      </a:pPr>
                      <a:r>
                        <a:rPr lang="en-US" sz="1000" dirty="0">
                          <a:effectLst/>
                        </a:rPr>
                        <a:t>SMS over IP</a:t>
                      </a:r>
                      <a:endParaRPr lang="en-US" sz="1000" dirty="0">
                        <a:effectLst/>
                        <a:latin typeface="Calibri" panose="020F0502020204030204" pitchFamily="34" charset="0"/>
                        <a:ea typeface="Calibri" panose="020F0502020204030204" pitchFamily="34" charset="0"/>
                      </a:endParaRPr>
                    </a:p>
                  </a:txBody>
                  <a:tcPr marL="47355" marR="47355" marT="0" marB="0">
                    <a:solidFill>
                      <a:schemeClr val="bg2">
                        <a:lumMod val="60000"/>
                        <a:lumOff val="40000"/>
                      </a:schemeClr>
                    </a:solidFill>
                  </a:tcPr>
                </a:tc>
                <a:tc>
                  <a:txBody>
                    <a:bodyPr/>
                    <a:lstStyle/>
                    <a:p>
                      <a:pPr marL="0" marR="0" algn="just">
                        <a:spcBef>
                          <a:spcPts val="0"/>
                        </a:spcBef>
                        <a:spcAft>
                          <a:spcPts val="0"/>
                        </a:spcAft>
                      </a:pPr>
                      <a:r>
                        <a:rPr lang="en-US" sz="1000" dirty="0">
                          <a:effectLst/>
                        </a:rPr>
                        <a:t>IMS 5GS </a:t>
                      </a:r>
                      <a:endParaRPr lang="en-US" sz="1000" dirty="0">
                        <a:effectLst/>
                        <a:latin typeface="Calibri" panose="020F0502020204030204" pitchFamily="34" charset="0"/>
                        <a:ea typeface="Calibri" panose="020F0502020204030204" pitchFamily="34" charset="0"/>
                      </a:endParaRPr>
                    </a:p>
                  </a:txBody>
                  <a:tcPr marL="47355" marR="47355" marT="0" marB="0">
                    <a:solidFill>
                      <a:schemeClr val="bg2">
                        <a:lumMod val="60000"/>
                        <a:lumOff val="40000"/>
                      </a:schemeClr>
                    </a:solidFill>
                  </a:tcPr>
                </a:tc>
                <a:tc>
                  <a:txBody>
                    <a:bodyPr/>
                    <a:lstStyle/>
                    <a:p>
                      <a:pPr marL="0" marR="0" algn="just">
                        <a:spcBef>
                          <a:spcPts val="0"/>
                        </a:spcBef>
                        <a:spcAft>
                          <a:spcPts val="0"/>
                        </a:spcAft>
                      </a:pPr>
                      <a:r>
                        <a:rPr lang="en-US" sz="1000" dirty="0">
                          <a:effectLst/>
                        </a:rPr>
                        <a:t>2</a:t>
                      </a:r>
                      <a:endParaRPr lang="en-US" sz="1000" dirty="0">
                        <a:effectLst/>
                        <a:latin typeface="Calibri" panose="020F0502020204030204" pitchFamily="34" charset="0"/>
                        <a:ea typeface="Calibri" panose="020F0502020204030204" pitchFamily="34" charset="0"/>
                      </a:endParaRPr>
                    </a:p>
                  </a:txBody>
                  <a:tcPr marL="47355" marR="47355" marT="0" marB="0">
                    <a:solidFill>
                      <a:schemeClr val="bg2">
                        <a:lumMod val="60000"/>
                        <a:lumOff val="40000"/>
                      </a:schemeClr>
                    </a:solidFill>
                  </a:tcPr>
                </a:tc>
                <a:tc>
                  <a:txBody>
                    <a:bodyPr/>
                    <a:lstStyle/>
                    <a:p>
                      <a:pPr marL="0" marR="0" algn="just">
                        <a:spcBef>
                          <a:spcPts val="0"/>
                        </a:spcBef>
                        <a:spcAft>
                          <a:spcPts val="0"/>
                        </a:spcAft>
                      </a:pPr>
                      <a:r>
                        <a:rPr lang="en-US" sz="1000" dirty="0">
                          <a:effectLst/>
                        </a:rPr>
                        <a:t>WP not created</a:t>
                      </a:r>
                      <a:endParaRPr lang="en-US" sz="1000" dirty="0">
                        <a:effectLst/>
                        <a:latin typeface="Calibri" panose="020F0502020204030204" pitchFamily="34" charset="0"/>
                        <a:ea typeface="Calibri" panose="020F0502020204030204" pitchFamily="34" charset="0"/>
                      </a:endParaRPr>
                    </a:p>
                  </a:txBody>
                  <a:tcPr marL="47355" marR="47355" marT="0" marB="0">
                    <a:solidFill>
                      <a:schemeClr val="bg2">
                        <a:lumMod val="60000"/>
                        <a:lumOff val="40000"/>
                      </a:schemeClr>
                    </a:solidFill>
                  </a:tcPr>
                </a:tc>
                <a:tc>
                  <a:txBody>
                    <a:bodyPr/>
                    <a:lstStyle/>
                    <a:p>
                      <a:pPr marL="0" marR="0" algn="just">
                        <a:spcBef>
                          <a:spcPts val="0"/>
                        </a:spcBef>
                        <a:spcAft>
                          <a:spcPts val="0"/>
                        </a:spcAft>
                      </a:pPr>
                      <a:r>
                        <a:rPr lang="en-US" sz="1000" dirty="0">
                          <a:effectLst/>
                        </a:rPr>
                        <a:t> Dependent on GSMA NG114 profile, ETA – Oct 19.</a:t>
                      </a:r>
                      <a:endParaRPr lang="en-US" sz="1000" dirty="0">
                        <a:effectLst/>
                        <a:latin typeface="Calibri" panose="020F0502020204030204" pitchFamily="34" charset="0"/>
                        <a:ea typeface="Calibri" panose="020F0502020204030204" pitchFamily="34" charset="0"/>
                      </a:endParaRPr>
                    </a:p>
                  </a:txBody>
                  <a:tcPr marL="47355" marR="47355" marT="0" marB="0">
                    <a:solidFill>
                      <a:schemeClr val="bg2">
                        <a:lumMod val="60000"/>
                        <a:lumOff val="40000"/>
                      </a:schemeClr>
                    </a:solidFill>
                  </a:tcPr>
                </a:tc>
                <a:tc>
                  <a:txBody>
                    <a:bodyPr/>
                    <a:lstStyle/>
                    <a:p>
                      <a:pPr marL="0" marR="0" algn="just">
                        <a:spcBef>
                          <a:spcPts val="0"/>
                        </a:spcBef>
                        <a:spcAft>
                          <a:spcPts val="0"/>
                        </a:spcAft>
                      </a:pPr>
                      <a:r>
                        <a:rPr lang="en-US" sz="1000" dirty="0">
                          <a:effectLst/>
                          <a:latin typeface="+mj-lt"/>
                          <a:ea typeface="Calibri" panose="020F0502020204030204" pitchFamily="34" charset="0"/>
                        </a:rPr>
                        <a:t>Move it higher priority if SMS over IP can be done without NG114 profile</a:t>
                      </a:r>
                    </a:p>
                  </a:txBody>
                  <a:tcPr marL="47355" marR="47355" marT="0" marB="0">
                    <a:solidFill>
                      <a:schemeClr val="bg2">
                        <a:lumMod val="60000"/>
                        <a:lumOff val="40000"/>
                      </a:schemeClr>
                    </a:solidFill>
                  </a:tcPr>
                </a:tc>
                <a:extLst>
                  <a:ext uri="{0D108BD9-81ED-4DB2-BD59-A6C34878D82A}">
                    <a16:rowId xmlns:a16="http://schemas.microsoft.com/office/drawing/2014/main" val="173371463"/>
                  </a:ext>
                </a:extLst>
              </a:tr>
              <a:tr h="621421">
                <a:tc>
                  <a:txBody>
                    <a:bodyPr/>
                    <a:lstStyle/>
                    <a:p>
                      <a:pPr marL="0" marR="0" algn="just">
                        <a:spcBef>
                          <a:spcPts val="0"/>
                        </a:spcBef>
                        <a:spcAft>
                          <a:spcPts val="0"/>
                        </a:spcAft>
                      </a:pPr>
                      <a:r>
                        <a:rPr lang="en-US" sz="1000">
                          <a:effectLst/>
                        </a:rPr>
                        <a:t>Inter-RAT between NR and LTE, for both Idle Mode, RRC connected state, NAS;</a:t>
                      </a:r>
                    </a:p>
                    <a:p>
                      <a:pPr marL="0" marR="0" algn="just">
                        <a:spcBef>
                          <a:spcPts val="0"/>
                        </a:spcBef>
                        <a:spcAft>
                          <a:spcPts val="0"/>
                        </a:spcAft>
                      </a:pPr>
                      <a:r>
                        <a:rPr lang="en-US" sz="1000">
                          <a:effectLst/>
                        </a:rPr>
                        <a:t> </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rPr>
                        <a:t>RRC</a:t>
                      </a:r>
                    </a:p>
                    <a:p>
                      <a:pPr marL="0" marR="0" algn="just">
                        <a:spcBef>
                          <a:spcPts val="0"/>
                        </a:spcBef>
                        <a:spcAft>
                          <a:spcPts val="0"/>
                        </a:spcAft>
                      </a:pPr>
                      <a:r>
                        <a:rPr lang="en-US" sz="1000">
                          <a:effectLst/>
                        </a:rPr>
                        <a:t>Idle Mode</a:t>
                      </a:r>
                    </a:p>
                    <a:p>
                      <a:pPr marL="0" marR="0" algn="just">
                        <a:spcBef>
                          <a:spcPts val="0"/>
                        </a:spcBef>
                        <a:spcAft>
                          <a:spcPts val="0"/>
                        </a:spcAft>
                      </a:pPr>
                      <a:r>
                        <a:rPr lang="en-US" sz="1000">
                          <a:effectLst/>
                        </a:rPr>
                        <a:t>5GC</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latin typeface="+mj-lt"/>
                        </a:rPr>
                        <a:t>1</a:t>
                      </a:r>
                      <a:endParaRPr lang="en-US" sz="1000" dirty="0">
                        <a:effectLst/>
                        <a:latin typeface="+mj-lt"/>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latin typeface="+mj-lt"/>
                          <a:ea typeface="Calibri" panose="020F0502020204030204" pitchFamily="34" charset="0"/>
                        </a:rPr>
                        <a:t>RRC WP Updates</a:t>
                      </a:r>
                    </a:p>
                  </a:txBody>
                  <a:tcPr marL="47355" marR="47355" marT="0" marB="0"/>
                </a:tc>
                <a:tc>
                  <a:txBody>
                    <a:bodyPr/>
                    <a:lstStyle/>
                    <a:p>
                      <a:pPr marL="0" marR="0" algn="just">
                        <a:spcBef>
                          <a:spcPts val="0"/>
                        </a:spcBef>
                        <a:spcAft>
                          <a:spcPts val="0"/>
                        </a:spcAft>
                      </a:pPr>
                      <a:r>
                        <a:rPr lang="en-US" sz="1000" dirty="0">
                          <a:effectLst/>
                        </a:rPr>
                        <a:t>RRC – Relevant TC scoped </a:t>
                      </a:r>
                    </a:p>
                    <a:p>
                      <a:pPr marL="0" marR="0" algn="just">
                        <a:spcBef>
                          <a:spcPts val="0"/>
                        </a:spcBef>
                        <a:spcAft>
                          <a:spcPts val="0"/>
                        </a:spcAft>
                      </a:pPr>
                      <a:r>
                        <a:rPr lang="en-US" sz="1000" dirty="0">
                          <a:effectLst/>
                        </a:rPr>
                        <a:t>Idle – Relevant TC scoped, assigned </a:t>
                      </a:r>
                    </a:p>
                    <a:p>
                      <a:pPr marL="0" marR="0" algn="just">
                        <a:spcBef>
                          <a:spcPts val="0"/>
                        </a:spcBef>
                        <a:spcAft>
                          <a:spcPts val="0"/>
                        </a:spcAft>
                      </a:pPr>
                      <a:r>
                        <a:rPr lang="en-US" sz="1000" dirty="0">
                          <a:effectLst/>
                        </a:rPr>
                        <a:t>5GC - ??</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 Test case to be submitted in RAN5#83</a:t>
                      </a:r>
                      <a:endParaRPr lang="en-US" sz="1000" dirty="0">
                        <a:effectLst/>
                        <a:latin typeface="Calibri" panose="020F0502020204030204" pitchFamily="34" charset="0"/>
                        <a:ea typeface="Calibri" panose="020F0502020204030204" pitchFamily="34" charset="0"/>
                      </a:endParaRPr>
                    </a:p>
                  </a:txBody>
                  <a:tcPr marL="47355" marR="47355" marT="0" marB="0"/>
                </a:tc>
                <a:extLst>
                  <a:ext uri="{0D108BD9-81ED-4DB2-BD59-A6C34878D82A}">
                    <a16:rowId xmlns:a16="http://schemas.microsoft.com/office/drawing/2014/main" val="1136224387"/>
                  </a:ext>
                </a:extLst>
              </a:tr>
              <a:tr h="466066">
                <a:tc>
                  <a:txBody>
                    <a:bodyPr/>
                    <a:lstStyle/>
                    <a:p>
                      <a:pPr marL="0" marR="0" algn="just">
                        <a:spcBef>
                          <a:spcPts val="0"/>
                        </a:spcBef>
                        <a:spcAft>
                          <a:spcPts val="0"/>
                        </a:spcAft>
                      </a:pPr>
                      <a:r>
                        <a:rPr lang="en-US" sz="1000" dirty="0">
                          <a:effectLst/>
                        </a:rPr>
                        <a:t>NR-NR Measurements and Handover (Intra and Inter Frequency)</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rPr>
                        <a:t>RRC</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rPr>
                        <a:t>1</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 Work Plan updated </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000" dirty="0">
                          <a:effectLst/>
                        </a:rPr>
                        <a:t>  Test case to be submitted in RAN5#83</a:t>
                      </a:r>
                      <a:endParaRPr lang="en-US" sz="1000" dirty="0">
                        <a:effectLst/>
                        <a:latin typeface="Calibri" panose="020F0502020204030204" pitchFamily="34" charset="0"/>
                        <a:ea typeface="Calibri" panose="020F0502020204030204" pitchFamily="34" charset="0"/>
                      </a:endParaRPr>
                    </a:p>
                    <a:p>
                      <a:pPr marL="0" marR="0" algn="just">
                        <a:spcBef>
                          <a:spcPts val="0"/>
                        </a:spcBef>
                        <a:spcAft>
                          <a:spcPts val="0"/>
                        </a:spcAft>
                      </a:pPr>
                      <a:endParaRPr lang="en-US" sz="1000" dirty="0">
                        <a:effectLst/>
                        <a:latin typeface="Calibri" panose="020F0502020204030204" pitchFamily="34" charset="0"/>
                        <a:ea typeface="Calibri" panose="020F0502020204030204" pitchFamily="34" charset="0"/>
                      </a:endParaRPr>
                    </a:p>
                  </a:txBody>
                  <a:tcPr marL="47355" marR="47355" marT="0" marB="0"/>
                </a:tc>
                <a:extLst>
                  <a:ext uri="{0D108BD9-81ED-4DB2-BD59-A6C34878D82A}">
                    <a16:rowId xmlns:a16="http://schemas.microsoft.com/office/drawing/2014/main" val="995353115"/>
                  </a:ext>
                </a:extLst>
              </a:tr>
              <a:tr h="339857">
                <a:tc>
                  <a:txBody>
                    <a:bodyPr/>
                    <a:lstStyle/>
                    <a:p>
                      <a:pPr marL="0" marR="0" algn="just">
                        <a:spcBef>
                          <a:spcPts val="0"/>
                        </a:spcBef>
                        <a:spcAft>
                          <a:spcPts val="0"/>
                        </a:spcAft>
                      </a:pPr>
                      <a:r>
                        <a:rPr lang="en-US" sz="1000">
                          <a:effectLst/>
                        </a:rPr>
                        <a:t>NR-NR Measurements and Handover Inter-band)</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rPr>
                        <a:t>RRC</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1</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 Work Plan Updated</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rPr>
                        <a:t> </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000" dirty="0">
                          <a:effectLst/>
                        </a:rPr>
                        <a:t> Test case to be submitted in RAN5#83</a:t>
                      </a:r>
                      <a:endParaRPr lang="en-US" sz="1000" dirty="0">
                        <a:effectLst/>
                        <a:latin typeface="Calibri" panose="020F0502020204030204" pitchFamily="34" charset="0"/>
                        <a:ea typeface="Calibri" panose="020F0502020204030204" pitchFamily="34" charset="0"/>
                      </a:endParaRPr>
                    </a:p>
                    <a:p>
                      <a:pPr marL="0" marR="0" algn="just">
                        <a:spcBef>
                          <a:spcPts val="0"/>
                        </a:spcBef>
                        <a:spcAft>
                          <a:spcPts val="0"/>
                        </a:spcAft>
                      </a:pPr>
                      <a:endParaRPr lang="en-US" sz="1000" dirty="0">
                        <a:effectLst/>
                        <a:latin typeface="Calibri" panose="020F0502020204030204" pitchFamily="34" charset="0"/>
                        <a:ea typeface="Calibri" panose="020F0502020204030204" pitchFamily="34" charset="0"/>
                      </a:endParaRPr>
                    </a:p>
                  </a:txBody>
                  <a:tcPr marL="47355" marR="47355" marT="0" marB="0"/>
                </a:tc>
                <a:extLst>
                  <a:ext uri="{0D108BD9-81ED-4DB2-BD59-A6C34878D82A}">
                    <a16:rowId xmlns:a16="http://schemas.microsoft.com/office/drawing/2014/main" val="1701918793"/>
                  </a:ext>
                </a:extLst>
              </a:tr>
              <a:tr h="621421">
                <a:tc>
                  <a:txBody>
                    <a:bodyPr/>
                    <a:lstStyle/>
                    <a:p>
                      <a:pPr marL="0" marR="0" algn="just">
                        <a:spcBef>
                          <a:spcPts val="0"/>
                        </a:spcBef>
                        <a:spcAft>
                          <a:spcPts val="0"/>
                        </a:spcAft>
                      </a:pPr>
                      <a:r>
                        <a:rPr lang="en-US" sz="1000" dirty="0">
                          <a:effectLst/>
                        </a:rPr>
                        <a:t>FR1 CA</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RRC, L2, Test Environment</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1           </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 Work Plan Updated</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Need FR1 1 CC Bands and Freq Tables ( Ericsson to own this Action Item)</a:t>
                      </a:r>
                    </a:p>
                    <a:p>
                      <a:pPr marL="0" marR="0" algn="just">
                        <a:spcBef>
                          <a:spcPts val="0"/>
                        </a:spcBef>
                        <a:spcAft>
                          <a:spcPts val="0"/>
                        </a:spcAft>
                      </a:pPr>
                      <a:r>
                        <a:rPr lang="en-US" sz="1000" dirty="0">
                          <a:effectLst/>
                        </a:rPr>
                        <a:t>Test Cases to be submitted in RAN5#83</a:t>
                      </a:r>
                    </a:p>
                    <a:p>
                      <a:pPr marL="0" marR="0" algn="just">
                        <a:spcBef>
                          <a:spcPts val="0"/>
                        </a:spcBef>
                        <a:spcAft>
                          <a:spcPts val="0"/>
                        </a:spcAft>
                      </a:pPr>
                      <a:endParaRPr lang="en-US" sz="1000" dirty="0">
                        <a:effectLst/>
                        <a:latin typeface="Calibri" panose="020F0502020204030204" pitchFamily="34" charset="0"/>
                        <a:ea typeface="Calibri" panose="020F0502020204030204" pitchFamily="34" charset="0"/>
                      </a:endParaRPr>
                    </a:p>
                  </a:txBody>
                  <a:tcPr marL="47355" marR="47355" marT="0" marB="0"/>
                </a:tc>
                <a:extLst>
                  <a:ext uri="{0D108BD9-81ED-4DB2-BD59-A6C34878D82A}">
                    <a16:rowId xmlns:a16="http://schemas.microsoft.com/office/drawing/2014/main" val="2841378652"/>
                  </a:ext>
                </a:extLst>
              </a:tr>
              <a:tr h="466066">
                <a:tc>
                  <a:txBody>
                    <a:bodyPr/>
                    <a:lstStyle/>
                    <a:p>
                      <a:pPr marL="0" marR="0" algn="just">
                        <a:spcBef>
                          <a:spcPts val="0"/>
                        </a:spcBef>
                        <a:spcAft>
                          <a:spcPts val="0"/>
                        </a:spcAft>
                      </a:pPr>
                      <a:r>
                        <a:rPr lang="en-US" sz="1000">
                          <a:effectLst/>
                        </a:rPr>
                        <a:t>VoNR</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rPr>
                        <a:t>IMS 5GS</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rPr>
                        <a:t>2</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 WP not created</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Not Scoped yet</a:t>
                      </a:r>
                    </a:p>
                    <a:p>
                      <a:pPr marL="0" marR="0" algn="just">
                        <a:spcBef>
                          <a:spcPts val="0"/>
                        </a:spcBef>
                        <a:spcAft>
                          <a:spcPts val="0"/>
                        </a:spcAft>
                      </a:pPr>
                      <a:r>
                        <a:rPr lang="en-US" sz="1000" dirty="0">
                          <a:effectLst/>
                        </a:rPr>
                        <a:t>Dependency on GSMA NG114 Profile; A draft version might be available in April-19</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 Dependent on GSMA NG114 Profile which needs to be defined for </a:t>
                      </a:r>
                      <a:r>
                        <a:rPr lang="en-US" sz="1000" dirty="0" err="1">
                          <a:effectLst/>
                        </a:rPr>
                        <a:t>VoNR</a:t>
                      </a:r>
                      <a:endParaRPr lang="en-US" sz="1000" dirty="0">
                        <a:effectLst/>
                        <a:latin typeface="Calibri" panose="020F0502020204030204" pitchFamily="34" charset="0"/>
                        <a:ea typeface="Calibri" panose="020F0502020204030204" pitchFamily="34" charset="0"/>
                      </a:endParaRPr>
                    </a:p>
                  </a:txBody>
                  <a:tcPr marL="47355" marR="47355" marT="0" marB="0"/>
                </a:tc>
                <a:extLst>
                  <a:ext uri="{0D108BD9-81ED-4DB2-BD59-A6C34878D82A}">
                    <a16:rowId xmlns:a16="http://schemas.microsoft.com/office/drawing/2014/main" val="2089517153"/>
                  </a:ext>
                </a:extLst>
              </a:tr>
              <a:tr h="621421">
                <a:tc>
                  <a:txBody>
                    <a:bodyPr/>
                    <a:lstStyle/>
                    <a:p>
                      <a:pPr marL="0" marR="0" algn="just">
                        <a:spcBef>
                          <a:spcPts val="0"/>
                        </a:spcBef>
                        <a:spcAft>
                          <a:spcPts val="0"/>
                        </a:spcAft>
                      </a:pPr>
                      <a:r>
                        <a:rPr lang="en-US" sz="1000">
                          <a:effectLst/>
                        </a:rPr>
                        <a:t>Emergency Services</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rPr>
                        <a:t>Multilayer</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2</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 </a:t>
                      </a:r>
                    </a:p>
                    <a:p>
                      <a:pPr marL="0" marR="0" lvl="0" indent="0" algn="just" defTabSz="914400" rtl="0" eaLnBrk="1" fontAlgn="auto" latinLnBrk="0" hangingPunct="1">
                        <a:lnSpc>
                          <a:spcPct val="100000"/>
                        </a:lnSpc>
                        <a:spcBef>
                          <a:spcPts val="0"/>
                        </a:spcBef>
                        <a:spcAft>
                          <a:spcPts val="0"/>
                        </a:spcAft>
                        <a:buClrTx/>
                        <a:buSzTx/>
                        <a:buFontTx/>
                        <a:buNone/>
                        <a:tabLst/>
                        <a:defRPr/>
                      </a:pPr>
                      <a:r>
                        <a:rPr lang="en-US" sz="1000" dirty="0">
                          <a:effectLst/>
                        </a:rPr>
                        <a:t>Scoping and Test Assignment in Progress</a:t>
                      </a:r>
                      <a:endParaRPr lang="en-US" sz="1000" dirty="0">
                        <a:effectLst/>
                        <a:latin typeface="Calibri" panose="020F0502020204030204" pitchFamily="34" charset="0"/>
                        <a:ea typeface="Calibri" panose="020F0502020204030204" pitchFamily="34" charset="0"/>
                      </a:endParaRPr>
                    </a:p>
                    <a:p>
                      <a:pPr marL="0" marR="0" algn="just">
                        <a:spcBef>
                          <a:spcPts val="0"/>
                        </a:spcBef>
                        <a:spcAft>
                          <a:spcPts val="0"/>
                        </a:spcAft>
                      </a:pP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rPr>
                        <a:t>Not scoped yet</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 WP Scoping, Procedures and Test Prose</a:t>
                      </a:r>
                      <a:endParaRPr lang="en-US" sz="1000" dirty="0">
                        <a:effectLst/>
                        <a:latin typeface="Calibri" panose="020F0502020204030204" pitchFamily="34" charset="0"/>
                        <a:ea typeface="Calibri" panose="020F0502020204030204" pitchFamily="34" charset="0"/>
                      </a:endParaRPr>
                    </a:p>
                  </a:txBody>
                  <a:tcPr marL="47355" marR="47355" marT="0" marB="0"/>
                </a:tc>
                <a:extLst>
                  <a:ext uri="{0D108BD9-81ED-4DB2-BD59-A6C34878D82A}">
                    <a16:rowId xmlns:a16="http://schemas.microsoft.com/office/drawing/2014/main" val="4150720002"/>
                  </a:ext>
                </a:extLst>
              </a:tr>
              <a:tr h="310711">
                <a:tc>
                  <a:txBody>
                    <a:bodyPr/>
                    <a:lstStyle/>
                    <a:p>
                      <a:pPr marL="0" marR="0" algn="just">
                        <a:spcBef>
                          <a:spcPts val="0"/>
                        </a:spcBef>
                        <a:spcAft>
                          <a:spcPts val="0"/>
                        </a:spcAft>
                      </a:pPr>
                      <a:r>
                        <a:rPr lang="en-US" sz="1000" dirty="0">
                          <a:effectLst/>
                        </a:rPr>
                        <a:t>5GC Single Registration (with N26 interworking)</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latin typeface="+mj-lt"/>
                        </a:rPr>
                        <a:t>5GC</a:t>
                      </a:r>
                    </a:p>
                  </a:txBody>
                  <a:tcPr marL="47355" marR="47355" marT="0" marB="0"/>
                </a:tc>
                <a:tc>
                  <a:txBody>
                    <a:bodyPr/>
                    <a:lstStyle/>
                    <a:p>
                      <a:pPr marL="0" marR="0" algn="just">
                        <a:spcBef>
                          <a:spcPts val="0"/>
                        </a:spcBef>
                        <a:spcAft>
                          <a:spcPts val="0"/>
                        </a:spcAft>
                      </a:pPr>
                      <a:r>
                        <a:rPr lang="en-US" sz="1000" dirty="0">
                          <a:effectLst/>
                          <a:latin typeface="+mj-lt"/>
                        </a:rPr>
                        <a:t>1</a:t>
                      </a:r>
                      <a:endParaRPr lang="en-US" sz="1000" dirty="0">
                        <a:effectLst/>
                        <a:latin typeface="+mj-lt"/>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rPr>
                        <a:t>All WP assumes single registration</a:t>
                      </a:r>
                      <a:endParaRPr lang="en-US" sz="1000">
                        <a:effectLst/>
                        <a:latin typeface="Calibri" panose="020F0502020204030204" pitchFamily="34" charset="0"/>
                        <a:ea typeface="Calibri" panose="020F0502020204030204" pitchFamily="34" charset="0"/>
                      </a:endParaRPr>
                    </a:p>
                  </a:txBody>
                  <a:tcPr marL="47355" marR="47355" marT="0" marB="0"/>
                </a:tc>
                <a:extLst>
                  <a:ext uri="{0D108BD9-81ED-4DB2-BD59-A6C34878D82A}">
                    <a16:rowId xmlns:a16="http://schemas.microsoft.com/office/drawing/2014/main" val="3243502319"/>
                  </a:ext>
                </a:extLst>
              </a:tr>
              <a:tr h="449305">
                <a:tc>
                  <a:txBody>
                    <a:bodyPr/>
                    <a:lstStyle/>
                    <a:p>
                      <a:pPr marL="0" marR="0" algn="just">
                        <a:spcBef>
                          <a:spcPts val="0"/>
                        </a:spcBef>
                        <a:spcAft>
                          <a:spcPts val="0"/>
                        </a:spcAft>
                      </a:pPr>
                      <a:r>
                        <a:rPr lang="en-US" sz="1000">
                          <a:effectLst/>
                        </a:rPr>
                        <a:t>5GC Dual Registration</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latin typeface="+mj-lt"/>
                        </a:rPr>
                        <a:t>Impact all areas</a:t>
                      </a:r>
                      <a:endParaRPr lang="en-US" sz="1000">
                        <a:effectLst/>
                        <a:latin typeface="+mj-lt"/>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latin typeface="+mj-lt"/>
                          <a:ea typeface="Calibri" panose="020F0502020204030204" pitchFamily="34" charset="0"/>
                        </a:rPr>
                        <a:t>3</a:t>
                      </a:r>
                    </a:p>
                  </a:txBody>
                  <a:tcPr marL="47355" marR="47355" marT="0" marB="0"/>
                </a:tc>
                <a:tc>
                  <a:txBody>
                    <a:bodyPr/>
                    <a:lstStyle/>
                    <a:p>
                      <a:pPr marL="0" marR="0" algn="just">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Not a initial deployment priority</a:t>
                      </a:r>
                      <a:endParaRPr lang="en-US" sz="1000" dirty="0">
                        <a:effectLst/>
                        <a:latin typeface="Calibri" panose="020F0502020204030204" pitchFamily="34" charset="0"/>
                        <a:ea typeface="Calibri" panose="020F0502020204030204" pitchFamily="34" charset="0"/>
                      </a:endParaRPr>
                    </a:p>
                  </a:txBody>
                  <a:tcPr marL="47355" marR="47355" marT="0" marB="0"/>
                </a:tc>
                <a:extLst>
                  <a:ext uri="{0D108BD9-81ED-4DB2-BD59-A6C34878D82A}">
                    <a16:rowId xmlns:a16="http://schemas.microsoft.com/office/drawing/2014/main" val="2506315993"/>
                  </a:ext>
                </a:extLst>
              </a:tr>
            </a:tbl>
          </a:graphicData>
        </a:graphic>
      </p:graphicFrame>
      <p:sp>
        <p:nvSpPr>
          <p:cNvPr id="6" name="Title 11">
            <a:extLst>
              <a:ext uri="{FF2B5EF4-FFF2-40B4-BE49-F238E27FC236}">
                <a16:creationId xmlns:a16="http://schemas.microsoft.com/office/drawing/2014/main" id="{3E9428A9-E68D-4E5E-AE8D-3A037B342B81}"/>
              </a:ext>
            </a:extLst>
          </p:cNvPr>
          <p:cNvSpPr txBox="1">
            <a:spLocks/>
          </p:cNvSpPr>
          <p:nvPr/>
        </p:nvSpPr>
        <p:spPr>
          <a:xfrm>
            <a:off x="247290" y="6372828"/>
            <a:ext cx="11210239" cy="429028"/>
          </a:xfrm>
          <a:prstGeom prst="rect">
            <a:avLst/>
          </a:prstGeom>
        </p:spPr>
        <p:txBody>
          <a:bodyPr vert="horz" wrap="square" lIns="0" tIns="0" rIns="0" bIns="0" rtlCol="0" anchor="b">
            <a:noAutofit/>
          </a:bodyPr>
          <a:lst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a:lstStyle>
          <a:p>
            <a:r>
              <a:rPr lang="en-US" sz="1000" b="1" dirty="0">
                <a:solidFill>
                  <a:srgbClr val="FF0000"/>
                </a:solidFill>
              </a:rPr>
              <a:t>Note - The scope of this document is to capture protocol\signaling related features and their priorities as requested by Operators</a:t>
            </a:r>
          </a:p>
        </p:txBody>
      </p:sp>
    </p:spTree>
    <p:extLst>
      <p:ext uri="{BB962C8B-B14F-4D97-AF65-F5344CB8AC3E}">
        <p14:creationId xmlns:p14="http://schemas.microsoft.com/office/powerpoint/2010/main" val="1487539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A15E31AA-6FBA-488F-B805-4CEBA8257372}"/>
              </a:ext>
            </a:extLst>
          </p:cNvPr>
          <p:cNvSpPr>
            <a:spLocks noGrp="1"/>
          </p:cNvSpPr>
          <p:nvPr>
            <p:ph type="title"/>
          </p:nvPr>
        </p:nvSpPr>
        <p:spPr>
          <a:xfrm>
            <a:off x="471068" y="206461"/>
            <a:ext cx="11210239" cy="429028"/>
          </a:xfrm>
        </p:spPr>
        <p:txBody>
          <a:bodyPr/>
          <a:lstStyle/>
          <a:p>
            <a:r>
              <a:rPr lang="en-US" dirty="0"/>
              <a:t>Feature List for SA Option 2 Test Cases (FR1 Bands) </a:t>
            </a:r>
          </a:p>
        </p:txBody>
      </p:sp>
      <p:sp>
        <p:nvSpPr>
          <p:cNvPr id="13" name="Subtitle 12">
            <a:extLst>
              <a:ext uri="{FF2B5EF4-FFF2-40B4-BE49-F238E27FC236}">
                <a16:creationId xmlns:a16="http://schemas.microsoft.com/office/drawing/2014/main" id="{DEFC16F8-5B2B-4103-9A85-95C1C8B0339D}"/>
              </a:ext>
            </a:extLst>
          </p:cNvPr>
          <p:cNvSpPr>
            <a:spLocks noGrp="1"/>
          </p:cNvSpPr>
          <p:nvPr>
            <p:ph type="subTitle" idx="1"/>
          </p:nvPr>
        </p:nvSpPr>
        <p:spPr/>
        <p:txBody>
          <a:bodyPr/>
          <a:lstStyle/>
          <a:p>
            <a:r>
              <a:rPr lang="en-US" dirty="0"/>
              <a:t> </a:t>
            </a:r>
          </a:p>
        </p:txBody>
      </p:sp>
      <p:cxnSp>
        <p:nvCxnSpPr>
          <p:cNvPr id="16" name="Straight Connector 15">
            <a:extLst>
              <a:ext uri="{FF2B5EF4-FFF2-40B4-BE49-F238E27FC236}">
                <a16:creationId xmlns:a16="http://schemas.microsoft.com/office/drawing/2014/main" id="{179CB4F3-BD2E-4AB2-8EAF-1D06E4005D65}"/>
              </a:ext>
            </a:extLst>
          </p:cNvPr>
          <p:cNvCxnSpPr/>
          <p:nvPr/>
        </p:nvCxnSpPr>
        <p:spPr>
          <a:xfrm>
            <a:off x="475488" y="692195"/>
            <a:ext cx="11201400" cy="0"/>
          </a:xfrm>
          <a:prstGeom prst="line">
            <a:avLst/>
          </a:prstGeom>
          <a:ln w="38100" cap="rnd">
            <a:solidFill>
              <a:srgbClr val="0070C0"/>
            </a:solidFill>
            <a:round/>
            <a:headEnd w="lg" len="lg"/>
            <a:tailEnd type="none"/>
          </a:ln>
        </p:spPr>
        <p:style>
          <a:lnRef idx="1">
            <a:schemeClr val="accent1"/>
          </a:lnRef>
          <a:fillRef idx="0">
            <a:schemeClr val="accent1"/>
          </a:fillRef>
          <a:effectRef idx="0">
            <a:schemeClr val="accent1"/>
          </a:effectRef>
          <a:fontRef idx="minor">
            <a:schemeClr val="tx1"/>
          </a:fontRef>
        </p:style>
      </p:cxnSp>
      <p:graphicFrame>
        <p:nvGraphicFramePr>
          <p:cNvPr id="6" name="Table 5">
            <a:extLst>
              <a:ext uri="{FF2B5EF4-FFF2-40B4-BE49-F238E27FC236}">
                <a16:creationId xmlns:a16="http://schemas.microsoft.com/office/drawing/2014/main" id="{EE53E0D9-977D-4DBB-B824-39BE4E0756AC}"/>
              </a:ext>
            </a:extLst>
          </p:cNvPr>
          <p:cNvGraphicFramePr>
            <a:graphicFrameLocks noGrp="1"/>
          </p:cNvGraphicFramePr>
          <p:nvPr>
            <p:extLst>
              <p:ext uri="{D42A27DB-BD31-4B8C-83A1-F6EECF244321}">
                <p14:modId xmlns:p14="http://schemas.microsoft.com/office/powerpoint/2010/main" val="1873937442"/>
              </p:ext>
            </p:extLst>
          </p:nvPr>
        </p:nvGraphicFramePr>
        <p:xfrm>
          <a:off x="509588" y="898750"/>
          <a:ext cx="10555491" cy="4465425"/>
        </p:xfrm>
        <a:graphic>
          <a:graphicData uri="http://schemas.openxmlformats.org/drawingml/2006/table">
            <a:tbl>
              <a:tblPr firstRow="1" firstCol="1" bandRow="1">
                <a:tableStyleId>{5C22544A-7EE6-4342-B048-85BDC9FD1C3A}</a:tableStyleId>
              </a:tblPr>
              <a:tblGrid>
                <a:gridCol w="1759248">
                  <a:extLst>
                    <a:ext uri="{9D8B030D-6E8A-4147-A177-3AD203B41FA5}">
                      <a16:colId xmlns:a16="http://schemas.microsoft.com/office/drawing/2014/main" val="2036172985"/>
                    </a:ext>
                  </a:extLst>
                </a:gridCol>
                <a:gridCol w="1759248">
                  <a:extLst>
                    <a:ext uri="{9D8B030D-6E8A-4147-A177-3AD203B41FA5}">
                      <a16:colId xmlns:a16="http://schemas.microsoft.com/office/drawing/2014/main" val="2282034424"/>
                    </a:ext>
                  </a:extLst>
                </a:gridCol>
                <a:gridCol w="720254">
                  <a:extLst>
                    <a:ext uri="{9D8B030D-6E8A-4147-A177-3AD203B41FA5}">
                      <a16:colId xmlns:a16="http://schemas.microsoft.com/office/drawing/2014/main" val="3057277001"/>
                    </a:ext>
                  </a:extLst>
                </a:gridCol>
                <a:gridCol w="2423582">
                  <a:extLst>
                    <a:ext uri="{9D8B030D-6E8A-4147-A177-3AD203B41FA5}">
                      <a16:colId xmlns:a16="http://schemas.microsoft.com/office/drawing/2014/main" val="1067787889"/>
                    </a:ext>
                  </a:extLst>
                </a:gridCol>
                <a:gridCol w="2133911">
                  <a:extLst>
                    <a:ext uri="{9D8B030D-6E8A-4147-A177-3AD203B41FA5}">
                      <a16:colId xmlns:a16="http://schemas.microsoft.com/office/drawing/2014/main" val="2793168409"/>
                    </a:ext>
                  </a:extLst>
                </a:gridCol>
                <a:gridCol w="1759248">
                  <a:extLst>
                    <a:ext uri="{9D8B030D-6E8A-4147-A177-3AD203B41FA5}">
                      <a16:colId xmlns:a16="http://schemas.microsoft.com/office/drawing/2014/main" val="4274619994"/>
                    </a:ext>
                  </a:extLst>
                </a:gridCol>
              </a:tblGrid>
              <a:tr h="491365">
                <a:tc>
                  <a:txBody>
                    <a:bodyPr/>
                    <a:lstStyle/>
                    <a:p>
                      <a:pPr marL="0" marR="0" algn="just">
                        <a:spcBef>
                          <a:spcPts val="0"/>
                        </a:spcBef>
                        <a:spcAft>
                          <a:spcPts val="0"/>
                        </a:spcAft>
                      </a:pPr>
                      <a:r>
                        <a:rPr lang="en-US" sz="1000" dirty="0">
                          <a:effectLst/>
                          <a:latin typeface="+mj-lt"/>
                        </a:rPr>
                        <a:t>Feature</a:t>
                      </a:r>
                      <a:endParaRPr lang="en-US" sz="1000" dirty="0">
                        <a:effectLst/>
                        <a:latin typeface="+mj-lt"/>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latin typeface="+mj-lt"/>
                        </a:rPr>
                        <a:t>Work Plan Area\ Core Spec</a:t>
                      </a:r>
                      <a:endParaRPr lang="en-US" sz="1000" dirty="0">
                        <a:effectLst/>
                        <a:latin typeface="+mj-lt"/>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latin typeface="+mj-lt"/>
                        </a:rPr>
                        <a:t>Priority</a:t>
                      </a:r>
                    </a:p>
                    <a:p>
                      <a:pPr marL="0" marR="0" algn="just">
                        <a:spcBef>
                          <a:spcPts val="0"/>
                        </a:spcBef>
                        <a:spcAft>
                          <a:spcPts val="0"/>
                        </a:spcAft>
                      </a:pPr>
                      <a:r>
                        <a:rPr lang="en-US" sz="1000" dirty="0">
                          <a:effectLst/>
                          <a:latin typeface="+mj-lt"/>
                        </a:rPr>
                        <a:t>(1, 2 or 3)</a:t>
                      </a:r>
                      <a:endParaRPr lang="en-US" sz="1000" dirty="0">
                        <a:effectLst/>
                        <a:latin typeface="+mj-lt"/>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latin typeface="+mj-lt"/>
                        </a:rPr>
                        <a:t>Status</a:t>
                      </a:r>
                      <a:endParaRPr lang="en-US" sz="1000">
                        <a:effectLst/>
                        <a:latin typeface="+mj-lt"/>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latin typeface="+mj-lt"/>
                        </a:rPr>
                        <a:t>Open items\Issues</a:t>
                      </a:r>
                      <a:endParaRPr lang="en-US" sz="1000">
                        <a:effectLst/>
                        <a:latin typeface="+mj-lt"/>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latin typeface="+mj-lt"/>
                        </a:rPr>
                        <a:t>Action for RAN5#83</a:t>
                      </a:r>
                      <a:endParaRPr lang="en-US" sz="1000">
                        <a:effectLst/>
                        <a:latin typeface="+mj-lt"/>
                        <a:ea typeface="Calibri" panose="020F0502020204030204" pitchFamily="34" charset="0"/>
                      </a:endParaRPr>
                    </a:p>
                  </a:txBody>
                  <a:tcPr marL="47355" marR="47355" marT="0" marB="0"/>
                </a:tc>
                <a:extLst>
                  <a:ext uri="{0D108BD9-81ED-4DB2-BD59-A6C34878D82A}">
                    <a16:rowId xmlns:a16="http://schemas.microsoft.com/office/drawing/2014/main" val="4177055878"/>
                  </a:ext>
                </a:extLst>
              </a:tr>
              <a:tr h="993515">
                <a:tc>
                  <a:txBody>
                    <a:bodyPr/>
                    <a:lstStyle/>
                    <a:p>
                      <a:pPr marL="0" marR="0" algn="just">
                        <a:spcBef>
                          <a:spcPts val="0"/>
                        </a:spcBef>
                        <a:spcAft>
                          <a:spcPts val="0"/>
                        </a:spcAft>
                      </a:pPr>
                      <a:r>
                        <a:rPr lang="en-US" sz="1000" dirty="0">
                          <a:effectLst/>
                          <a:latin typeface="+mj-lt"/>
                          <a:ea typeface="Calibri" panose="020F0502020204030204" pitchFamily="34" charset="0"/>
                        </a:rPr>
                        <a:t>5GC Mobility Management Feature</a:t>
                      </a:r>
                    </a:p>
                    <a:p>
                      <a:pPr marL="0" marR="0" algn="just">
                        <a:spcBef>
                          <a:spcPts val="0"/>
                        </a:spcBef>
                        <a:spcAft>
                          <a:spcPts val="0"/>
                        </a:spcAft>
                      </a:pPr>
                      <a:r>
                        <a:rPr lang="en-US" sz="1000" dirty="0">
                          <a:effectLst/>
                          <a:latin typeface="+mj-lt"/>
                          <a:ea typeface="Calibri" panose="020F0502020204030204" pitchFamily="34" charset="0"/>
                        </a:rPr>
                        <a:t>(Please refer to 5GC WP and identify priority-1 TC)</a:t>
                      </a:r>
                    </a:p>
                  </a:txBody>
                  <a:tcPr marL="47355" marR="47355" marT="0" marB="0"/>
                </a:tc>
                <a:tc>
                  <a:txBody>
                    <a:bodyPr/>
                    <a:lstStyle/>
                    <a:p>
                      <a:pPr marL="0" marR="0" algn="just">
                        <a:spcBef>
                          <a:spcPts val="0"/>
                        </a:spcBef>
                        <a:spcAft>
                          <a:spcPts val="0"/>
                        </a:spcAft>
                      </a:pPr>
                      <a:r>
                        <a:rPr lang="en-US" sz="1000" dirty="0">
                          <a:effectLst/>
                          <a:latin typeface="+mj-lt"/>
                        </a:rPr>
                        <a:t>5GC</a:t>
                      </a:r>
                    </a:p>
                  </a:txBody>
                  <a:tcPr marL="47355" marR="47355" marT="0" marB="0"/>
                </a:tc>
                <a:tc>
                  <a:txBody>
                    <a:bodyPr/>
                    <a:lstStyle/>
                    <a:p>
                      <a:pPr marL="0" marR="0" algn="just">
                        <a:spcBef>
                          <a:spcPts val="0"/>
                        </a:spcBef>
                        <a:spcAft>
                          <a:spcPts val="0"/>
                        </a:spcAft>
                      </a:pPr>
                      <a:r>
                        <a:rPr lang="en-US" sz="1000" dirty="0">
                          <a:effectLst/>
                          <a:latin typeface="+mj-lt"/>
                        </a:rPr>
                        <a:t>1</a:t>
                      </a:r>
                      <a:endParaRPr lang="en-US" sz="1000" dirty="0">
                        <a:effectLst/>
                        <a:latin typeface="+mj-lt"/>
                        <a:ea typeface="Calibri" panose="020F0502020204030204" pitchFamily="34" charset="0"/>
                      </a:endParaRPr>
                    </a:p>
                  </a:txBody>
                  <a:tcPr marL="47355" marR="47355" marT="0" marB="0"/>
                </a:tc>
                <a:tc>
                  <a:txBody>
                    <a:bodyPr/>
                    <a:lstStyle/>
                    <a:p>
                      <a:pPr marL="0" marR="0" algn="just">
                        <a:spcBef>
                          <a:spcPts val="0"/>
                        </a:spcBef>
                        <a:spcAft>
                          <a:spcPts val="0"/>
                        </a:spcAft>
                      </a:pPr>
                      <a:endParaRPr lang="en-US" sz="1000" dirty="0">
                        <a:effectLst/>
                        <a:latin typeface="+mj-lt"/>
                        <a:ea typeface="Calibri" panose="020F0502020204030204" pitchFamily="34" charset="0"/>
                      </a:endParaRPr>
                    </a:p>
                  </a:txBody>
                  <a:tcPr marL="47355" marR="47355" marT="0" marB="0"/>
                </a:tc>
                <a:tc>
                  <a:txBody>
                    <a:bodyPr/>
                    <a:lstStyle/>
                    <a:p>
                      <a:pPr marL="0" marR="0" algn="just">
                        <a:spcBef>
                          <a:spcPts val="0"/>
                        </a:spcBef>
                        <a:spcAft>
                          <a:spcPts val="0"/>
                        </a:spcAft>
                      </a:pPr>
                      <a:endParaRPr lang="en-US" sz="1000" dirty="0">
                        <a:effectLst/>
                        <a:latin typeface="+mj-lt"/>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solidFill>
                            <a:schemeClr val="tx1"/>
                          </a:solidFill>
                          <a:effectLst/>
                          <a:latin typeface="+mj-lt"/>
                        </a:rPr>
                        <a:t> CMCC Priority Received (attached)</a:t>
                      </a:r>
                      <a:endParaRPr lang="en-US" sz="1000" dirty="0">
                        <a:solidFill>
                          <a:schemeClr val="tx1"/>
                        </a:solidFill>
                        <a:effectLst/>
                        <a:latin typeface="+mj-lt"/>
                        <a:ea typeface="Calibri" panose="020F0502020204030204" pitchFamily="34" charset="0"/>
                      </a:endParaRPr>
                    </a:p>
                  </a:txBody>
                  <a:tcPr marL="47355" marR="47355" marT="0" marB="0"/>
                </a:tc>
                <a:extLst>
                  <a:ext uri="{0D108BD9-81ED-4DB2-BD59-A6C34878D82A}">
                    <a16:rowId xmlns:a16="http://schemas.microsoft.com/office/drawing/2014/main" val="3758758082"/>
                  </a:ext>
                </a:extLst>
              </a:tr>
              <a:tr h="993515">
                <a:tc>
                  <a:txBody>
                    <a:bodyPr/>
                    <a:lstStyle/>
                    <a:p>
                      <a:pPr marL="0" marR="0" algn="just">
                        <a:spcBef>
                          <a:spcPts val="0"/>
                        </a:spcBef>
                        <a:spcAft>
                          <a:spcPts val="0"/>
                        </a:spcAft>
                      </a:pPr>
                      <a:r>
                        <a:rPr lang="en-US" sz="1000" dirty="0">
                          <a:effectLst/>
                          <a:latin typeface="+mj-lt"/>
                          <a:ea typeface="Calibri" panose="020F0502020204030204" pitchFamily="34" charset="0"/>
                        </a:rPr>
                        <a:t>5GC Session Management</a:t>
                      </a:r>
                    </a:p>
                    <a:p>
                      <a:pPr marL="0" marR="0" lvl="0" indent="0" algn="just" defTabSz="914400" rtl="0" eaLnBrk="1" fontAlgn="auto" latinLnBrk="0" hangingPunct="1">
                        <a:lnSpc>
                          <a:spcPct val="100000"/>
                        </a:lnSpc>
                        <a:spcBef>
                          <a:spcPts val="0"/>
                        </a:spcBef>
                        <a:spcAft>
                          <a:spcPts val="0"/>
                        </a:spcAft>
                        <a:buClrTx/>
                        <a:buSzTx/>
                        <a:buFontTx/>
                        <a:buNone/>
                        <a:tabLst/>
                        <a:defRPr/>
                      </a:pPr>
                      <a:r>
                        <a:rPr lang="en-US" sz="1000" dirty="0">
                          <a:effectLst/>
                          <a:latin typeface="+mj-lt"/>
                          <a:ea typeface="Calibri" panose="020F0502020204030204" pitchFamily="34" charset="0"/>
                        </a:rPr>
                        <a:t>(Please refer to 5GC WP and identify priority-1 TC)</a:t>
                      </a:r>
                    </a:p>
                    <a:p>
                      <a:pPr marL="0" marR="0" algn="just">
                        <a:spcBef>
                          <a:spcPts val="0"/>
                        </a:spcBef>
                        <a:spcAft>
                          <a:spcPts val="0"/>
                        </a:spcAft>
                      </a:pPr>
                      <a:endParaRPr lang="en-US" sz="1000" dirty="0">
                        <a:effectLst/>
                        <a:latin typeface="+mj-lt"/>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latin typeface="+mj-lt"/>
                        </a:rPr>
                        <a:t>5GC</a:t>
                      </a:r>
                    </a:p>
                  </a:txBody>
                  <a:tcPr marL="47355" marR="47355" marT="0" marB="0"/>
                </a:tc>
                <a:tc>
                  <a:txBody>
                    <a:bodyPr/>
                    <a:lstStyle/>
                    <a:p>
                      <a:pPr marL="0" marR="0" algn="just">
                        <a:spcBef>
                          <a:spcPts val="0"/>
                        </a:spcBef>
                        <a:spcAft>
                          <a:spcPts val="0"/>
                        </a:spcAft>
                      </a:pPr>
                      <a:r>
                        <a:rPr lang="en-US" sz="1000" dirty="0">
                          <a:effectLst/>
                          <a:latin typeface="+mj-lt"/>
                          <a:ea typeface="Calibri" panose="020F0502020204030204" pitchFamily="34" charset="0"/>
                        </a:rPr>
                        <a:t>1</a:t>
                      </a:r>
                    </a:p>
                  </a:txBody>
                  <a:tcPr marL="47355" marR="47355" marT="0" marB="0"/>
                </a:tc>
                <a:tc>
                  <a:txBody>
                    <a:bodyPr/>
                    <a:lstStyle/>
                    <a:p>
                      <a:pPr marL="0" marR="0" algn="just">
                        <a:spcBef>
                          <a:spcPts val="0"/>
                        </a:spcBef>
                        <a:spcAft>
                          <a:spcPts val="0"/>
                        </a:spcAft>
                      </a:pPr>
                      <a:endParaRPr lang="en-US" sz="1000" dirty="0">
                        <a:effectLst/>
                        <a:latin typeface="+mj-lt"/>
                        <a:ea typeface="Calibri" panose="020F0502020204030204" pitchFamily="34" charset="0"/>
                      </a:endParaRPr>
                    </a:p>
                  </a:txBody>
                  <a:tcPr marL="47355" marR="47355" marT="0" marB="0"/>
                </a:tc>
                <a:tc>
                  <a:txBody>
                    <a:bodyPr/>
                    <a:lstStyle/>
                    <a:p>
                      <a:pPr marL="0" marR="0" algn="just">
                        <a:spcBef>
                          <a:spcPts val="0"/>
                        </a:spcBef>
                        <a:spcAft>
                          <a:spcPts val="0"/>
                        </a:spcAft>
                      </a:pPr>
                      <a:endParaRPr lang="en-US" sz="1000" dirty="0">
                        <a:effectLst/>
                        <a:latin typeface="+mj-lt"/>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kern="1200" dirty="0">
                          <a:solidFill>
                            <a:schemeClr val="tx1"/>
                          </a:solidFill>
                          <a:effectLst/>
                          <a:latin typeface="+mn-lt"/>
                          <a:ea typeface="+mn-ea"/>
                          <a:cs typeface="+mn-cs"/>
                        </a:rPr>
                        <a:t>CMCC Priority Received (attached)</a:t>
                      </a:r>
                      <a:endParaRPr lang="en-US" sz="1000" dirty="0">
                        <a:solidFill>
                          <a:schemeClr val="tx1"/>
                        </a:solidFill>
                        <a:effectLst/>
                        <a:latin typeface="+mj-lt"/>
                        <a:ea typeface="Calibri" panose="020F0502020204030204" pitchFamily="34" charset="0"/>
                      </a:endParaRPr>
                    </a:p>
                  </a:txBody>
                  <a:tcPr marL="47355" marR="47355" marT="0" marB="0"/>
                </a:tc>
                <a:extLst>
                  <a:ext uri="{0D108BD9-81ED-4DB2-BD59-A6C34878D82A}">
                    <a16:rowId xmlns:a16="http://schemas.microsoft.com/office/drawing/2014/main" val="1430820782"/>
                  </a:ext>
                </a:extLst>
              </a:tr>
              <a:tr h="993515">
                <a:tc>
                  <a:txBody>
                    <a:bodyPr/>
                    <a:lstStyle/>
                    <a:p>
                      <a:pPr marL="0" marR="0" algn="just">
                        <a:spcBef>
                          <a:spcPts val="0"/>
                        </a:spcBef>
                        <a:spcAft>
                          <a:spcPts val="0"/>
                        </a:spcAft>
                      </a:pPr>
                      <a:r>
                        <a:rPr lang="en-US" sz="1000" dirty="0">
                          <a:effectLst/>
                          <a:latin typeface="+mj-lt"/>
                          <a:ea typeface="Calibri" panose="020F0502020204030204" pitchFamily="34" charset="0"/>
                        </a:rPr>
                        <a:t>5GC Authentication</a:t>
                      </a:r>
                    </a:p>
                    <a:p>
                      <a:pPr marL="0" marR="0" algn="just">
                        <a:spcBef>
                          <a:spcPts val="0"/>
                        </a:spcBef>
                        <a:spcAft>
                          <a:spcPts val="0"/>
                        </a:spcAft>
                      </a:pPr>
                      <a:endParaRPr lang="en-US" sz="1000" dirty="0">
                        <a:effectLst/>
                        <a:latin typeface="+mj-lt"/>
                        <a:ea typeface="Calibri" panose="020F0502020204030204" pitchFamily="34" charset="0"/>
                      </a:endParaRPr>
                    </a:p>
                    <a:p>
                      <a:pPr marL="0" marR="0" algn="just">
                        <a:spcBef>
                          <a:spcPts val="0"/>
                        </a:spcBef>
                        <a:spcAft>
                          <a:spcPts val="0"/>
                        </a:spcAft>
                      </a:pPr>
                      <a:r>
                        <a:rPr lang="en-US" sz="1000" dirty="0">
                          <a:effectLst/>
                          <a:latin typeface="+mj-lt"/>
                          <a:ea typeface="Calibri" panose="020F0502020204030204" pitchFamily="34" charset="0"/>
                        </a:rPr>
                        <a:t>(5G AKA or EAP-AKA)</a:t>
                      </a:r>
                    </a:p>
                  </a:txBody>
                  <a:tcPr marL="47355" marR="47355" marT="0" marB="0"/>
                </a:tc>
                <a:tc>
                  <a:txBody>
                    <a:bodyPr/>
                    <a:lstStyle/>
                    <a:p>
                      <a:pPr marL="0" marR="0" algn="just">
                        <a:spcBef>
                          <a:spcPts val="0"/>
                        </a:spcBef>
                        <a:spcAft>
                          <a:spcPts val="0"/>
                        </a:spcAft>
                      </a:pPr>
                      <a:r>
                        <a:rPr lang="en-US" sz="1000" dirty="0">
                          <a:effectLst/>
                          <a:latin typeface="+mj-lt"/>
                        </a:rPr>
                        <a:t>5GC</a:t>
                      </a:r>
                    </a:p>
                  </a:txBody>
                  <a:tcPr marL="47355" marR="47355" marT="0" marB="0"/>
                </a:tc>
                <a:tc>
                  <a:txBody>
                    <a:bodyPr/>
                    <a:lstStyle/>
                    <a:p>
                      <a:pPr marL="0" marR="0" algn="just">
                        <a:spcBef>
                          <a:spcPts val="0"/>
                        </a:spcBef>
                        <a:spcAft>
                          <a:spcPts val="0"/>
                        </a:spcAft>
                      </a:pPr>
                      <a:r>
                        <a:rPr lang="en-US" sz="1000" dirty="0">
                          <a:effectLst/>
                          <a:latin typeface="+mj-lt"/>
                          <a:ea typeface="Calibri" panose="020F0502020204030204" pitchFamily="34" charset="0"/>
                        </a:rPr>
                        <a:t>1</a:t>
                      </a:r>
                    </a:p>
                  </a:txBody>
                  <a:tcPr marL="47355" marR="47355" marT="0" marB="0"/>
                </a:tc>
                <a:tc>
                  <a:txBody>
                    <a:bodyPr/>
                    <a:lstStyle/>
                    <a:p>
                      <a:pPr marL="0" marR="0" algn="just">
                        <a:spcBef>
                          <a:spcPts val="0"/>
                        </a:spcBef>
                        <a:spcAft>
                          <a:spcPts val="0"/>
                        </a:spcAft>
                      </a:pPr>
                      <a:endParaRPr lang="en-US" sz="1000" dirty="0">
                        <a:effectLst/>
                        <a:latin typeface="+mj-lt"/>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latin typeface="+mj-lt"/>
                          <a:ea typeface="Calibri" panose="020F0502020204030204" pitchFamily="34" charset="0"/>
                        </a:rPr>
                        <a:t>EAP-AKA will be considered post RAN5#83</a:t>
                      </a:r>
                    </a:p>
                  </a:txBody>
                  <a:tcPr marL="47355" marR="47355" marT="0" marB="0"/>
                </a:tc>
                <a:tc>
                  <a:txBody>
                    <a:bodyPr/>
                    <a:lstStyle/>
                    <a:p>
                      <a:pPr marL="0" marR="0" algn="just">
                        <a:spcBef>
                          <a:spcPts val="0"/>
                        </a:spcBef>
                        <a:spcAft>
                          <a:spcPts val="0"/>
                        </a:spcAft>
                      </a:pPr>
                      <a:r>
                        <a:rPr lang="en-US" sz="1000" dirty="0">
                          <a:solidFill>
                            <a:schemeClr val="tx1"/>
                          </a:solidFill>
                          <a:effectLst/>
                          <a:latin typeface="+mj-lt"/>
                          <a:ea typeface="Calibri" panose="020F0502020204030204" pitchFamily="34" charset="0"/>
                        </a:rPr>
                        <a:t>5G AKA is prioritized for current TTCN Implementation</a:t>
                      </a:r>
                    </a:p>
                  </a:txBody>
                  <a:tcPr marL="47355" marR="47355" marT="0" marB="0"/>
                </a:tc>
                <a:extLst>
                  <a:ext uri="{0D108BD9-81ED-4DB2-BD59-A6C34878D82A}">
                    <a16:rowId xmlns:a16="http://schemas.microsoft.com/office/drawing/2014/main" val="3879814087"/>
                  </a:ext>
                </a:extLst>
              </a:tr>
              <a:tr h="993515">
                <a:tc>
                  <a:txBody>
                    <a:bodyPr/>
                    <a:lstStyle/>
                    <a:p>
                      <a:pPr marL="0" marR="0" algn="just">
                        <a:spcBef>
                          <a:spcPts val="0"/>
                        </a:spcBef>
                        <a:spcAft>
                          <a:spcPts val="0"/>
                        </a:spcAft>
                      </a:pPr>
                      <a:r>
                        <a:rPr lang="en-US" sz="1000" dirty="0">
                          <a:effectLst/>
                          <a:latin typeface="+mj-lt"/>
                          <a:ea typeface="Calibri" panose="020F0502020204030204" pitchFamily="34" charset="0"/>
                        </a:rPr>
                        <a:t>Support of Multi-PDU</a:t>
                      </a:r>
                    </a:p>
                  </a:txBody>
                  <a:tcPr marL="47355" marR="47355" marT="0" marB="0"/>
                </a:tc>
                <a:tc>
                  <a:txBody>
                    <a:bodyPr/>
                    <a:lstStyle/>
                    <a:p>
                      <a:pPr marL="0" marR="0" algn="just">
                        <a:spcBef>
                          <a:spcPts val="0"/>
                        </a:spcBef>
                        <a:spcAft>
                          <a:spcPts val="0"/>
                        </a:spcAft>
                      </a:pPr>
                      <a:r>
                        <a:rPr lang="en-US" sz="1000" dirty="0">
                          <a:effectLst/>
                          <a:latin typeface="+mj-lt"/>
                        </a:rPr>
                        <a:t>All</a:t>
                      </a:r>
                    </a:p>
                  </a:txBody>
                  <a:tcPr marL="47355" marR="47355" marT="0" marB="0"/>
                </a:tc>
                <a:tc>
                  <a:txBody>
                    <a:bodyPr/>
                    <a:lstStyle/>
                    <a:p>
                      <a:pPr marL="0" marR="0" algn="just">
                        <a:spcBef>
                          <a:spcPts val="0"/>
                        </a:spcBef>
                        <a:spcAft>
                          <a:spcPts val="0"/>
                        </a:spcAft>
                      </a:pPr>
                      <a:r>
                        <a:rPr lang="en-US" sz="1000" dirty="0">
                          <a:effectLst/>
                          <a:latin typeface="+mj-lt"/>
                          <a:ea typeface="Calibri" panose="020F0502020204030204" pitchFamily="34" charset="0"/>
                        </a:rPr>
                        <a:t>?</a:t>
                      </a:r>
                    </a:p>
                  </a:txBody>
                  <a:tcPr marL="47355" marR="47355" marT="0" marB="0"/>
                </a:tc>
                <a:tc>
                  <a:txBody>
                    <a:bodyPr/>
                    <a:lstStyle/>
                    <a:p>
                      <a:pPr marL="0" marR="0" algn="just">
                        <a:spcBef>
                          <a:spcPts val="0"/>
                        </a:spcBef>
                        <a:spcAft>
                          <a:spcPts val="0"/>
                        </a:spcAft>
                      </a:pPr>
                      <a:r>
                        <a:rPr lang="en-US" sz="1000" dirty="0">
                          <a:effectLst/>
                          <a:latin typeface="+mj-lt"/>
                          <a:ea typeface="Calibri" panose="020F0502020204030204" pitchFamily="34" charset="0"/>
                        </a:rPr>
                        <a:t>Multi-PDU related preambles are complete, however, several test case prose needs to be updated to reflect this new procedure.</a:t>
                      </a:r>
                    </a:p>
                  </a:txBody>
                  <a:tcPr marL="47355" marR="47355" marT="0" marB="0"/>
                </a:tc>
                <a:tc>
                  <a:txBody>
                    <a:bodyPr/>
                    <a:lstStyle/>
                    <a:p>
                      <a:pPr marL="0" marR="0" algn="just">
                        <a:spcBef>
                          <a:spcPts val="0"/>
                        </a:spcBef>
                        <a:spcAft>
                          <a:spcPts val="0"/>
                        </a:spcAft>
                      </a:pPr>
                      <a:r>
                        <a:rPr lang="en-US" sz="1000" dirty="0">
                          <a:effectLst/>
                          <a:latin typeface="+mj-lt"/>
                          <a:ea typeface="Calibri" panose="020F0502020204030204" pitchFamily="34" charset="0"/>
                        </a:rPr>
                        <a:t>Test case prose and other procedures needs to be updated.</a:t>
                      </a:r>
                    </a:p>
                  </a:txBody>
                  <a:tcPr marL="47355" marR="47355" marT="0" marB="0"/>
                </a:tc>
                <a:tc>
                  <a:txBody>
                    <a:bodyPr/>
                    <a:lstStyle/>
                    <a:p>
                      <a:pPr marL="0" marR="0" algn="just">
                        <a:spcBef>
                          <a:spcPts val="0"/>
                        </a:spcBef>
                        <a:spcAft>
                          <a:spcPts val="0"/>
                        </a:spcAft>
                      </a:pPr>
                      <a:r>
                        <a:rPr lang="en-US" sz="1000" dirty="0">
                          <a:solidFill>
                            <a:schemeClr val="tx1"/>
                          </a:solidFill>
                          <a:effectLst/>
                          <a:latin typeface="+mj-lt"/>
                          <a:ea typeface="Calibri" panose="020F0502020204030204" pitchFamily="34" charset="0"/>
                        </a:rPr>
                        <a:t>Determine if Multi-PDU is priority for Operators.</a:t>
                      </a:r>
                    </a:p>
                  </a:txBody>
                  <a:tcPr marL="47355" marR="47355" marT="0" marB="0"/>
                </a:tc>
                <a:extLst>
                  <a:ext uri="{0D108BD9-81ED-4DB2-BD59-A6C34878D82A}">
                    <a16:rowId xmlns:a16="http://schemas.microsoft.com/office/drawing/2014/main" val="1301399604"/>
                  </a:ext>
                </a:extLst>
              </a:tr>
            </a:tbl>
          </a:graphicData>
        </a:graphic>
      </p:graphicFrame>
      <p:sp>
        <p:nvSpPr>
          <p:cNvPr id="7" name="Title 11">
            <a:extLst>
              <a:ext uri="{FF2B5EF4-FFF2-40B4-BE49-F238E27FC236}">
                <a16:creationId xmlns:a16="http://schemas.microsoft.com/office/drawing/2014/main" id="{A662128F-CD63-4B91-8C53-FC1FE4D2E832}"/>
              </a:ext>
            </a:extLst>
          </p:cNvPr>
          <p:cNvSpPr txBox="1">
            <a:spLocks/>
          </p:cNvSpPr>
          <p:nvPr/>
        </p:nvSpPr>
        <p:spPr>
          <a:xfrm>
            <a:off x="247290" y="6372828"/>
            <a:ext cx="11210239" cy="429028"/>
          </a:xfrm>
          <a:prstGeom prst="rect">
            <a:avLst/>
          </a:prstGeom>
        </p:spPr>
        <p:txBody>
          <a:bodyPr vert="horz" wrap="square" lIns="0" tIns="0" rIns="0" bIns="0" rtlCol="0" anchor="b">
            <a:noAutofit/>
          </a:bodyPr>
          <a:lst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a:lstStyle>
          <a:p>
            <a:r>
              <a:rPr lang="en-US" sz="1000" b="1" dirty="0">
                <a:solidFill>
                  <a:srgbClr val="FF0000"/>
                </a:solidFill>
              </a:rPr>
              <a:t>Note - The scope of this document is to capture protocol\signaling related features and their priorities as requested by Operators</a:t>
            </a:r>
          </a:p>
        </p:txBody>
      </p:sp>
    </p:spTree>
    <p:extLst>
      <p:ext uri="{BB962C8B-B14F-4D97-AF65-F5344CB8AC3E}">
        <p14:creationId xmlns:p14="http://schemas.microsoft.com/office/powerpoint/2010/main" val="1696122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6506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QualcommPPT_temp_internalonly_100713">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153C66"/>
      </a:accent3>
      <a:accent4>
        <a:srgbClr val="FFD939"/>
      </a:accent4>
      <a:accent5>
        <a:srgbClr val="F7921E"/>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extLst/>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4907</TotalTime>
  <Words>467</Words>
  <Application>Microsoft Office PowerPoint</Application>
  <PresentationFormat>Widescreen</PresentationFormat>
  <Paragraphs>123</Paragraphs>
  <Slides>4</Slides>
  <Notes>1</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4</vt:i4>
      </vt:variant>
    </vt:vector>
  </HeadingPairs>
  <TitlesOfParts>
    <vt:vector size="15" baseType="lpstr">
      <vt:lpstr>Arial</vt:lpstr>
      <vt:lpstr>Calibre Regular</vt:lpstr>
      <vt:lpstr>Calibri</vt:lpstr>
      <vt:lpstr>Century Gothic</vt:lpstr>
      <vt:lpstr>Courier New</vt:lpstr>
      <vt:lpstr>Microsoft Sans Serif</vt:lpstr>
      <vt:lpstr>Qualcomm Office Bold</vt:lpstr>
      <vt:lpstr>Qualcomm Office Regular</vt:lpstr>
      <vt:lpstr>Qualcomm Regular</vt:lpstr>
      <vt:lpstr>Qualcomm</vt:lpstr>
      <vt:lpstr>QualcommPPT_temp_internalonly_100713</vt:lpstr>
      <vt:lpstr>Feature List for SA Option 2 Test Cases (FR1 Bands) – Priorities for RAN5#83   Athens, Greece, RAN5#82</vt:lpstr>
      <vt:lpstr>Feature List for SA Option 2 Test Cases (FR1 Bands) </vt:lpstr>
      <vt:lpstr>Feature List for SA Option 2 Test Cases (FR1 Bands)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Simplified External Template</dc:title>
  <dc:creator>Yogesh Tugnawat</dc:creator>
  <cp:lastModifiedBy>Yogesh Tugnawat</cp:lastModifiedBy>
  <cp:revision>108</cp:revision>
  <dcterms:created xsi:type="dcterms:W3CDTF">2018-02-14T19:02:51Z</dcterms:created>
  <dcterms:modified xsi:type="dcterms:W3CDTF">2019-03-13T00:08:24Z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-1072737491</vt:i4>
  </property>
  <property fmtid="{D5CDD505-2E9C-101B-9397-08002B2CF9AE}" pid="4" name="_EmailSubject">
    <vt:lpwstr>Review Sprint 5G Test Strategy - Internal-2</vt:lpwstr>
  </property>
  <property fmtid="{D5CDD505-2E9C-101B-9397-08002B2CF9AE}" pid="5" name="_AuthorEmail">
    <vt:lpwstr>vmarwah@qti.qualcomm.com</vt:lpwstr>
  </property>
  <property fmtid="{D5CDD505-2E9C-101B-9397-08002B2CF9AE}" pid="6" name="_AuthorEmailDisplayName">
    <vt:lpwstr>Vijay Marwah</vt:lpwstr>
  </property>
  <property fmtid="{D5CDD505-2E9C-101B-9397-08002B2CF9AE}" pid="7" name="_PreviousAdHocReviewCycleID">
    <vt:i4>-1243511628</vt:i4>
  </property>
</Properties>
</file>