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60" d="100"/>
          <a:sy n="60" d="100"/>
        </p:scale>
        <p:origin x="4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01/03/2019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FR2 NR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#82</a:t>
            </a:r>
            <a:endParaRPr lang="en-US" b="1" dirty="0"/>
          </a:p>
          <a:p>
            <a:r>
              <a:rPr lang="en-US" b="1" dirty="0"/>
              <a:t>Athens, Greece, 25th Feb – 1st Mar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R5-191517</a:t>
            </a:r>
            <a:r>
              <a:rPr lang="fr-FR" b="1" dirty="0">
                <a:solidFill>
                  <a:srgbClr val="FF0000"/>
                </a:solidFill>
              </a:rPr>
              <a:t>r</a:t>
            </a:r>
            <a:r>
              <a:rPr lang="fr-FR" b="1" dirty="0">
                <a:solidFill>
                  <a:srgbClr val="FF0000"/>
                </a:solidFill>
                <a:highlight>
                  <a:srgbClr val="FFFF00"/>
                </a:highlight>
              </a:rPr>
              <a:t>5</a:t>
            </a:r>
            <a:endParaRPr lang="fr-FR" dirty="0">
              <a:solidFill>
                <a:srgbClr val="92D050"/>
              </a:solidFill>
              <a:highlight>
                <a:srgbClr val="FFFF00"/>
              </a:highlight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</a:t>
            </a:r>
            <a:r>
              <a:rPr lang="en-GB" noProof="0" dirty="0">
                <a:solidFill>
                  <a:srgbClr val="FF0000"/>
                </a:solidFill>
              </a:rPr>
              <a:t>Orange, CMCC, DISH, Vodafone, AT&amp;T, China </a:t>
            </a:r>
            <a:r>
              <a:rPr lang="fr-FR" dirty="0" err="1">
                <a:solidFill>
                  <a:srgbClr val="FF0000"/>
                </a:solidFill>
              </a:rPr>
              <a:t>Unicom</a:t>
            </a:r>
            <a:r>
              <a:rPr lang="fr-FR" dirty="0">
                <a:solidFill>
                  <a:srgbClr val="FF0000"/>
                </a:solidFill>
              </a:rPr>
              <a:t>, </a:t>
            </a:r>
            <a:r>
              <a:rPr lang="fr-FR" dirty="0">
                <a:solidFill>
                  <a:srgbClr val="FF0000"/>
                </a:solidFill>
                <a:highlight>
                  <a:srgbClr val="00FF00"/>
                </a:highlight>
              </a:rPr>
              <a:t>Ericsson,</a:t>
            </a:r>
            <a:r>
              <a:rPr lang="fr-FR" dirty="0">
                <a:solidFill>
                  <a:srgbClr val="FF0000"/>
                </a:solidFill>
              </a:rPr>
              <a:t> </a:t>
            </a:r>
            <a:r>
              <a:rPr lang="fr-FR" dirty="0">
                <a:solidFill>
                  <a:srgbClr val="FF0000"/>
                </a:solidFill>
                <a:highlight>
                  <a:srgbClr val="00FF00"/>
                </a:highlight>
              </a:rPr>
              <a:t>Verizon</a:t>
            </a:r>
            <a:endParaRPr lang="en-GB" noProof="0" dirty="0">
              <a:solidFill>
                <a:srgbClr val="FF0000"/>
              </a:solidFill>
              <a:highlight>
                <a:srgbClr val="00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 fontScale="70000" lnSpcReduction="20000"/>
          </a:bodyPr>
          <a:lstStyle/>
          <a:p>
            <a:r>
              <a:rPr lang="en-GB" dirty="0"/>
              <a:t>At RAN5 5G-AH#3 </a:t>
            </a:r>
            <a:r>
              <a:rPr lang="en-US" dirty="0"/>
              <a:t>New FR2 MU values for IFF method introduced in R5-186344</a:t>
            </a:r>
          </a:p>
          <a:p>
            <a:r>
              <a:rPr lang="en-US" dirty="0"/>
              <a:t>At </a:t>
            </a:r>
            <a:r>
              <a:rPr lang="en-GB" dirty="0"/>
              <a:t>RAN5#81 several contributions regarding TT are presented:</a:t>
            </a:r>
          </a:p>
          <a:p>
            <a:pPr lvl="1"/>
            <a:r>
              <a:rPr lang="en-US" dirty="0"/>
              <a:t>R5-186888: proposing TT = 0 and highlight Network coverage impact</a:t>
            </a:r>
          </a:p>
          <a:p>
            <a:pPr lvl="1"/>
            <a:r>
              <a:rPr lang="en-GB" dirty="0"/>
              <a:t>R5-187576: defining upper bound for TTs </a:t>
            </a:r>
            <a:r>
              <a:rPr lang="it-IT" dirty="0"/>
              <a:t>(TT = 2.1 dB)</a:t>
            </a:r>
            <a:endParaRPr lang="en-GB" dirty="0"/>
          </a:p>
          <a:p>
            <a:pPr lvl="1"/>
            <a:r>
              <a:rPr lang="en-CA" dirty="0"/>
              <a:t>R5-187568: proposing TT = </a:t>
            </a:r>
            <a:r>
              <a:rPr lang="en-US" dirty="0"/>
              <a:t>0.65xMU </a:t>
            </a:r>
          </a:p>
          <a:p>
            <a:pPr lvl="1"/>
            <a:r>
              <a:rPr lang="en-CA" dirty="0"/>
              <a:t>R5-187235: proposing basically TT = </a:t>
            </a:r>
            <a:r>
              <a:rPr lang="en-US" dirty="0"/>
              <a:t>0.82xMU</a:t>
            </a:r>
          </a:p>
          <a:p>
            <a:r>
              <a:rPr lang="en-GB" dirty="0"/>
              <a:t>At RAN5 </a:t>
            </a:r>
            <a:r>
              <a:rPr lang="en-US" dirty="0"/>
              <a:t>RAN5#81</a:t>
            </a:r>
            <a:r>
              <a:rPr lang="en-GB" dirty="0"/>
              <a:t> a WF for FR2 in TS 38.521-2 is agreed in R5-188058 and a M</a:t>
            </a:r>
            <a:r>
              <a:rPr lang="en-US" dirty="0"/>
              <a:t>U update in R5-188224 and R5-188225</a:t>
            </a:r>
          </a:p>
          <a:p>
            <a:r>
              <a:rPr lang="en-US" dirty="0"/>
              <a:t>At RAN </a:t>
            </a:r>
            <a:r>
              <a:rPr lang="en-GB" dirty="0"/>
              <a:t>RAN5 5G-AH#4 MU values are updated in TS 38.903 and Spherical Coverage MU values are introduced in R5-190576</a:t>
            </a:r>
          </a:p>
          <a:p>
            <a:r>
              <a:rPr lang="en-GB" dirty="0">
                <a:solidFill>
                  <a:srgbClr val="FF0000"/>
                </a:solidFill>
              </a:rPr>
              <a:t>At RAN5#82 several contributions regarding TT spherical coverage test cases are presented: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R5-191727 and R5-191836: proposing </a:t>
            </a:r>
            <a:r>
              <a:rPr lang="en-CA" dirty="0">
                <a:solidFill>
                  <a:srgbClr val="FF0000"/>
                </a:solidFill>
              </a:rPr>
              <a:t>TT = </a:t>
            </a:r>
            <a:r>
              <a:rPr lang="en-US" dirty="0">
                <a:solidFill>
                  <a:srgbClr val="FF0000"/>
                </a:solidFill>
              </a:rPr>
              <a:t>0.65xMU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R5-191956: proposing </a:t>
            </a:r>
            <a:r>
              <a:rPr lang="en-CA" dirty="0">
                <a:solidFill>
                  <a:srgbClr val="FF0000"/>
                </a:solidFill>
              </a:rPr>
              <a:t>TT = </a:t>
            </a:r>
            <a:r>
              <a:rPr lang="en-US" dirty="0">
                <a:solidFill>
                  <a:srgbClr val="FF0000"/>
                </a:solidFill>
              </a:rPr>
              <a:t>2 dB Upper bound </a:t>
            </a:r>
            <a:endParaRPr lang="en-GB" dirty="0">
              <a:solidFill>
                <a:srgbClr val="FF0000"/>
              </a:solidFill>
            </a:endParaRPr>
          </a:p>
          <a:p>
            <a:endParaRPr lang="en-US" dirty="0"/>
          </a:p>
          <a:p>
            <a:pPr lvl="1"/>
            <a:endParaRPr lang="en-GB" dirty="0"/>
          </a:p>
          <a:p>
            <a:pPr lvl="1"/>
            <a:endParaRPr lang="en-US" dirty="0"/>
          </a:p>
          <a:p>
            <a:endParaRPr lang="en-GB" noProof="0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6481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8866" y="188640"/>
            <a:ext cx="8229600" cy="747124"/>
          </a:xfrm>
        </p:spPr>
        <p:txBody>
          <a:bodyPr>
            <a:normAutofit fontScale="90000"/>
          </a:bodyPr>
          <a:lstStyle/>
          <a:p>
            <a:r>
              <a:rPr lang="en-GB" dirty="0"/>
              <a:t>Agreed FR2 WF TS 38.521-2</a:t>
            </a:r>
            <a:endParaRPr lang="en-GB" noProof="0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150DBEB-4606-42DE-B2D5-D6D2A2D8A7AE}"/>
              </a:ext>
            </a:extLst>
          </p:cNvPr>
          <p:cNvSpPr txBox="1">
            <a:spLocks/>
          </p:cNvSpPr>
          <p:nvPr/>
        </p:nvSpPr>
        <p:spPr>
          <a:xfrm>
            <a:off x="458866" y="1013789"/>
            <a:ext cx="8229600" cy="5589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>
                <a:cs typeface="Times New Roman" panose="02020603050405020304" pitchFamily="18" charset="0"/>
              </a:rPr>
              <a:t>Except the FFS and empty items, the proposed FR2 TT Values are included in the spreadsheet file, based on the following assumption:</a:t>
            </a:r>
            <a:endParaRPr lang="en-US" sz="1400" dirty="0"/>
          </a:p>
          <a:p>
            <a:r>
              <a:rPr lang="en-US" sz="1400" dirty="0"/>
              <a:t>TTs shall be defined case by case</a:t>
            </a:r>
          </a:p>
          <a:p>
            <a:r>
              <a:rPr lang="en-US" sz="1400" dirty="0"/>
              <a:t>TT = 0.65 * MU (the upper bound of MU value used for TT calculation is 5.5 dB, 0.65 upper bound TT/MU ratio). Applies to following Test Cases:  </a:t>
            </a:r>
          </a:p>
          <a:p>
            <a:pPr lvl="2"/>
            <a:r>
              <a:rPr lang="en-US" sz="1400" dirty="0"/>
              <a:t>Min Peak EIRP</a:t>
            </a:r>
          </a:p>
          <a:p>
            <a:pPr lvl="2"/>
            <a:r>
              <a:rPr lang="en-US" sz="1400" dirty="0"/>
              <a:t>Max TRP</a:t>
            </a:r>
          </a:p>
          <a:p>
            <a:pPr lvl="2"/>
            <a:r>
              <a:rPr lang="en-US" sz="1400" dirty="0"/>
              <a:t>Reference Sensitivity</a:t>
            </a:r>
          </a:p>
          <a:p>
            <a:pPr lvl="2"/>
            <a:r>
              <a:rPr lang="en-US" sz="1400" dirty="0">
                <a:highlight>
                  <a:srgbClr val="FFFF00"/>
                </a:highlight>
              </a:rPr>
              <a:t>ACLR and SEM</a:t>
            </a:r>
          </a:p>
          <a:p>
            <a:r>
              <a:rPr lang="en-US" sz="1400" dirty="0">
                <a:solidFill>
                  <a:srgbClr val="FF0000"/>
                </a:solidFill>
              </a:rPr>
              <a:t>TT = 0.45 MU (the upper bound of MU value used for TT calculation is 4.5 dB) for Min EIRP at 50t%-tile CDF</a:t>
            </a:r>
          </a:p>
          <a:p>
            <a:r>
              <a:rPr lang="en-US" sz="1400" dirty="0">
                <a:solidFill>
                  <a:srgbClr val="FF0000"/>
                </a:solidFill>
              </a:rPr>
              <a:t>TT = 0.4 MU (the upper bound of MU value used for TT calculation is 5 dB) for EIS spherical coverage</a:t>
            </a:r>
          </a:p>
          <a:p>
            <a:r>
              <a:rPr lang="en-US" sz="1400" dirty="0"/>
              <a:t>TT = 0.50 * MU (the upper bound of MU value used for TT calculation is 0.01ppm , 0.5 upper bound TT/MU ratio)  Applies to following Test Cases:  </a:t>
            </a:r>
          </a:p>
          <a:p>
            <a:pPr lvl="2"/>
            <a:r>
              <a:rPr lang="en-US" sz="1400" dirty="0"/>
              <a:t>Frequency error</a:t>
            </a:r>
          </a:p>
          <a:p>
            <a:r>
              <a:rPr lang="en-US" sz="1400" dirty="0"/>
              <a:t>Since TT have dependency from MU, no TT value can be defined if the corresponding MU is not finalized (business as usual).</a:t>
            </a:r>
          </a:p>
          <a:p>
            <a:r>
              <a:rPr lang="en-US" sz="1400" dirty="0"/>
              <a:t>TT values may decrease based on the experience on the field and when all parties will have more confidence in device performance</a:t>
            </a:r>
          </a:p>
          <a:p>
            <a:r>
              <a:rPr lang="en-US" sz="1400" dirty="0"/>
              <a:t>The TT values and the method to derive the TT defined until RAN5#</a:t>
            </a:r>
            <a:r>
              <a:rPr lang="en-US" sz="1400" dirty="0">
                <a:solidFill>
                  <a:srgbClr val="FF0000"/>
                </a:solidFill>
              </a:rPr>
              <a:t>89</a:t>
            </a:r>
            <a:r>
              <a:rPr lang="en-US" sz="1400" dirty="0"/>
              <a:t> (November 20</a:t>
            </a:r>
            <a:r>
              <a:rPr lang="en-US" sz="1400" dirty="0">
                <a:solidFill>
                  <a:srgbClr val="FF0000"/>
                </a:solidFill>
              </a:rPr>
              <a:t>20</a:t>
            </a:r>
            <a:r>
              <a:rPr lang="en-US" sz="1400" dirty="0"/>
              <a:t>) for execution in any possible certification. At RAN5#</a:t>
            </a:r>
            <a:r>
              <a:rPr lang="en-US" sz="1400" dirty="0">
                <a:solidFill>
                  <a:srgbClr val="FF0000"/>
                </a:solidFill>
              </a:rPr>
              <a:t>89</a:t>
            </a:r>
            <a:r>
              <a:rPr lang="en-US" sz="1400" dirty="0"/>
              <a:t> the TT values shall be re-evaluated</a:t>
            </a:r>
          </a:p>
          <a:p>
            <a:pPr lvl="1"/>
            <a:r>
              <a:rPr lang="en-US" sz="1400" dirty="0"/>
              <a:t>Required actions are specified in editor’s note in Annex F</a:t>
            </a:r>
          </a:p>
        </p:txBody>
      </p:sp>
    </p:spTree>
    <p:extLst>
      <p:ext uri="{BB962C8B-B14F-4D97-AF65-F5344CB8AC3E}">
        <p14:creationId xmlns:p14="http://schemas.microsoft.com/office/powerpoint/2010/main" val="1794460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112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TS 38.521-2 SA FR2 TT</a:t>
            </a:r>
          </a:p>
          <a:p>
            <a:pPr lvl="1"/>
            <a:r>
              <a:rPr lang="en-GB" dirty="0"/>
              <a:t>New column with the agreed TT derivation method </a:t>
            </a:r>
          </a:p>
          <a:p>
            <a:pPr lvl="1"/>
            <a:r>
              <a:rPr lang="en-GB" dirty="0"/>
              <a:t>MU new IFF values in R5-190576 and new TT </a:t>
            </a:r>
            <a:r>
              <a:rPr lang="en-GB" dirty="0">
                <a:solidFill>
                  <a:srgbClr val="FF0000"/>
                </a:solidFill>
              </a:rPr>
              <a:t>(Agreed WF in slide3)</a:t>
            </a:r>
          </a:p>
          <a:p>
            <a:pPr lvl="2"/>
            <a:r>
              <a:rPr lang="en-GB" dirty="0"/>
              <a:t>Spherical coverage Expanded uncertainty</a:t>
            </a:r>
          </a:p>
          <a:p>
            <a:pPr lvl="2"/>
            <a:r>
              <a:rPr lang="en-US" dirty="0"/>
              <a:t>EIS Spherical coverage Expanded uncertainty</a:t>
            </a:r>
            <a:endParaRPr lang="en-GB" dirty="0"/>
          </a:p>
          <a:p>
            <a:pPr lvl="1"/>
            <a:r>
              <a:rPr lang="en-GB" dirty="0"/>
              <a:t>MU IFF values updates in R5-190576</a:t>
            </a:r>
          </a:p>
          <a:p>
            <a:pPr lvl="2"/>
            <a:r>
              <a:rPr lang="en-GB" dirty="0"/>
              <a:t> EIRP Expanded uncertainty</a:t>
            </a:r>
          </a:p>
          <a:p>
            <a:pPr lvl="2"/>
            <a:r>
              <a:rPr lang="en-GB" dirty="0"/>
              <a:t>TRP Expanded uncertainty</a:t>
            </a:r>
          </a:p>
          <a:p>
            <a:pPr lvl="2"/>
            <a:r>
              <a:rPr lang="en-GB" dirty="0"/>
              <a:t>EIS Expanded uncertainty</a:t>
            </a:r>
          </a:p>
          <a:p>
            <a:pPr lvl="1"/>
            <a:r>
              <a:rPr lang="en-GB" dirty="0">
                <a:highlight>
                  <a:srgbClr val="FFFF00"/>
                </a:highlight>
              </a:rPr>
              <a:t>TT ACLR and SEM updates based on agreement of R5-191524</a:t>
            </a:r>
          </a:p>
          <a:p>
            <a:pPr marL="0" indent="0">
              <a:buNone/>
            </a:pP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4544</TotalTime>
  <Words>502</Words>
  <Application>Microsoft Office PowerPoint</Application>
  <PresentationFormat>On-screen Show (4:3)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Thème Office</vt:lpstr>
      <vt:lpstr>FR2 NR TT Way Forward update</vt:lpstr>
      <vt:lpstr>Background</vt:lpstr>
      <vt:lpstr>Agreed FR2 WF TS 38.521-2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191</cp:revision>
  <dcterms:created xsi:type="dcterms:W3CDTF">2018-05-23T08:39:00Z</dcterms:created>
  <dcterms:modified xsi:type="dcterms:W3CDTF">2019-03-01T09:12:08Z</dcterms:modified>
</cp:coreProperties>
</file>