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60" d="100"/>
          <a:sy n="60" d="100"/>
        </p:scale>
        <p:origin x="4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#82</a:t>
            </a:r>
            <a:endParaRPr lang="en-US" b="1" dirty="0"/>
          </a:p>
          <a:p>
            <a:r>
              <a:rPr lang="en-US" b="1" dirty="0"/>
              <a:t>Athens, Greece, 25th Feb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R5-191517</a:t>
            </a:r>
            <a:r>
              <a:rPr lang="fr-FR" b="1" dirty="0">
                <a:solidFill>
                  <a:srgbClr val="FF0000"/>
                </a:solidFill>
              </a:rPr>
              <a:t>r</a:t>
            </a:r>
            <a:r>
              <a:rPr lang="fr-FR" b="1" dirty="0">
                <a:solidFill>
                  <a:srgbClr val="FF0000"/>
                </a:solidFill>
                <a:highlight>
                  <a:srgbClr val="FFFF00"/>
                </a:highlight>
              </a:rPr>
              <a:t>4</a:t>
            </a:r>
            <a:endParaRPr lang="fr-FR" dirty="0">
              <a:solidFill>
                <a:srgbClr val="92D05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</a:t>
            </a:r>
            <a:r>
              <a:rPr lang="en-GB" noProof="0" dirty="0">
                <a:solidFill>
                  <a:srgbClr val="FF0000"/>
                </a:solidFill>
              </a:rPr>
              <a:t>Orange, CMCC, DISH, Vodafone, AT&amp;T, China </a:t>
            </a:r>
            <a:r>
              <a:rPr lang="fr-FR" dirty="0" err="1">
                <a:solidFill>
                  <a:srgbClr val="FF0000"/>
                </a:solidFill>
              </a:rPr>
              <a:t>Unicom</a:t>
            </a:r>
            <a:r>
              <a:rPr lang="fr-FR" dirty="0">
                <a:solidFill>
                  <a:srgbClr val="FF0000"/>
                </a:solidFill>
              </a:rPr>
              <a:t>, Qualcomm, </a:t>
            </a:r>
            <a:r>
              <a:rPr lang="fr-FR" dirty="0">
                <a:solidFill>
                  <a:srgbClr val="FF0000"/>
                </a:solidFill>
                <a:highlight>
                  <a:srgbClr val="00FF00"/>
                </a:highlight>
              </a:rPr>
              <a:t>Ericsson,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>
                <a:solidFill>
                  <a:srgbClr val="FF0000"/>
                </a:solidFill>
                <a:highlight>
                  <a:srgbClr val="00FF00"/>
                </a:highlight>
              </a:rPr>
              <a:t>Verizon</a:t>
            </a:r>
            <a:endParaRPr lang="en-GB" noProof="0" dirty="0">
              <a:solidFill>
                <a:srgbClr val="FF0000"/>
              </a:solidFill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>
                <a:solidFill>
                  <a:srgbClr val="FF0000"/>
                </a:solidFill>
              </a:rPr>
              <a:t>At RAN5#82 several contributions regarding TT spherical coverage test cases are presented: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R5-191727 and R5-191836: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0.65xMU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R5-191956: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2 dB Upper bound </a:t>
            </a:r>
            <a:endParaRPr lang="en-GB" dirty="0">
              <a:solidFill>
                <a:srgbClr val="FF0000"/>
              </a:solidFill>
            </a:endParaRP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>
                <a:highlight>
                  <a:srgbClr val="FFFF00"/>
                </a:highlight>
              </a:rPr>
              <a:t>ACLR and SEM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0.45 MU (the upper bound of MU value used for TT calculation is 4.5 dB) for Min EIRP at 50t%-tile CDF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 MU (the upper bound of MU value used for TT calculation is 5 dB) for EIS spherical coverage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(November 20</a:t>
            </a:r>
            <a:r>
              <a:rPr lang="en-US" sz="1400" dirty="0">
                <a:solidFill>
                  <a:srgbClr val="FF0000"/>
                </a:solidFill>
              </a:rPr>
              <a:t>20</a:t>
            </a:r>
            <a:r>
              <a:rPr lang="en-US" sz="1400" dirty="0"/>
              <a:t>) for execution in any possible certification. At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TS 38.521-2 SA FR2 TT</a:t>
            </a:r>
          </a:p>
          <a:p>
            <a:pPr lvl="1"/>
            <a:r>
              <a:rPr lang="en-GB" dirty="0"/>
              <a:t>New column with the agreed TT derivation method </a:t>
            </a:r>
          </a:p>
          <a:p>
            <a:pPr lvl="1"/>
            <a:r>
              <a:rPr lang="en-GB" dirty="0"/>
              <a:t>MU new IFF values in R5-190576 and new TT </a:t>
            </a:r>
            <a:r>
              <a:rPr lang="en-GB" dirty="0">
                <a:solidFill>
                  <a:srgbClr val="FF0000"/>
                </a:solidFill>
              </a:rPr>
              <a:t>(Agreed WF in slide3)</a:t>
            </a:r>
          </a:p>
          <a:p>
            <a:pPr lvl="2"/>
            <a:r>
              <a:rPr lang="en-GB" dirty="0"/>
              <a:t>Spherical coverage Expanded uncertainty</a:t>
            </a:r>
          </a:p>
          <a:p>
            <a:pPr lvl="2"/>
            <a:r>
              <a:rPr lang="en-US" dirty="0"/>
              <a:t>EIS Spherical coverage Expanded uncertainty</a:t>
            </a:r>
            <a:endParaRPr lang="en-GB" dirty="0"/>
          </a:p>
          <a:p>
            <a:pPr lvl="1"/>
            <a:r>
              <a:rPr lang="en-GB" dirty="0"/>
              <a:t>MU IFF values updates in R5-190576</a:t>
            </a:r>
          </a:p>
          <a:p>
            <a:pPr lvl="2"/>
            <a:r>
              <a:rPr lang="en-GB" dirty="0"/>
              <a:t> 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lvl="1"/>
            <a:r>
              <a:rPr lang="en-GB" dirty="0">
                <a:highlight>
                  <a:srgbClr val="FFFF00"/>
                </a:highlight>
              </a:rPr>
              <a:t>TT ACLR and SEM updates based on agreement of R5-191524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4527</TotalTime>
  <Words>504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190</cp:revision>
  <dcterms:created xsi:type="dcterms:W3CDTF">2018-05-23T08:39:00Z</dcterms:created>
  <dcterms:modified xsi:type="dcterms:W3CDTF">2019-02-28T23:28:16Z</dcterms:modified>
</cp:coreProperties>
</file>