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3" r:id="rId3"/>
    <p:sldId id="264" r:id="rId4"/>
    <p:sldId id="259" r:id="rId5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584" autoAdjust="0"/>
    <p:restoredTop sz="86466" autoAdjust="0"/>
  </p:normalViewPr>
  <p:slideViewPr>
    <p:cSldViewPr>
      <p:cViewPr varScale="1">
        <p:scale>
          <a:sx n="60" d="100"/>
          <a:sy n="60" d="100"/>
        </p:scale>
        <p:origin x="400" y="4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212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27/02/2019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189911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27/02/2019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9896646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27/02/2019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9769879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27/02/2019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1237818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27/02/2019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6774749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27/02/2019</a:t>
            </a:fld>
            <a:endParaRPr lang="fr-FR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7066900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27/02/2019</a:t>
            </a:fld>
            <a:endParaRPr lang="fr-FR" dirty="0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2768604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27/02/2019</a:t>
            </a:fld>
            <a:endParaRPr lang="fr-FR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911349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27/02/2019</a:t>
            </a:fld>
            <a:endParaRPr lang="fr-FR" dirty="0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4722155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27/02/2019</a:t>
            </a:fld>
            <a:endParaRPr lang="fr-FR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2674651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27/02/2019</a:t>
            </a:fld>
            <a:endParaRPr lang="fr-FR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2788900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D702D9-746A-4526-AA1A-4BB84CF66E91}" type="datetimeFigureOut">
              <a:rPr lang="fr-FR" smtClean="0"/>
              <a:t>27/02/2019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438475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GB" noProof="0" dirty="0"/>
              <a:t>FR2 NR TT Way Forward update</a:t>
            </a:r>
          </a:p>
        </p:txBody>
      </p:sp>
      <p:sp>
        <p:nvSpPr>
          <p:cNvPr id="4" name="ZoneTexte 3"/>
          <p:cNvSpPr txBox="1"/>
          <p:nvPr/>
        </p:nvSpPr>
        <p:spPr>
          <a:xfrm>
            <a:off x="395536" y="469171"/>
            <a:ext cx="511256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/>
              <a:t>3GPP TSG-RAN WG5 Meeting #82</a:t>
            </a:r>
            <a:endParaRPr lang="en-US" b="1" dirty="0"/>
          </a:p>
          <a:p>
            <a:r>
              <a:rPr lang="en-US" b="1" dirty="0"/>
              <a:t>Athens, Greece, 25th Feb – 1st Mar 2019</a:t>
            </a:r>
            <a:endParaRPr lang="fr-FR" b="1" i="1" dirty="0"/>
          </a:p>
          <a:p>
            <a:endParaRPr lang="fr-FR" dirty="0"/>
          </a:p>
        </p:txBody>
      </p:sp>
      <p:sp>
        <p:nvSpPr>
          <p:cNvPr id="5" name="ZoneTexte 4"/>
          <p:cNvSpPr txBox="1"/>
          <p:nvPr/>
        </p:nvSpPr>
        <p:spPr>
          <a:xfrm>
            <a:off x="6444208" y="476672"/>
            <a:ext cx="2160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b="1" dirty="0"/>
              <a:t>R5-191517</a:t>
            </a:r>
            <a:r>
              <a:rPr lang="fr-FR" b="1" dirty="0">
                <a:solidFill>
                  <a:srgbClr val="FF0000"/>
                </a:solidFill>
              </a:rPr>
              <a:t>r</a:t>
            </a:r>
            <a:r>
              <a:rPr lang="fr-FR" b="1" dirty="0">
                <a:solidFill>
                  <a:srgbClr val="92D050"/>
                </a:solidFill>
              </a:rPr>
              <a:t>2</a:t>
            </a:r>
            <a:endParaRPr lang="fr-FR" dirty="0">
              <a:solidFill>
                <a:srgbClr val="92D050"/>
              </a:solidFill>
              <a:highlight>
                <a:srgbClr val="FFFF00"/>
              </a:highlight>
            </a:endParaRPr>
          </a:p>
        </p:txBody>
      </p:sp>
      <p:sp>
        <p:nvSpPr>
          <p:cNvPr id="7" name="Subtitle 6">
            <a:extLst>
              <a:ext uri="{FF2B5EF4-FFF2-40B4-BE49-F238E27FC236}">
                <a16:creationId xmlns:a16="http://schemas.microsoft.com/office/drawing/2014/main" id="{2CC83811-6928-486D-8554-6F5EB5A5B1B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GB" noProof="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Telecom Italia, </a:t>
            </a:r>
            <a:r>
              <a:rPr lang="en-GB" noProof="0" dirty="0">
                <a:solidFill>
                  <a:srgbClr val="FF0000"/>
                </a:solidFill>
              </a:rPr>
              <a:t>Orange, CMCC, DISH, Vodafone, AT&amp;T, China </a:t>
            </a:r>
            <a:r>
              <a:rPr lang="fr-FR" dirty="0" err="1">
                <a:solidFill>
                  <a:srgbClr val="FF0000"/>
                </a:solidFill>
              </a:rPr>
              <a:t>Unicom</a:t>
            </a:r>
            <a:r>
              <a:rPr lang="fr-FR" dirty="0">
                <a:solidFill>
                  <a:srgbClr val="FF0000"/>
                </a:solidFill>
              </a:rPr>
              <a:t>, Qualcomm</a:t>
            </a:r>
            <a:endParaRPr lang="en-GB" noProof="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71539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noProof="0" dirty="0"/>
              <a:t>Background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09120"/>
          </a:xfrm>
        </p:spPr>
        <p:txBody>
          <a:bodyPr>
            <a:normAutofit fontScale="70000" lnSpcReduction="20000"/>
          </a:bodyPr>
          <a:lstStyle/>
          <a:p>
            <a:r>
              <a:rPr lang="en-GB" dirty="0"/>
              <a:t>At RAN5 5G-AH#3 </a:t>
            </a:r>
            <a:r>
              <a:rPr lang="en-US" dirty="0"/>
              <a:t>New FR2 MU values for IFF method introduced in R5-186344</a:t>
            </a:r>
          </a:p>
          <a:p>
            <a:r>
              <a:rPr lang="en-US" dirty="0"/>
              <a:t>At </a:t>
            </a:r>
            <a:r>
              <a:rPr lang="en-GB" dirty="0"/>
              <a:t>RAN5#81 several contributions regarding TT are presented:</a:t>
            </a:r>
          </a:p>
          <a:p>
            <a:pPr lvl="1"/>
            <a:r>
              <a:rPr lang="en-US" dirty="0"/>
              <a:t>R5-186888: proposing TT = 0 and highlight Network coverage impact</a:t>
            </a:r>
          </a:p>
          <a:p>
            <a:pPr lvl="1"/>
            <a:r>
              <a:rPr lang="en-GB" dirty="0"/>
              <a:t>R5-187576: defining upper bound for TTs </a:t>
            </a:r>
            <a:r>
              <a:rPr lang="it-IT" dirty="0"/>
              <a:t>(TT = 2.1 dB)</a:t>
            </a:r>
            <a:endParaRPr lang="en-GB" dirty="0"/>
          </a:p>
          <a:p>
            <a:pPr lvl="1"/>
            <a:r>
              <a:rPr lang="en-CA" dirty="0"/>
              <a:t>R5-187568: proposing TT = </a:t>
            </a:r>
            <a:r>
              <a:rPr lang="en-US" dirty="0"/>
              <a:t>0.65xMU </a:t>
            </a:r>
          </a:p>
          <a:p>
            <a:pPr lvl="1"/>
            <a:r>
              <a:rPr lang="en-CA" dirty="0"/>
              <a:t>R5-187235: proposing basically TT = </a:t>
            </a:r>
            <a:r>
              <a:rPr lang="en-US" dirty="0"/>
              <a:t>0.82xMU</a:t>
            </a:r>
          </a:p>
          <a:p>
            <a:r>
              <a:rPr lang="en-GB" dirty="0"/>
              <a:t>At RAN5 </a:t>
            </a:r>
            <a:r>
              <a:rPr lang="en-US" dirty="0"/>
              <a:t>RAN5#81</a:t>
            </a:r>
            <a:r>
              <a:rPr lang="en-GB" dirty="0"/>
              <a:t> a WF for FR2 in TS 38.521-2 is agreed in R5-188058 and a M</a:t>
            </a:r>
            <a:r>
              <a:rPr lang="en-US" dirty="0"/>
              <a:t>U update in R5-188224 and R5-188225</a:t>
            </a:r>
          </a:p>
          <a:p>
            <a:r>
              <a:rPr lang="en-US" dirty="0"/>
              <a:t>At RAN </a:t>
            </a:r>
            <a:r>
              <a:rPr lang="en-GB" dirty="0"/>
              <a:t>RAN5 5G-AH#4 MU values are updated in TS 38.903 and Spherical Coverage MU values are introduced in R5-190576</a:t>
            </a:r>
          </a:p>
          <a:p>
            <a:r>
              <a:rPr lang="en-GB" dirty="0">
                <a:solidFill>
                  <a:srgbClr val="FF0000"/>
                </a:solidFill>
              </a:rPr>
              <a:t>At RAN5#82 several contributions regarding TT spherical coverage test cases are presented:</a:t>
            </a:r>
          </a:p>
          <a:p>
            <a:pPr lvl="1"/>
            <a:r>
              <a:rPr lang="en-GB" dirty="0">
                <a:solidFill>
                  <a:srgbClr val="FF0000"/>
                </a:solidFill>
              </a:rPr>
              <a:t>R5-191727 and R5-191836: proposing </a:t>
            </a:r>
            <a:r>
              <a:rPr lang="en-CA" dirty="0">
                <a:solidFill>
                  <a:srgbClr val="FF0000"/>
                </a:solidFill>
              </a:rPr>
              <a:t>TT = </a:t>
            </a:r>
            <a:r>
              <a:rPr lang="en-US" dirty="0">
                <a:solidFill>
                  <a:srgbClr val="FF0000"/>
                </a:solidFill>
              </a:rPr>
              <a:t>0.65xMU </a:t>
            </a:r>
          </a:p>
          <a:p>
            <a:pPr lvl="1"/>
            <a:r>
              <a:rPr lang="en-GB" dirty="0">
                <a:solidFill>
                  <a:srgbClr val="FF0000"/>
                </a:solidFill>
              </a:rPr>
              <a:t>R5-191956: proposing </a:t>
            </a:r>
            <a:r>
              <a:rPr lang="en-CA" dirty="0">
                <a:solidFill>
                  <a:srgbClr val="FF0000"/>
                </a:solidFill>
              </a:rPr>
              <a:t>TT = </a:t>
            </a:r>
            <a:r>
              <a:rPr lang="en-US" dirty="0">
                <a:solidFill>
                  <a:srgbClr val="FF0000"/>
                </a:solidFill>
              </a:rPr>
              <a:t>2 dB Upper bound </a:t>
            </a:r>
            <a:endParaRPr lang="en-GB" dirty="0">
              <a:solidFill>
                <a:srgbClr val="FF0000"/>
              </a:solidFill>
            </a:endParaRPr>
          </a:p>
          <a:p>
            <a:endParaRPr lang="en-US" dirty="0"/>
          </a:p>
          <a:p>
            <a:pPr lvl="1"/>
            <a:endParaRPr lang="en-GB" dirty="0"/>
          </a:p>
          <a:p>
            <a:pPr lvl="1"/>
            <a:endParaRPr lang="en-US" dirty="0"/>
          </a:p>
          <a:p>
            <a:endParaRPr lang="en-GB" noProof="0" dirty="0"/>
          </a:p>
          <a:p>
            <a:endParaRPr lang="en-GB" noProof="0" dirty="0"/>
          </a:p>
          <a:p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24648114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30C8DB-20AC-48B4-B65C-9916968FB2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8866" y="188640"/>
            <a:ext cx="8229600" cy="747124"/>
          </a:xfrm>
        </p:spPr>
        <p:txBody>
          <a:bodyPr>
            <a:normAutofit fontScale="90000"/>
          </a:bodyPr>
          <a:lstStyle/>
          <a:p>
            <a:r>
              <a:rPr lang="en-GB" dirty="0"/>
              <a:t>Agreed FR2 WF TS 38.521-2</a:t>
            </a:r>
            <a:endParaRPr lang="en-GB" noProof="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150DBEB-4606-42DE-B2D5-D6D2A2D8A7AE}"/>
              </a:ext>
            </a:extLst>
          </p:cNvPr>
          <p:cNvSpPr txBox="1">
            <a:spLocks/>
          </p:cNvSpPr>
          <p:nvPr/>
        </p:nvSpPr>
        <p:spPr>
          <a:xfrm>
            <a:off x="458866" y="1013789"/>
            <a:ext cx="8229600" cy="558924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1400" dirty="0">
                <a:cs typeface="Times New Roman" panose="02020603050405020304" pitchFamily="18" charset="0"/>
              </a:rPr>
              <a:t>Except the FFS and empty items, the proposed FR2 TT Values are included in the spreadsheet file, based on the following assumption:</a:t>
            </a:r>
            <a:endParaRPr lang="en-US" sz="1400" dirty="0"/>
          </a:p>
          <a:p>
            <a:r>
              <a:rPr lang="en-US" sz="1400" dirty="0"/>
              <a:t>TTs shall be defined case by case</a:t>
            </a:r>
          </a:p>
          <a:p>
            <a:r>
              <a:rPr lang="en-US" sz="1400" dirty="0"/>
              <a:t>TT = 0.65 * MU (the upper bound of MU value used for TT calculation is 5.5 dB, 0.65 upper bound TT/MU ratio). Applies to following Test Cases:  </a:t>
            </a:r>
          </a:p>
          <a:p>
            <a:pPr lvl="2"/>
            <a:r>
              <a:rPr lang="en-US" sz="1400" dirty="0"/>
              <a:t>Min Peak EIRP</a:t>
            </a:r>
          </a:p>
          <a:p>
            <a:pPr lvl="2"/>
            <a:r>
              <a:rPr lang="en-US" sz="1400" dirty="0"/>
              <a:t>Max TRP</a:t>
            </a:r>
          </a:p>
          <a:p>
            <a:pPr lvl="2"/>
            <a:r>
              <a:rPr lang="en-US" sz="1400" dirty="0"/>
              <a:t>Reference Sensitivity</a:t>
            </a:r>
          </a:p>
          <a:p>
            <a:r>
              <a:rPr lang="en-US" sz="1400" dirty="0">
                <a:solidFill>
                  <a:srgbClr val="FF0000"/>
                </a:solidFill>
              </a:rPr>
              <a:t>TT = 0.45 MU (the upper bound of MU value used for TT calculation is 4.5 dB) for Min EIRP at 50t%-tile CDF</a:t>
            </a:r>
          </a:p>
          <a:p>
            <a:r>
              <a:rPr lang="en-US" sz="1400" dirty="0">
                <a:solidFill>
                  <a:srgbClr val="FF0000"/>
                </a:solidFill>
              </a:rPr>
              <a:t>TT = 0.4 MU (the upper bound of MU value used for TT calculation is 5 dB) for EIS spherical coverage</a:t>
            </a:r>
          </a:p>
          <a:p>
            <a:r>
              <a:rPr lang="en-US" sz="1400" dirty="0"/>
              <a:t>TT = 0.50 * MU (the upper bound of MU value used for TT calculation is 0.01ppm , 0.5 upper bound TT/MU ratio)  Applies to following Test Cases:  </a:t>
            </a:r>
          </a:p>
          <a:p>
            <a:pPr lvl="2"/>
            <a:r>
              <a:rPr lang="en-US" sz="1400" dirty="0"/>
              <a:t>Frequency error</a:t>
            </a:r>
          </a:p>
          <a:p>
            <a:r>
              <a:rPr lang="en-US" sz="1400" dirty="0"/>
              <a:t>TT = MU for ACLR and SEM it will be updated when the related MU will be finalized</a:t>
            </a:r>
            <a:endParaRPr lang="en-US" sz="2800" dirty="0"/>
          </a:p>
          <a:p>
            <a:r>
              <a:rPr lang="en-US" sz="1400" dirty="0"/>
              <a:t>since TT have dependency from MU, no TT value can be defined if the corresponding MU is not finalized (business as usual).</a:t>
            </a:r>
          </a:p>
          <a:p>
            <a:r>
              <a:rPr lang="en-US" sz="1400" dirty="0"/>
              <a:t>TT values may decrease based on the experience on the field and when all parties will have more confidence in device performance</a:t>
            </a:r>
          </a:p>
          <a:p>
            <a:r>
              <a:rPr lang="en-US" sz="1400" dirty="0"/>
              <a:t>The TT values and the method to derive the TT defined until RAN5#</a:t>
            </a:r>
            <a:r>
              <a:rPr lang="en-US" sz="1400" dirty="0">
                <a:solidFill>
                  <a:srgbClr val="FF0000"/>
                </a:solidFill>
              </a:rPr>
              <a:t>89</a:t>
            </a:r>
            <a:r>
              <a:rPr lang="en-US" sz="1400" dirty="0"/>
              <a:t> (November 20</a:t>
            </a:r>
            <a:r>
              <a:rPr lang="en-US" sz="1400" dirty="0">
                <a:solidFill>
                  <a:srgbClr val="FF0000"/>
                </a:solidFill>
              </a:rPr>
              <a:t>20</a:t>
            </a:r>
            <a:r>
              <a:rPr lang="en-US" sz="1400" dirty="0"/>
              <a:t>) for execution in any possible certification. At RAN5#</a:t>
            </a:r>
            <a:r>
              <a:rPr lang="en-US" sz="1400" dirty="0">
                <a:solidFill>
                  <a:srgbClr val="FF0000"/>
                </a:solidFill>
              </a:rPr>
              <a:t>89</a:t>
            </a:r>
            <a:r>
              <a:rPr lang="en-US" sz="1400" dirty="0"/>
              <a:t> the TT values shall be re-evaluated</a:t>
            </a:r>
          </a:p>
          <a:p>
            <a:pPr lvl="1"/>
            <a:r>
              <a:rPr lang="en-US" sz="1400" dirty="0"/>
              <a:t>Required actions are specified in editor’s note in Annex F</a:t>
            </a:r>
          </a:p>
        </p:txBody>
      </p:sp>
    </p:spTree>
    <p:extLst>
      <p:ext uri="{BB962C8B-B14F-4D97-AF65-F5344CB8AC3E}">
        <p14:creationId xmlns:p14="http://schemas.microsoft.com/office/powerpoint/2010/main" val="17944604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A8E78B-6D35-4D7D-A4E1-22A4834ECF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noProof="0" dirty="0"/>
              <a:t>Attached Spreadsheets update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5D2B88-B293-4E79-87E9-177A1C2FA33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637112"/>
          </a:xfrm>
        </p:spPr>
        <p:txBody>
          <a:bodyPr>
            <a:normAutofit fontScale="92500"/>
          </a:bodyPr>
          <a:lstStyle/>
          <a:p>
            <a:r>
              <a:rPr lang="en-GB" dirty="0"/>
              <a:t>TS 38.521-2 SA FR2 TT</a:t>
            </a:r>
          </a:p>
          <a:p>
            <a:pPr lvl="1"/>
            <a:r>
              <a:rPr lang="en-GB" dirty="0"/>
              <a:t>New column with the agreed TT derivation method </a:t>
            </a:r>
          </a:p>
          <a:p>
            <a:pPr lvl="1"/>
            <a:r>
              <a:rPr lang="en-GB" dirty="0"/>
              <a:t>MU new IFF values in R5-190576 and new TT </a:t>
            </a:r>
            <a:r>
              <a:rPr lang="en-GB">
                <a:solidFill>
                  <a:srgbClr val="FF0000"/>
                </a:solidFill>
              </a:rPr>
              <a:t>(Agreed WF </a:t>
            </a:r>
            <a:r>
              <a:rPr lang="en-GB" dirty="0">
                <a:solidFill>
                  <a:srgbClr val="FF0000"/>
                </a:solidFill>
              </a:rPr>
              <a:t>in slide3)</a:t>
            </a:r>
          </a:p>
          <a:p>
            <a:pPr lvl="2"/>
            <a:r>
              <a:rPr lang="en-GB" dirty="0"/>
              <a:t>Spherical coverage Expanded uncertainty</a:t>
            </a:r>
          </a:p>
          <a:p>
            <a:pPr lvl="2"/>
            <a:r>
              <a:rPr lang="en-US" dirty="0"/>
              <a:t>EIS Spherical coverage Expanded uncertainty</a:t>
            </a:r>
            <a:endParaRPr lang="en-GB" dirty="0"/>
          </a:p>
          <a:p>
            <a:pPr lvl="1"/>
            <a:r>
              <a:rPr lang="en-GB" dirty="0"/>
              <a:t>MU IFF values updates in R5-190576</a:t>
            </a:r>
          </a:p>
          <a:p>
            <a:pPr lvl="2"/>
            <a:r>
              <a:rPr lang="en-GB" dirty="0"/>
              <a:t> EIRP Expanded uncertainty</a:t>
            </a:r>
          </a:p>
          <a:p>
            <a:pPr lvl="2"/>
            <a:r>
              <a:rPr lang="en-GB" dirty="0"/>
              <a:t>TRP Expanded uncertainty</a:t>
            </a:r>
          </a:p>
          <a:p>
            <a:pPr lvl="2"/>
            <a:r>
              <a:rPr lang="en-GB" dirty="0"/>
              <a:t>EIS Expanded uncertainty</a:t>
            </a:r>
          </a:p>
          <a:p>
            <a:pPr marL="0" indent="0">
              <a:buNone/>
            </a:pPr>
            <a:endParaRPr lang="en-GB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017757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4394</TotalTime>
  <Words>505</Words>
  <Application>Microsoft Office PowerPoint</Application>
  <PresentationFormat>On-screen Show (4:3)</PresentationFormat>
  <Paragraphs>47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Times New Roman</vt:lpstr>
      <vt:lpstr>Thème Office</vt:lpstr>
      <vt:lpstr>FR2 NR TT Way Forward update</vt:lpstr>
      <vt:lpstr>Background</vt:lpstr>
      <vt:lpstr>Agreed FR2 WF TS 38.521-2</vt:lpstr>
      <vt:lpstr>Attached Spreadsheets update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NR TT Way Forward update</dc:title>
  <dc:creator>massimiliano.ubicini@telecomitalia.it</dc:creator>
  <cp:lastModifiedBy>Ubicini Massimiliano</cp:lastModifiedBy>
  <cp:revision>186</cp:revision>
  <dcterms:created xsi:type="dcterms:W3CDTF">2018-05-23T08:39:00Z</dcterms:created>
  <dcterms:modified xsi:type="dcterms:W3CDTF">2019-02-27T13:00:22Z</dcterms:modified>
</cp:coreProperties>
</file>