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9" r:id="rId1"/>
  </p:sldMasterIdLst>
  <p:notesMasterIdLst>
    <p:notesMasterId r:id="rId10"/>
  </p:notesMasterIdLst>
  <p:handoutMasterIdLst>
    <p:handoutMasterId r:id="rId11"/>
  </p:handoutMasterIdLst>
  <p:sldIdLst>
    <p:sldId id="335" r:id="rId2"/>
    <p:sldId id="460" r:id="rId3"/>
    <p:sldId id="469" r:id="rId4"/>
    <p:sldId id="470" r:id="rId5"/>
    <p:sldId id="473" r:id="rId6"/>
    <p:sldId id="471" r:id="rId7"/>
    <p:sldId id="472" r:id="rId8"/>
    <p:sldId id="341" r:id="rId9"/>
  </p:sldIdLst>
  <p:sldSz cx="9144000" cy="6858000" type="screen4x3"/>
  <p:notesSz cx="6934200" cy="9232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CC33"/>
    <a:srgbClr val="0066FF"/>
    <a:srgbClr val="009900"/>
    <a:srgbClr val="F9F9F9"/>
    <a:srgbClr val="55575B"/>
    <a:srgbClr val="92D050"/>
    <a:srgbClr val="644C00"/>
    <a:srgbClr val="6C5200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8564" autoAdjust="0"/>
    <p:restoredTop sz="95173" autoAdjust="0"/>
  </p:normalViewPr>
  <p:slideViewPr>
    <p:cSldViewPr>
      <p:cViewPr varScale="1">
        <p:scale>
          <a:sx n="59" d="100"/>
          <a:sy n="59" d="100"/>
        </p:scale>
        <p:origin x="56" y="188"/>
      </p:cViewPr>
      <p:guideLst>
        <p:guide orient="horz" pos="2160"/>
        <p:guide pos="2976"/>
      </p:guideLst>
    </p:cSldViewPr>
  </p:slideViewPr>
  <p:outlineViewPr>
    <p:cViewPr>
      <p:scale>
        <a:sx n="33" d="100"/>
        <a:sy n="33" d="100"/>
      </p:scale>
      <p:origin x="0" y="356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040"/>
    </p:cViewPr>
  </p:sorterViewPr>
  <p:notesViewPr>
    <p:cSldViewPr>
      <p:cViewPr varScale="1">
        <p:scale>
          <a:sx n="64" d="100"/>
          <a:sy n="64" d="100"/>
        </p:scale>
        <p:origin x="328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A32E5-B2BA-4F4E-9250-6562A657BCB7}" type="datetimeFigureOut">
              <a:rPr lang="fr-FR" smtClean="0"/>
              <a:t>20/02/2019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88EDD-FDA7-4259-9457-17408F01DF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3891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86263"/>
            <a:ext cx="55467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55321510-CFD7-49A7-8879-5783196AB7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736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33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848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177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6259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594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8650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343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482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MobilzeBkgdNEW4x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630" y="3660775"/>
            <a:ext cx="3167742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84630" y="2057400"/>
            <a:ext cx="3167742" cy="1603375"/>
          </a:xfrm>
        </p:spPr>
        <p:txBody>
          <a:bodyPr/>
          <a:lstStyle>
            <a:lvl1pPr>
              <a:defRPr b="1" spc="-100" baseline="0">
                <a:solidFill>
                  <a:srgbClr val="33CC3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08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MobilzeStripNEW4x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953000" cy="10668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458200" cy="41148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5080" y="6553200"/>
            <a:ext cx="1676400" cy="304799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3AF51AF-7D9A-4CD2-820B-DA5F75F316A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1" descr="AnritsuAlon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713" y="6248400"/>
            <a:ext cx="1592991" cy="360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369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927" y="-3909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5580000"/>
          </a:xfrm>
          <a:prstGeom prst="rect">
            <a:avLst/>
          </a:prstGeom>
          <a:solidFill>
            <a:srgbClr val="0FAF46"/>
          </a:solidFill>
          <a:ln>
            <a:noFill/>
          </a:ln>
          <a:extLst/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8" name="正方形/長方形 9"/>
          <p:cNvSpPr>
            <a:spLocks noChangeArrowheads="1"/>
          </p:cNvSpPr>
          <p:nvPr/>
        </p:nvSpPr>
        <p:spPr bwMode="auto">
          <a:xfrm>
            <a:off x="6624000" y="0"/>
            <a:ext cx="2520000" cy="5580000"/>
          </a:xfrm>
          <a:prstGeom prst="rect">
            <a:avLst/>
          </a:prstGeom>
          <a:solidFill>
            <a:srgbClr val="C8C8C8"/>
          </a:solidFill>
          <a:ln>
            <a:noFill/>
          </a:ln>
          <a:extLst/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03390" y="3419842"/>
            <a:ext cx="5592610" cy="46768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0" i="0">
                <a:solidFill>
                  <a:srgbClr val="FFFFFF"/>
                </a:solidFill>
                <a:latin typeface="+mn-lt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dirty="0" smtClean="0"/>
              <a:t>Click to edit Master subtitle style</a:t>
            </a:r>
            <a:endParaRPr lang="ja-JP" altLang="en-US" dirty="0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2"/>
          </p:nvPr>
        </p:nvSpPr>
        <p:spPr>
          <a:xfrm>
            <a:off x="498859" y="3896246"/>
            <a:ext cx="5597141" cy="8044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500" b="0" i="0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 smtClean="0"/>
              <a:t>Click to edit Master text styles</a:t>
            </a:r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3"/>
          </p:nvPr>
        </p:nvSpPr>
        <p:spPr>
          <a:xfrm>
            <a:off x="499534" y="4704646"/>
            <a:ext cx="5596466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 i="0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 smtClean="0"/>
              <a:t>Click to edit Master text styles</a:t>
            </a:r>
          </a:p>
        </p:txBody>
      </p:sp>
      <p:sp>
        <p:nvSpPr>
          <p:cNvPr id="11" name="タイトル 1"/>
          <p:cNvSpPr>
            <a:spLocks noGrp="1"/>
          </p:cNvSpPr>
          <p:nvPr>
            <p:ph type="ctrTitle"/>
          </p:nvPr>
        </p:nvSpPr>
        <p:spPr>
          <a:xfrm>
            <a:off x="491684" y="345325"/>
            <a:ext cx="5599554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0" i="0">
                <a:solidFill>
                  <a:srgbClr val="FFFFFF"/>
                </a:solidFill>
                <a:latin typeface="+mj-lt"/>
                <a:cs typeface="Arial"/>
              </a:defRPr>
            </a:lvl1pPr>
          </a:lstStyle>
          <a:p>
            <a:r>
              <a:rPr lang="en-US" altLang="ja-JP" dirty="0" smtClean="0"/>
              <a:t>Click to edit Master title style</a:t>
            </a:r>
            <a:endParaRPr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4824000" y="5634038"/>
            <a:ext cx="4320000" cy="122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pic>
        <p:nvPicPr>
          <p:cNvPr id="23" name="図 22" descr="Anritsu_setup_logo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" y="5634038"/>
            <a:ext cx="4016587" cy="1224000"/>
          </a:xfrm>
          <a:prstGeom prst="rect">
            <a:avLst/>
          </a:prstGeom>
        </p:spPr>
      </p:pic>
      <p:pic>
        <p:nvPicPr>
          <p:cNvPr id="2050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092" y="4700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38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gular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1245" y="258237"/>
            <a:ext cx="8496000" cy="7559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>
                <a:solidFill>
                  <a:srgbClr val="55575B"/>
                </a:solidFill>
              </a:defRPr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cxnSp>
        <p:nvCxnSpPr>
          <p:cNvPr id="9" name="直線コネクタ 10"/>
          <p:cNvCxnSpPr>
            <a:cxnSpLocks noChangeShapeType="1"/>
          </p:cNvCxnSpPr>
          <p:nvPr userDrawn="1"/>
        </p:nvCxnSpPr>
        <p:spPr bwMode="auto">
          <a:xfrm>
            <a:off x="0" y="6289499"/>
            <a:ext cx="9144000" cy="0"/>
          </a:xfrm>
          <a:prstGeom prst="line">
            <a:avLst/>
          </a:prstGeom>
          <a:noFill/>
          <a:ln w="3175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日付プレースホルダー 10"/>
          <p:cNvSpPr>
            <a:spLocks noGrp="1"/>
          </p:cNvSpPr>
          <p:nvPr>
            <p:ph type="dt" sz="half" idx="10"/>
          </p:nvPr>
        </p:nvSpPr>
        <p:spPr>
          <a:xfrm>
            <a:off x="318518" y="6551355"/>
            <a:ext cx="2133600" cy="180000"/>
          </a:xfrm>
          <a:prstGeom prst="rect">
            <a:avLst/>
          </a:prstGeom>
        </p:spPr>
        <p:txBody>
          <a:bodyPr/>
          <a:lstStyle/>
          <a:p>
            <a:fld id="{D42C9A79-6E90-1742-9351-FB54BC1C4CED}" type="datetime1">
              <a:rPr lang="ja-JP" altLang="en-US" smtClean="0"/>
              <a:t>2019/2/20</a:t>
            </a:fld>
            <a:endParaRPr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pic>
        <p:nvPicPr>
          <p:cNvPr id="14" name="図 13" descr="Anritsu_setup_logo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" t="18116" b="17860"/>
          <a:stretch/>
        </p:blipFill>
        <p:spPr>
          <a:xfrm>
            <a:off x="70555" y="6307055"/>
            <a:ext cx="2700000" cy="550945"/>
          </a:xfrm>
          <a:prstGeom prst="rect">
            <a:avLst/>
          </a:prstGeom>
        </p:spPr>
      </p:pic>
      <p:sp>
        <p:nvSpPr>
          <p:cNvPr id="10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8518" y="1066799"/>
            <a:ext cx="8496000" cy="504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575B"/>
                </a:solidFill>
              </a:defRPr>
            </a:lvl1pPr>
            <a:lvl2pPr>
              <a:defRPr>
                <a:solidFill>
                  <a:srgbClr val="55575B"/>
                </a:solidFill>
              </a:defRPr>
            </a:lvl2pPr>
            <a:lvl3pPr>
              <a:defRPr>
                <a:solidFill>
                  <a:srgbClr val="55575B"/>
                </a:solidFill>
              </a:defRPr>
            </a:lvl3pPr>
            <a:lvl4pPr>
              <a:defRPr>
                <a:solidFill>
                  <a:srgbClr val="55575B"/>
                </a:solidFill>
              </a:defRPr>
            </a:lvl4pPr>
            <a:lvl5pPr>
              <a:defRPr>
                <a:solidFill>
                  <a:srgbClr val="55575B"/>
                </a:solidFill>
              </a:defRPr>
            </a:lvl5pPr>
          </a:lstStyle>
          <a:p>
            <a:pPr lvl="0"/>
            <a:r>
              <a:rPr kumimoji="1" lang="en-US" altLang="ja-JP" dirty="0" smtClean="0"/>
              <a:t>Click to edit Master text styles</a:t>
            </a:r>
          </a:p>
          <a:p>
            <a:pPr lvl="1"/>
            <a:r>
              <a:rPr kumimoji="1" lang="en-US" altLang="ja-JP" dirty="0" smtClean="0"/>
              <a:t>Second level</a:t>
            </a:r>
          </a:p>
          <a:p>
            <a:pPr lvl="2"/>
            <a:r>
              <a:rPr kumimoji="1" lang="en-US" altLang="ja-JP" dirty="0" smtClean="0"/>
              <a:t>Third level</a:t>
            </a:r>
          </a:p>
          <a:p>
            <a:pPr lvl="3"/>
            <a:r>
              <a:rPr kumimoji="1" lang="en-US" altLang="ja-JP" dirty="0" smtClean="0"/>
              <a:t>Fourth level</a:t>
            </a:r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1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21800" y="6424385"/>
            <a:ext cx="3693599" cy="18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altLang="ja-JP" dirty="0" smtClean="0"/>
              <a:t>Slide Title or URL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1576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FAF46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endParaRPr lang="ja-JP" altLang="en-US" dirty="0"/>
          </a:p>
        </p:txBody>
      </p:sp>
      <p:pic>
        <p:nvPicPr>
          <p:cNvPr id="3" name="図 8" descr="Anritsu_white_log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8" descr="Anritsu_white_logo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442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64008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3C415D2D-E102-4B7F-9B71-D615AD924B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7" r:id="rId3"/>
    <p:sldLayoutId id="2147483730" r:id="rId4"/>
    <p:sldLayoutId id="2147483729" r:id="rId5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04800" y="345325"/>
            <a:ext cx="5943600" cy="3236075"/>
          </a:xfrm>
        </p:spPr>
        <p:txBody>
          <a:bodyPr>
            <a:normAutofit fontScale="90000"/>
          </a:bodyPr>
          <a:lstStyle/>
          <a:p>
            <a:r>
              <a:rPr lang="en-GB" dirty="0"/>
              <a:t>3GPP </a:t>
            </a:r>
            <a:r>
              <a:rPr lang="en-GB" dirty="0" smtClean="0"/>
              <a:t>RAN5 #82</a:t>
            </a:r>
            <a:r>
              <a:rPr lang="en-GB" sz="4000" dirty="0"/>
              <a:t/>
            </a:r>
            <a:br>
              <a:rPr lang="en-GB" sz="4000" dirty="0"/>
            </a:br>
            <a:r>
              <a:rPr lang="en-GB" dirty="0" smtClean="0"/>
              <a:t>Athens, Greece</a:t>
            </a: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>25 Feb to 01 Mar 2019</a:t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>R5-191350</a:t>
            </a:r>
            <a:r>
              <a:rPr lang="en-GB" dirty="0" smtClean="0">
                <a:solidFill>
                  <a:srgbClr val="FF0000"/>
                </a:solidFill>
              </a:rPr>
              <a:t>r1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>Test Tolerance review process for NR</a:t>
            </a:r>
            <a:r>
              <a:rPr lang="en-GB" dirty="0" smtClean="0"/>
              <a:t/>
            </a:r>
            <a:br>
              <a:rPr lang="en-GB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37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Current status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2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 smtClean="0"/>
              <a:t>RAN5 focus is now on NR, with many new challenges for MU/TT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NR schedules require </a:t>
            </a:r>
            <a:r>
              <a:rPr lang="en-GB" sz="2000" dirty="0" smtClean="0">
                <a:solidFill>
                  <a:srgbClr val="33CC33"/>
                </a:solidFill>
              </a:rPr>
              <a:t>significant </a:t>
            </a:r>
            <a:r>
              <a:rPr lang="en-GB" sz="2000" dirty="0">
                <a:solidFill>
                  <a:srgbClr val="33CC33"/>
                </a:solidFill>
              </a:rPr>
              <a:t>TT effort to complete Test cases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NR has new features to be handled and needs new </a:t>
            </a:r>
            <a:r>
              <a:rPr lang="en-GB" sz="2000" dirty="0" smtClean="0">
                <a:solidFill>
                  <a:srgbClr val="33CC33"/>
                </a:solidFill>
              </a:rPr>
              <a:t>templates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Many NR Test cases will be developed in parallel</a:t>
            </a:r>
            <a:endParaRPr lang="en-GB" dirty="0" smtClean="0"/>
          </a:p>
          <a:p>
            <a:r>
              <a:rPr lang="en-GB" dirty="0" smtClean="0"/>
              <a:t>First NR FR1 TT analyses have started to appear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FR1 PRACH TT template </a:t>
            </a:r>
            <a:r>
              <a:rPr lang="en-GB" sz="2000" dirty="0">
                <a:solidFill>
                  <a:srgbClr val="33CC33"/>
                </a:solidFill>
              </a:rPr>
              <a:t>R5-190449 endorsed at </a:t>
            </a:r>
            <a:r>
              <a:rPr lang="en-GB" sz="2000" dirty="0" smtClean="0">
                <a:solidFill>
                  <a:srgbClr val="33CC33"/>
                </a:solidFill>
              </a:rPr>
              <a:t>RAN5 </a:t>
            </a:r>
            <a:r>
              <a:rPr lang="en-GB" sz="2000" dirty="0" err="1" smtClean="0">
                <a:solidFill>
                  <a:srgbClr val="33CC33"/>
                </a:solidFill>
              </a:rPr>
              <a:t>AdHoc</a:t>
            </a:r>
            <a:r>
              <a:rPr lang="en-GB" sz="2000" dirty="0">
                <a:solidFill>
                  <a:srgbClr val="33CC33"/>
                </a:solidFill>
              </a:rPr>
              <a:t> </a:t>
            </a:r>
            <a:r>
              <a:rPr lang="en-GB" sz="2000" dirty="0" smtClean="0">
                <a:solidFill>
                  <a:srgbClr val="33CC33"/>
                </a:solidFill>
              </a:rPr>
              <a:t>in Singapore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Complete </a:t>
            </a:r>
            <a:r>
              <a:rPr lang="en-GB" sz="2000" dirty="0">
                <a:solidFill>
                  <a:srgbClr val="33CC33"/>
                </a:solidFill>
              </a:rPr>
              <a:t>FR1 PRACH </a:t>
            </a:r>
            <a:r>
              <a:rPr lang="en-GB" sz="2000" dirty="0" smtClean="0">
                <a:solidFill>
                  <a:srgbClr val="33CC33"/>
                </a:solidFill>
              </a:rPr>
              <a:t>TT analysis provided at RAN5#82, R5-191342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Non-template-compliant FR1 TT analysis R5-190872 agreed </a:t>
            </a:r>
            <a:r>
              <a:rPr lang="en-GB" sz="2000" dirty="0">
                <a:solidFill>
                  <a:srgbClr val="33CC33"/>
                </a:solidFill>
              </a:rPr>
              <a:t>at RAN5 </a:t>
            </a:r>
            <a:r>
              <a:rPr lang="en-GB" sz="2000" dirty="0" err="1">
                <a:solidFill>
                  <a:srgbClr val="33CC33"/>
                </a:solidFill>
              </a:rPr>
              <a:t>AdHoc</a:t>
            </a:r>
            <a:r>
              <a:rPr lang="en-GB" sz="2000" dirty="0">
                <a:solidFill>
                  <a:srgbClr val="33CC33"/>
                </a:solidFill>
              </a:rPr>
              <a:t> in Singapore</a:t>
            </a:r>
          </a:p>
          <a:p>
            <a:r>
              <a:rPr lang="en-GB" dirty="0" smtClean="0"/>
              <a:t>Clear need to set up process to formally review NR TT analyses 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Early agreement of templates will help RAN5 efficiency</a:t>
            </a: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62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Proposed Way Forward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3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 smtClean="0"/>
              <a:t>Proposed NR Test Tolerance review process: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“Declaration” date: normally </a:t>
            </a:r>
            <a:r>
              <a:rPr lang="en-GB" sz="2000" dirty="0">
                <a:solidFill>
                  <a:srgbClr val="33CC33"/>
                </a:solidFill>
              </a:rPr>
              <a:t>(meeting upload deadline – 4 weeks)</a:t>
            </a:r>
            <a:endParaRPr lang="en-GB" sz="2000" dirty="0" smtClean="0">
              <a:solidFill>
                <a:srgbClr val="33CC33"/>
              </a:solidFill>
            </a:endParaRP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“</a:t>
            </a:r>
            <a:r>
              <a:rPr lang="en-GB" sz="2000" dirty="0" smtClean="0">
                <a:solidFill>
                  <a:srgbClr val="33CC33"/>
                </a:solidFill>
              </a:rPr>
              <a:t>Drafts available” date: </a:t>
            </a:r>
            <a:r>
              <a:rPr lang="en-GB" sz="2000" dirty="0">
                <a:solidFill>
                  <a:srgbClr val="33CC33"/>
                </a:solidFill>
              </a:rPr>
              <a:t>normally (meeting upload deadline – </a:t>
            </a:r>
            <a:r>
              <a:rPr lang="en-GB" sz="2000" dirty="0" smtClean="0">
                <a:solidFill>
                  <a:srgbClr val="33CC33"/>
                </a:solidFill>
              </a:rPr>
              <a:t>2 </a:t>
            </a:r>
            <a:r>
              <a:rPr lang="en-GB" sz="2000" dirty="0">
                <a:solidFill>
                  <a:srgbClr val="33CC33"/>
                </a:solidFill>
              </a:rPr>
              <a:t>weeks)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Share review workload between NR-reviewing companies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NR TT analyses are given meeting time (no block approval yet)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NR </a:t>
            </a:r>
            <a:r>
              <a:rPr lang="en-GB" sz="2000" dirty="0">
                <a:solidFill>
                  <a:srgbClr val="33CC33"/>
                </a:solidFill>
              </a:rPr>
              <a:t>TT </a:t>
            </a:r>
            <a:r>
              <a:rPr lang="en-GB" sz="2000" dirty="0" smtClean="0">
                <a:solidFill>
                  <a:srgbClr val="33CC33"/>
                </a:solidFill>
              </a:rPr>
              <a:t>review process runs at main meetings only (4 times per year)</a:t>
            </a:r>
          </a:p>
          <a:p>
            <a:pPr marL="720000" lvl="1" indent="-457200">
              <a:spcBef>
                <a:spcPts val="60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Test case sign-up companies resolve any associated RAN4 issues</a:t>
            </a:r>
          </a:p>
          <a:p>
            <a:r>
              <a:rPr lang="en-GB" dirty="0"/>
              <a:t>NR-reviewing </a:t>
            </a:r>
            <a:r>
              <a:rPr lang="en-GB" dirty="0" smtClean="0"/>
              <a:t>companies so far (thanks): 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Qualcomm, Rohde &amp; Schwarz, Ericsson, Anritsu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Other companies welcome to join </a:t>
            </a:r>
            <a:endParaRPr lang="en-GB" sz="2000" dirty="0">
              <a:solidFill>
                <a:srgbClr val="33CC33"/>
              </a:solidFill>
            </a:endParaRP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Anritsu is willing to do </a:t>
            </a:r>
            <a:r>
              <a:rPr lang="en-GB" sz="2000" dirty="0">
                <a:solidFill>
                  <a:srgbClr val="33CC33"/>
                </a:solidFill>
              </a:rPr>
              <a:t>assignment to each </a:t>
            </a:r>
            <a:r>
              <a:rPr lang="en-GB" sz="2000" dirty="0" smtClean="0">
                <a:solidFill>
                  <a:srgbClr val="33CC33"/>
                </a:solidFill>
              </a:rPr>
              <a:t>NR-reviewing </a:t>
            </a:r>
            <a:r>
              <a:rPr lang="en-GB" sz="2000" dirty="0">
                <a:solidFill>
                  <a:srgbClr val="33CC33"/>
                </a:solidFill>
              </a:rPr>
              <a:t>company </a:t>
            </a:r>
          </a:p>
          <a:p>
            <a:pPr marL="457200" lvl="1" indent="0">
              <a:buNone/>
            </a:pPr>
            <a:endParaRPr lang="en-GB" sz="2000" dirty="0" smtClean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55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Scope and Technical basis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4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901682" cy="5040000"/>
          </a:xfrm>
        </p:spPr>
        <p:txBody>
          <a:bodyPr/>
          <a:lstStyle/>
          <a:p>
            <a:r>
              <a:rPr lang="en-GB" dirty="0" smtClean="0"/>
              <a:t>Scope of NR Test Tolerance review process: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RRM </a:t>
            </a:r>
            <a:r>
              <a:rPr lang="en-GB" sz="2000" dirty="0">
                <a:solidFill>
                  <a:srgbClr val="33CC33"/>
                </a:solidFill>
              </a:rPr>
              <a:t>and Demodulation/CSI (most RF already done)</a:t>
            </a:r>
            <a:r>
              <a:rPr lang="en-GB" sz="2000" dirty="0" smtClean="0">
                <a:solidFill>
                  <a:srgbClr val="33CC33"/>
                </a:solidFill>
              </a:rPr>
              <a:t> </a:t>
            </a:r>
            <a:endParaRPr lang="en-GB" sz="2000" dirty="0">
              <a:solidFill>
                <a:srgbClr val="33CC33"/>
              </a:solidFill>
            </a:endParaRPr>
          </a:p>
          <a:p>
            <a:r>
              <a:rPr lang="en-GB" dirty="0" smtClean="0"/>
              <a:t>Technical basis: 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Principle of Superposition, as defined in TR 38.903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Uncertainties are orthogonal (required for superposition to be valid)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Base on common uncertainties</a:t>
            </a:r>
            <a:r>
              <a:rPr lang="en-GB" sz="2000" dirty="0">
                <a:solidFill>
                  <a:srgbClr val="33CC33"/>
                </a:solidFill>
              </a:rPr>
              <a:t>, such as TS 38.533 Table F.1.1.2-1</a:t>
            </a:r>
            <a:endParaRPr lang="en-GB" sz="2000" dirty="0" smtClean="0">
              <a:solidFill>
                <a:srgbClr val="33CC33"/>
              </a:solidFill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Measurement </a:t>
            </a:r>
            <a:r>
              <a:rPr lang="en-GB" sz="2000" dirty="0">
                <a:solidFill>
                  <a:srgbClr val="33CC33"/>
                </a:solidFill>
              </a:rPr>
              <a:t>uncertainty tolerance </a:t>
            </a:r>
            <a:r>
              <a:rPr lang="en-GB" sz="2000" dirty="0" smtClean="0">
                <a:solidFill>
                  <a:srgbClr val="33CC33"/>
                </a:solidFill>
              </a:rPr>
              <a:t>interval 95%, as in </a:t>
            </a:r>
            <a:r>
              <a:rPr lang="en-GB" sz="2000" dirty="0">
                <a:solidFill>
                  <a:srgbClr val="33CC33"/>
                </a:solidFill>
              </a:rPr>
              <a:t>TR 38.903</a:t>
            </a:r>
            <a:r>
              <a:rPr lang="en-GB" sz="2000" dirty="0" smtClean="0">
                <a:solidFill>
                  <a:srgbClr val="33CC33"/>
                </a:solidFill>
              </a:rPr>
              <a:t>  </a:t>
            </a:r>
            <a:endParaRPr lang="en-GB" sz="2000" dirty="0">
              <a:solidFill>
                <a:srgbClr val="33CC33"/>
              </a:solidFill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All core requirement side conditions met, </a:t>
            </a:r>
            <a:r>
              <a:rPr lang="en-GB" sz="2000" dirty="0">
                <a:solidFill>
                  <a:srgbClr val="33CC33"/>
                </a:solidFill>
              </a:rPr>
              <a:t>based on tolerance </a:t>
            </a:r>
            <a:r>
              <a:rPr lang="en-GB" sz="2000" dirty="0" smtClean="0">
                <a:solidFill>
                  <a:srgbClr val="33CC33"/>
                </a:solidFill>
              </a:rPr>
              <a:t>interval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T</a:t>
            </a:r>
            <a:r>
              <a:rPr lang="en-GB" sz="2000" dirty="0" smtClean="0">
                <a:solidFill>
                  <a:srgbClr val="33CC33"/>
                </a:solidFill>
              </a:rPr>
              <a:t>he </a:t>
            </a:r>
            <a:r>
              <a:rPr lang="en-GB" sz="2000" dirty="0" smtClean="0">
                <a:solidFill>
                  <a:srgbClr val="33CC33"/>
                </a:solidFill>
              </a:rPr>
              <a:t>technical </a:t>
            </a:r>
            <a:r>
              <a:rPr lang="en-GB" sz="2000" dirty="0" smtClean="0">
                <a:solidFill>
                  <a:srgbClr val="33CC33"/>
                </a:solidFill>
              </a:rPr>
              <a:t>basis above aligns with TT = MU</a:t>
            </a:r>
          </a:p>
          <a:p>
            <a:pPr lvl="0"/>
            <a:r>
              <a:rPr lang="en-GB" dirty="0" smtClean="0"/>
              <a:t> </a:t>
            </a:r>
            <a:r>
              <a:rPr lang="en-GB" strike="sngStrike" dirty="0" smtClean="0"/>
              <a:t>Exceptions </a:t>
            </a:r>
            <a:r>
              <a:rPr lang="en-GB" strike="sngStrike" dirty="0" smtClean="0"/>
              <a:t>from the Technical basis would need to be </a:t>
            </a:r>
            <a:r>
              <a:rPr lang="en-GB" strike="sngStrike" dirty="0" smtClean="0"/>
              <a:t>justified</a:t>
            </a:r>
            <a:r>
              <a:rPr lang="en-GB" dirty="0" smtClean="0"/>
              <a:t> </a:t>
            </a:r>
            <a:r>
              <a:rPr lang="en-GB" dirty="0">
                <a:solidFill>
                  <a:srgbClr val="FF0000"/>
                </a:solidFill>
              </a:rPr>
              <a:t>RAN5 will work to identify test cases where special handling of TT is required to avoid significant adverse effects on network operation</a:t>
            </a:r>
            <a:r>
              <a:rPr lang="en-GB" dirty="0" smtClean="0"/>
              <a:t> </a:t>
            </a:r>
            <a:endParaRPr lang="en-GB" dirty="0"/>
          </a:p>
          <a:p>
            <a:pPr marL="457200" lvl="1" indent="0">
              <a:buNone/>
            </a:pPr>
            <a:endParaRPr lang="en-GB" sz="2000" dirty="0" smtClean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61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Deliverables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5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 smtClean="0"/>
              <a:t>At the “Declaration</a:t>
            </a:r>
            <a:r>
              <a:rPr lang="en-GB" dirty="0"/>
              <a:t>” date:</a:t>
            </a:r>
            <a:endParaRPr lang="en-GB" dirty="0" smtClean="0"/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Which test cases the contributing company intends to work on</a:t>
            </a:r>
            <a:endParaRPr lang="en-GB" sz="2000" dirty="0">
              <a:solidFill>
                <a:srgbClr val="33CC33"/>
              </a:solidFill>
            </a:endParaRPr>
          </a:p>
          <a:p>
            <a:r>
              <a:rPr lang="en-GB" dirty="0" smtClean="0"/>
              <a:t>At </a:t>
            </a:r>
            <a:r>
              <a:rPr lang="en-GB" dirty="0"/>
              <a:t>the “Drafts available” date:</a:t>
            </a:r>
            <a:r>
              <a:rPr lang="en-GB" dirty="0" smtClean="0"/>
              <a:t> 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Draft TT analysis, .</a:t>
            </a:r>
            <a:r>
              <a:rPr lang="en-GB" sz="2000" dirty="0" err="1" smtClean="0">
                <a:solidFill>
                  <a:srgbClr val="33CC33"/>
                </a:solidFill>
              </a:rPr>
              <a:t>xls</a:t>
            </a:r>
            <a:r>
              <a:rPr lang="en-GB" sz="2000" dirty="0" smtClean="0">
                <a:solidFill>
                  <a:srgbClr val="33CC33"/>
                </a:solidFill>
              </a:rPr>
              <a:t> and .doc as required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TR 38.903 CR to include the </a:t>
            </a:r>
            <a:r>
              <a:rPr lang="en-GB" sz="2000" dirty="0">
                <a:solidFill>
                  <a:srgbClr val="33CC33"/>
                </a:solidFill>
              </a:rPr>
              <a:t>TT </a:t>
            </a:r>
            <a:r>
              <a:rPr lang="en-GB" sz="2000" dirty="0" smtClean="0">
                <a:solidFill>
                  <a:srgbClr val="33CC33"/>
                </a:solidFill>
              </a:rPr>
              <a:t>analysis as .zip files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Conformance test spec CRs to include TT in the test cases, together with Annex F updates (Uncertainties and Test requirement derivation)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Identify issues and proposals to solve, for example RAN4 updates   </a:t>
            </a:r>
            <a:endParaRPr lang="en-GB" sz="2000" dirty="0">
              <a:solidFill>
                <a:srgbClr val="33CC33"/>
              </a:solidFill>
            </a:endParaRPr>
          </a:p>
          <a:p>
            <a:r>
              <a:rPr lang="en-GB" dirty="0"/>
              <a:t>At the </a:t>
            </a:r>
            <a:r>
              <a:rPr lang="en-GB" dirty="0" err="1" smtClean="0"/>
              <a:t>Tdoc</a:t>
            </a:r>
            <a:r>
              <a:rPr lang="en-GB" dirty="0" smtClean="0"/>
              <a:t> upload date and at the meeting: 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TR 38.903 and </a:t>
            </a:r>
            <a:r>
              <a:rPr lang="en-GB" sz="2000" dirty="0">
                <a:solidFill>
                  <a:srgbClr val="33CC33"/>
                </a:solidFill>
              </a:rPr>
              <a:t>Conformance test spec CRs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Known status of any </a:t>
            </a:r>
            <a:r>
              <a:rPr lang="en-GB" sz="2000" dirty="0">
                <a:solidFill>
                  <a:srgbClr val="33CC33"/>
                </a:solidFill>
              </a:rPr>
              <a:t>associated </a:t>
            </a:r>
            <a:r>
              <a:rPr lang="en-GB" sz="2000" dirty="0" smtClean="0">
                <a:solidFill>
                  <a:srgbClr val="33CC33"/>
                </a:solidFill>
              </a:rPr>
              <a:t>issues such as RAN4 dependency</a:t>
            </a: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93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Open issues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6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 smtClean="0"/>
              <a:t>FR2 Uncertainties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For RRM </a:t>
            </a:r>
            <a:r>
              <a:rPr lang="en-GB" sz="2000" dirty="0">
                <a:solidFill>
                  <a:srgbClr val="33CC33"/>
                </a:solidFill>
              </a:rPr>
              <a:t>and </a:t>
            </a:r>
            <a:r>
              <a:rPr lang="en-GB" sz="2000" dirty="0" smtClean="0">
                <a:solidFill>
                  <a:srgbClr val="33CC33"/>
                </a:solidFill>
              </a:rPr>
              <a:t>Demodulation/CSI, would like to avoid the need for multiple per-test-case detailed analysis of uncertainties </a:t>
            </a:r>
            <a:endParaRPr lang="en-GB" sz="2000" dirty="0">
              <a:solidFill>
                <a:srgbClr val="33CC33"/>
              </a:solidFill>
            </a:endParaRPr>
          </a:p>
          <a:p>
            <a:r>
              <a:rPr lang="en-GB" dirty="0" smtClean="0"/>
              <a:t>RAN4 Core requirement side conditions in TS 38.133 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A few NR FR1 side conditions are not yet finalised in RAN4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Many </a:t>
            </a:r>
            <a:r>
              <a:rPr lang="en-GB" sz="2000" dirty="0">
                <a:solidFill>
                  <a:srgbClr val="33CC33"/>
                </a:solidFill>
              </a:rPr>
              <a:t>NR </a:t>
            </a:r>
            <a:r>
              <a:rPr lang="en-GB" sz="2000" dirty="0" smtClean="0">
                <a:solidFill>
                  <a:srgbClr val="33CC33"/>
                </a:solidFill>
              </a:rPr>
              <a:t>FR2 </a:t>
            </a:r>
            <a:r>
              <a:rPr lang="en-GB" sz="2000" dirty="0">
                <a:solidFill>
                  <a:srgbClr val="33CC33"/>
                </a:solidFill>
              </a:rPr>
              <a:t>side conditions are </a:t>
            </a:r>
            <a:r>
              <a:rPr lang="en-GB" sz="2000" dirty="0" smtClean="0">
                <a:solidFill>
                  <a:srgbClr val="33CC33"/>
                </a:solidFill>
              </a:rPr>
              <a:t>absent </a:t>
            </a:r>
            <a:r>
              <a:rPr lang="en-GB" sz="2000" dirty="0">
                <a:solidFill>
                  <a:srgbClr val="33CC33"/>
                </a:solidFill>
              </a:rPr>
              <a:t>in </a:t>
            </a:r>
            <a:r>
              <a:rPr lang="en-GB" sz="2000" dirty="0" smtClean="0">
                <a:solidFill>
                  <a:srgbClr val="33CC33"/>
                </a:solidFill>
              </a:rPr>
              <a:t>RAN4</a:t>
            </a:r>
          </a:p>
          <a:p>
            <a:r>
              <a:rPr lang="en-GB" dirty="0"/>
              <a:t>RAN4 </a:t>
            </a:r>
            <a:r>
              <a:rPr lang="en-GB" dirty="0" smtClean="0"/>
              <a:t>Spatial aspects of RRM test cases </a:t>
            </a:r>
            <a:r>
              <a:rPr lang="en-GB" dirty="0"/>
              <a:t>in TS </a:t>
            </a:r>
            <a:r>
              <a:rPr lang="en-GB" dirty="0" smtClean="0"/>
              <a:t>38.133 Annex A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Test cases with 2 angles of arrival </a:t>
            </a:r>
            <a:r>
              <a:rPr lang="en-GB" sz="2000" dirty="0">
                <a:solidFill>
                  <a:srgbClr val="33CC33"/>
                </a:solidFill>
              </a:rPr>
              <a:t>are not yet agreed in RAN4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Aspects related to UE Spherical coverage </a:t>
            </a:r>
            <a:r>
              <a:rPr lang="en-GB" sz="2000" dirty="0">
                <a:solidFill>
                  <a:srgbClr val="33CC33"/>
                </a:solidFill>
              </a:rPr>
              <a:t>are </a:t>
            </a:r>
            <a:r>
              <a:rPr lang="en-GB" sz="2000" dirty="0" smtClean="0">
                <a:solidFill>
                  <a:srgbClr val="33CC33"/>
                </a:solidFill>
              </a:rPr>
              <a:t>not yet defined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UE Spherical </a:t>
            </a:r>
            <a:r>
              <a:rPr lang="en-GB" sz="2000" dirty="0" smtClean="0">
                <a:solidFill>
                  <a:srgbClr val="33CC33"/>
                </a:solidFill>
              </a:rPr>
              <a:t>coverage is also dependent on Power class</a:t>
            </a:r>
            <a:endParaRPr lang="en-GB" sz="2000" dirty="0">
              <a:solidFill>
                <a:srgbClr val="33CC33"/>
              </a:solidFill>
            </a:endParaRPr>
          </a:p>
          <a:p>
            <a:pPr lvl="1">
              <a:spcBef>
                <a:spcPts val="600"/>
              </a:spcBef>
              <a:spcAft>
                <a:spcPts val="1200"/>
              </a:spcAft>
            </a:pPr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91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Proposed Way Forward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7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 smtClean="0"/>
              <a:t>RAN5 is asked to endorse key points for NR TT review process: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“Declaration” date: normally </a:t>
            </a:r>
            <a:r>
              <a:rPr lang="en-GB" sz="2000" dirty="0">
                <a:solidFill>
                  <a:srgbClr val="33CC33"/>
                </a:solidFill>
              </a:rPr>
              <a:t>(meeting upload deadline – 4 weeks)</a:t>
            </a:r>
            <a:endParaRPr lang="en-GB" sz="2000" dirty="0" smtClean="0">
              <a:solidFill>
                <a:srgbClr val="33CC33"/>
              </a:solidFill>
            </a:endParaRP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“</a:t>
            </a:r>
            <a:r>
              <a:rPr lang="en-GB" sz="2000" dirty="0" smtClean="0">
                <a:solidFill>
                  <a:srgbClr val="33CC33"/>
                </a:solidFill>
              </a:rPr>
              <a:t>Drafts available” date: </a:t>
            </a:r>
            <a:r>
              <a:rPr lang="en-GB" sz="2000" dirty="0">
                <a:solidFill>
                  <a:srgbClr val="33CC33"/>
                </a:solidFill>
              </a:rPr>
              <a:t>normally (meeting upload deadline – </a:t>
            </a:r>
            <a:r>
              <a:rPr lang="en-GB" sz="2000" dirty="0" smtClean="0">
                <a:solidFill>
                  <a:srgbClr val="33CC33"/>
                </a:solidFill>
              </a:rPr>
              <a:t>2 </a:t>
            </a:r>
            <a:r>
              <a:rPr lang="en-GB" sz="2000" dirty="0">
                <a:solidFill>
                  <a:srgbClr val="33CC33"/>
                </a:solidFill>
              </a:rPr>
              <a:t>weeks)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Share review workload between NR-reviewing companies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NR TT analyses are given meeting time (no block approval yet)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NR </a:t>
            </a:r>
            <a:r>
              <a:rPr lang="en-GB" sz="2000" dirty="0">
                <a:solidFill>
                  <a:srgbClr val="33CC33"/>
                </a:solidFill>
              </a:rPr>
              <a:t>TT </a:t>
            </a:r>
            <a:r>
              <a:rPr lang="en-GB" sz="2000" dirty="0" smtClean="0">
                <a:solidFill>
                  <a:srgbClr val="33CC33"/>
                </a:solidFill>
              </a:rPr>
              <a:t>review process runs at main meetings only (4 times per year)</a:t>
            </a:r>
          </a:p>
          <a:p>
            <a:pPr marL="720000" lvl="1" indent="-457200">
              <a:spcBef>
                <a:spcPts val="60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en-GB" sz="2000" dirty="0" smtClean="0">
                <a:solidFill>
                  <a:srgbClr val="33CC33"/>
                </a:solidFill>
              </a:rPr>
              <a:t>Test case sign-up companies resolve any associated RAN4 issues</a:t>
            </a:r>
          </a:p>
          <a:p>
            <a:r>
              <a:rPr lang="en-GB" dirty="0"/>
              <a:t>RAN5 is asked to endorse </a:t>
            </a:r>
            <a:r>
              <a:rPr lang="en-GB" dirty="0" smtClean="0"/>
              <a:t>the principles on slide 4: </a:t>
            </a:r>
            <a:endParaRPr lang="en-GB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Scope is RRM </a:t>
            </a:r>
            <a:r>
              <a:rPr lang="en-GB" sz="2000" dirty="0">
                <a:solidFill>
                  <a:srgbClr val="33CC33"/>
                </a:solidFill>
              </a:rPr>
              <a:t>and Demodulation/CSI</a:t>
            </a:r>
            <a:endParaRPr lang="en-GB" sz="2000" dirty="0" smtClean="0">
              <a:solidFill>
                <a:srgbClr val="33CC33"/>
              </a:solidFill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Technical </a:t>
            </a:r>
            <a:r>
              <a:rPr lang="en-GB" sz="2000" dirty="0" smtClean="0">
                <a:solidFill>
                  <a:srgbClr val="33CC33"/>
                </a:solidFill>
              </a:rPr>
              <a:t>basis as given on slide 4</a:t>
            </a: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30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81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5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5_Blank Presentatio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69435</TotalTime>
  <Words>672</Words>
  <Application>Microsoft Office PowerPoint</Application>
  <PresentationFormat>On-screen Show (4:3)</PresentationFormat>
  <Paragraphs>81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ＭＳ Ｐゴシック</vt:lpstr>
      <vt:lpstr>Arial</vt:lpstr>
      <vt:lpstr>15_Blank Presentation</vt:lpstr>
      <vt:lpstr>3GPP RAN5 #82 Athens, Greece 25 Feb to 01 Mar 2019  R5-191350r1 Test Tolerance review process for NR </vt:lpstr>
      <vt:lpstr>Current status</vt:lpstr>
      <vt:lpstr>Proposed Way Forward</vt:lpstr>
      <vt:lpstr>Scope and Technical basis</vt:lpstr>
      <vt:lpstr>Deliverables</vt:lpstr>
      <vt:lpstr>Open issues</vt:lpstr>
      <vt:lpstr>Proposed Way Forward</vt:lpstr>
      <vt:lpstr>PowerPoint Presentation</vt:lpstr>
    </vt:vector>
  </TitlesOfParts>
  <Company>Drew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Drew</dc:creator>
  <cp:lastModifiedBy>Rose, Ian</cp:lastModifiedBy>
  <cp:revision>1634</cp:revision>
  <dcterms:created xsi:type="dcterms:W3CDTF">2010-09-29T20:18:17Z</dcterms:created>
  <dcterms:modified xsi:type="dcterms:W3CDTF">2019-02-26T10:03:48Z</dcterms:modified>
</cp:coreProperties>
</file>