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7" r:id="rId1"/>
  </p:sldMasterIdLst>
  <p:notesMasterIdLst>
    <p:notesMasterId r:id="rId7"/>
  </p:notesMasterIdLst>
  <p:sldIdLst>
    <p:sldId id="256" r:id="rId2"/>
    <p:sldId id="259" r:id="rId3"/>
    <p:sldId id="260" r:id="rId4"/>
    <p:sldId id="262" r:id="rId5"/>
    <p:sldId id="264" r:id="rId6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6">
          <p15:clr>
            <a:srgbClr val="A4A3A4"/>
          </p15:clr>
        </p15:guide>
        <p15:guide id="2" orient="horz" pos="2845">
          <p15:clr>
            <a:srgbClr val="A4A3A4"/>
          </p15:clr>
        </p15:guide>
        <p15:guide id="3" pos="226">
          <p15:clr>
            <a:srgbClr val="A4A3A4"/>
          </p15:clr>
        </p15:guide>
        <p15:guide id="4" pos="54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4" autoAdjust="0"/>
    <p:restoredTop sz="91304" autoAdjust="0"/>
  </p:normalViewPr>
  <p:slideViewPr>
    <p:cSldViewPr snapToObjects="1" showGuides="1">
      <p:cViewPr varScale="1">
        <p:scale>
          <a:sx n="110" d="100"/>
          <a:sy n="110" d="100"/>
        </p:scale>
        <p:origin x="126" y="1008"/>
      </p:cViewPr>
      <p:guideLst>
        <p:guide orient="horz" pos="646"/>
        <p:guide orient="horz" pos="2845"/>
        <p:guide pos="226"/>
        <p:guide pos="54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790" y="-77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110D-8713-4818-A6C5-BA5073E6EF19}" type="datetimeFigureOut">
              <a:rPr lang="en-US" smtClean="0"/>
              <a:t>2/6/2019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20C28-1F57-4AC3-BC38-27FE91AD9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0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" name="Grafik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8" name="Grafik 1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81" y="4487981"/>
              <a:ext cx="1782000" cy="540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62000"/>
            <a:ext cx="6300000" cy="1215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title of presentation</a:t>
            </a:r>
            <a:br>
              <a:rPr lang="en-US" dirty="0" smtClean="0"/>
            </a:br>
            <a:r>
              <a:rPr lang="en-US" dirty="0" smtClean="0"/>
              <a:t>(max. 3 lines)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0000" y="1890000"/>
            <a:ext cx="6300000" cy="792000"/>
          </a:xfrm>
        </p:spPr>
        <p:txBody>
          <a:bodyPr/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Enter subtitle (max. 3 lines), e. g. name, date</a:t>
            </a:r>
          </a:p>
        </p:txBody>
      </p:sp>
    </p:spTree>
    <p:extLst>
      <p:ext uri="{BB962C8B-B14F-4D97-AF65-F5344CB8AC3E}">
        <p14:creationId xmlns:p14="http://schemas.microsoft.com/office/powerpoint/2010/main" val="1248014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FEA6-223E-4E3D-82BB-E736FE1DCBD6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37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/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220644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3385800"/>
            <a:ext cx="2664000" cy="112428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FAF29-960B-45F1-8F5D-76F3B71B2260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20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5940000" cy="81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114048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228420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480000" y="3424680"/>
            <a:ext cx="2664000" cy="108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9BD50-03E1-446C-9720-F47530EC3329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82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5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5940000" cy="81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/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6480000" y="91044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6480000" y="182088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480000" y="272808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6"/>
          </p:nvPr>
        </p:nvSpPr>
        <p:spPr>
          <a:xfrm>
            <a:off x="6480000" y="3638520"/>
            <a:ext cx="2664000" cy="858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CA39-41AA-4A8D-9801-25B80AD301B5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4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6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This layout is primarily for equipment pictures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sz="quarter" idx="2"/>
          </p:nvPr>
        </p:nvSpPr>
        <p:spPr>
          <a:xfrm>
            <a:off x="360000" y="102600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3"/>
          </p:nvPr>
        </p:nvSpPr>
        <p:spPr>
          <a:xfrm>
            <a:off x="3168000" y="102708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4"/>
          </p:nvPr>
        </p:nvSpPr>
        <p:spPr>
          <a:xfrm>
            <a:off x="5976000" y="102708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quarter" idx="5"/>
          </p:nvPr>
        </p:nvSpPr>
        <p:spPr>
          <a:xfrm>
            <a:off x="360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6"/>
          </p:nvPr>
        </p:nvSpPr>
        <p:spPr>
          <a:xfrm>
            <a:off x="3168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6"/>
          <p:cNvSpPr>
            <a:spLocks noGrp="1"/>
          </p:cNvSpPr>
          <p:nvPr>
            <p:ph sz="quarter" idx="7"/>
          </p:nvPr>
        </p:nvSpPr>
        <p:spPr>
          <a:xfrm>
            <a:off x="5976000" y="2796120"/>
            <a:ext cx="2664000" cy="171396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23FD6-736B-4BBA-AB64-322864DCA169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41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8 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This layout is primarily for equipment pictures</a:t>
            </a:r>
          </a:p>
        </p:txBody>
      </p:sp>
      <p:sp>
        <p:nvSpPr>
          <p:cNvPr id="7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360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3"/>
          </p:nvPr>
        </p:nvSpPr>
        <p:spPr>
          <a:xfrm>
            <a:off x="2466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4"/>
          </p:nvPr>
        </p:nvSpPr>
        <p:spPr>
          <a:xfrm>
            <a:off x="4572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5"/>
          </p:nvPr>
        </p:nvSpPr>
        <p:spPr>
          <a:xfrm>
            <a:off x="6678000" y="10260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6"/>
          </p:nvPr>
        </p:nvSpPr>
        <p:spPr>
          <a:xfrm>
            <a:off x="360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7"/>
          </p:nvPr>
        </p:nvSpPr>
        <p:spPr>
          <a:xfrm>
            <a:off x="2466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8"/>
          </p:nvPr>
        </p:nvSpPr>
        <p:spPr>
          <a:xfrm>
            <a:off x="4572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9"/>
          </p:nvPr>
        </p:nvSpPr>
        <p:spPr>
          <a:xfrm>
            <a:off x="6678000" y="2818800"/>
            <a:ext cx="1962000" cy="1312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5" name="Text Placeholder 1"/>
          <p:cNvSpPr>
            <a:spLocks noGrp="1"/>
          </p:cNvSpPr>
          <p:nvPr>
            <p:ph type="body" idx="41" hasCustomPrompt="1"/>
          </p:nvPr>
        </p:nvSpPr>
        <p:spPr>
          <a:xfrm>
            <a:off x="360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7" name="Text Placeholder 2"/>
          <p:cNvSpPr>
            <a:spLocks noGrp="1"/>
          </p:cNvSpPr>
          <p:nvPr>
            <p:ph type="body" idx="42" hasCustomPrompt="1"/>
          </p:nvPr>
        </p:nvSpPr>
        <p:spPr>
          <a:xfrm>
            <a:off x="2466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idx="43" hasCustomPrompt="1"/>
          </p:nvPr>
        </p:nvSpPr>
        <p:spPr>
          <a:xfrm>
            <a:off x="4572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1" name="Text Placeholder 4"/>
          <p:cNvSpPr>
            <a:spLocks noGrp="1"/>
          </p:cNvSpPr>
          <p:nvPr>
            <p:ph type="body" idx="44" hasCustomPrompt="1"/>
          </p:nvPr>
        </p:nvSpPr>
        <p:spPr>
          <a:xfrm>
            <a:off x="6678000" y="2397600"/>
            <a:ext cx="1962000" cy="324000"/>
          </a:xfr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6" name="Text Placeholder 5"/>
          <p:cNvSpPr>
            <a:spLocks noGrp="1"/>
          </p:cNvSpPr>
          <p:nvPr>
            <p:ph type="body" idx="45" hasCustomPrompt="1"/>
          </p:nvPr>
        </p:nvSpPr>
        <p:spPr>
          <a:xfrm>
            <a:off x="360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18" name="Text Placeholder 6"/>
          <p:cNvSpPr>
            <a:spLocks noGrp="1"/>
          </p:cNvSpPr>
          <p:nvPr>
            <p:ph type="body" idx="46" hasCustomPrompt="1"/>
          </p:nvPr>
        </p:nvSpPr>
        <p:spPr>
          <a:xfrm>
            <a:off x="2466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idx="47" hasCustomPrompt="1"/>
          </p:nvPr>
        </p:nvSpPr>
        <p:spPr>
          <a:xfrm>
            <a:off x="4572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22" name="Text Placeholder 8"/>
          <p:cNvSpPr>
            <a:spLocks noGrp="1"/>
          </p:cNvSpPr>
          <p:nvPr>
            <p:ph type="body" idx="48" hasCustomPrompt="1"/>
          </p:nvPr>
        </p:nvSpPr>
        <p:spPr>
          <a:xfrm>
            <a:off x="6678000" y="4186080"/>
            <a:ext cx="1962000" cy="324000"/>
          </a:xfrm>
        </p:spPr>
        <p:txBody>
          <a:bodyPr anchor="t"/>
          <a:lstStyle>
            <a:lvl1pPr marL="0" indent="0" rtl="0">
              <a:lnSpc>
                <a:spcPct val="100000"/>
              </a:lnSpc>
              <a:buFontTx/>
              <a:buNone/>
              <a:defRPr sz="1200" b="0"/>
            </a:lvl1pPr>
            <a:lvl2pPr marL="0" indent="0" algn="l" rtl="0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 smtClean="0"/>
              <a:t>Enter caption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  <a:p>
            <a:pPr lvl="1"/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18E8-3D43-4952-84B5-9CF1102E7FE4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33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8A0D6-ECF4-484E-83B8-58C9F2519E1F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12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4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60000" y="1332000"/>
            <a:ext cx="8280000" cy="3178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1026000"/>
            <a:ext cx="8280000" cy="252000"/>
          </a:xfrm>
        </p:spPr>
        <p:txBody>
          <a:bodyPr wrap="none" anchor="b"/>
          <a:lstStyle>
            <a:lvl1pPr marL="0" indent="0">
              <a:lnSpc>
                <a:spcPct val="100000"/>
              </a:lnSpc>
              <a:buNone/>
              <a:defRPr sz="16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Enter subtitle (max. 1 line)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F616-14D0-423C-8E15-A61BF1326074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81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8" name="Grafik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3" name="Grafik 1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81" y="4487981"/>
              <a:ext cx="1782000" cy="540000"/>
            </a:xfrm>
            <a:prstGeom prst="rect">
              <a:avLst/>
            </a:prstGeom>
          </p:spPr>
        </p:pic>
      </p:grp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80CB8-11AD-4D69-8235-D4FB287CBDB2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162000"/>
            <a:ext cx="6300000" cy="1215000"/>
          </a:xfrm>
        </p:spPr>
        <p:txBody>
          <a:bodyPr/>
          <a:lstStyle/>
          <a:p>
            <a:r>
              <a:rPr lang="en-US" dirty="0" smtClean="0"/>
              <a:t>Enter intertitle (max. 3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23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4050000" cy="34830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590000" y="1026000"/>
            <a:ext cx="4050000" cy="34830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89BF0-1A12-4330-B731-1D4DD003570C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6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14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1026000"/>
            <a:ext cx="4050000" cy="504000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600" b="1" baseline="0"/>
            </a:lvl1pPr>
            <a:lvl2pPr marL="457200" indent="0">
              <a:buNone/>
              <a:defRPr sz="1600" b="1"/>
            </a:lvl2pPr>
            <a:lvl3pPr marL="914400" indent="0">
              <a:buNone/>
              <a:defRPr sz="16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/>
            <a:r>
              <a:rPr lang="en-US" dirty="0" smtClean="0"/>
              <a:t>Enter subtitle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590000" y="1026000"/>
            <a:ext cx="4050000" cy="504000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600" b="1"/>
            </a:lvl1pPr>
            <a:lvl2pPr marL="457200" indent="0">
              <a:buNone/>
              <a:defRPr sz="1600" b="1"/>
            </a:lvl2pPr>
            <a:lvl3pPr marL="914400" indent="0">
              <a:buNone/>
              <a:defRPr sz="16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/>
            <a:r>
              <a:rPr lang="en-US" dirty="0" smtClean="0"/>
              <a:t>Enter subtitle</a:t>
            </a:r>
            <a:br>
              <a:rPr lang="en-US" dirty="0" smtClean="0"/>
            </a:br>
            <a:r>
              <a:rPr lang="en-US" dirty="0" smtClean="0"/>
              <a:t>(max. 2 lines)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58775" y="1584000"/>
            <a:ext cx="4050000" cy="2926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590000" y="1584000"/>
            <a:ext cx="4050000" cy="2926800"/>
          </a:xfrm>
        </p:spPr>
        <p:txBody>
          <a:bodyPr/>
          <a:lstStyle/>
          <a:p>
            <a:pPr lvl="0"/>
            <a:r>
              <a:rPr lang="en-US" dirty="0" smtClean="0"/>
              <a:t>Enter text or define content via symbol in the middle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34BA0-CC3E-4DE1-B8F4-647758F714DA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0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3B609-0563-4059-87C2-A5EFB038C03F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0584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0EB82-8723-482F-8E6D-25DFD86EDBC7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636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026000"/>
            <a:ext cx="5940000" cy="3483000"/>
          </a:xfrm>
        </p:spPr>
        <p:txBody>
          <a:bodyPr/>
          <a:lstStyle>
            <a:lvl1pPr/>
          </a:lstStyle>
          <a:p>
            <a:pPr lvl="0"/>
            <a:r>
              <a:rPr lang="en-US" dirty="0" smtClean="0"/>
              <a:t>Enter text (no picture)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2"/>
          </p:nvPr>
        </p:nvSpPr>
        <p:spPr>
          <a:xfrm>
            <a:off x="6480000" y="1026000"/>
            <a:ext cx="2664000" cy="348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6D890-84A3-42B4-90AC-5B944FBAB1B4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UL Grant Allocation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3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"/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7604"/>
            <a:ext cx="9144000" cy="59589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162000"/>
            <a:ext cx="8280000" cy="81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Enter slide title (max. 2 lines)</a:t>
            </a:r>
            <a:br>
              <a:rPr lang="en-US" dirty="0" smtClean="0"/>
            </a:br>
            <a:r>
              <a:rPr lang="en-US" dirty="0" smtClean="0"/>
              <a:t>The 2nd line may be black if reasonable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60000" y="1026000"/>
            <a:ext cx="8280000" cy="348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enter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6</a:t>
            </a:r>
          </a:p>
          <a:p>
            <a:pPr lvl="6"/>
            <a:r>
              <a:rPr lang="en-US" dirty="0" smtClean="0"/>
              <a:t>7</a:t>
            </a:r>
          </a:p>
          <a:p>
            <a:pPr lvl="7"/>
            <a:r>
              <a:rPr lang="en-US" dirty="0" smtClean="0"/>
              <a:t>8</a:t>
            </a:r>
          </a:p>
          <a:p>
            <a:pPr lvl="8"/>
            <a:r>
              <a:rPr lang="en-US" dirty="0" smtClean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592000" y="4791600"/>
            <a:ext cx="792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92DC1CA-9AB3-496F-B7C9-001935E66A9D}" type="datetime1">
              <a:rPr lang="en-US" smtClean="0"/>
              <a:t>2/6/2019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0000" y="4791600"/>
            <a:ext cx="2880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UL Grant Allocation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00000" y="4791600"/>
            <a:ext cx="504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4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7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12000"/>
        </a:lnSpc>
        <a:spcBef>
          <a:spcPts val="0"/>
        </a:spcBef>
        <a:buSzPct val="105000"/>
        <a:buFont typeface="Arial Black" pitchFamily="34" charset="0"/>
        <a:buChar char="ı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lnSpc>
          <a:spcPct val="112000"/>
        </a:lnSpc>
        <a:spcBef>
          <a:spcPts val="0"/>
        </a:spcBef>
        <a:buSzPct val="7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60000" y="1923678"/>
            <a:ext cx="6300000" cy="792000"/>
          </a:xfrm>
        </p:spPr>
        <p:txBody>
          <a:bodyPr/>
          <a:lstStyle/>
          <a:p>
            <a:r>
              <a:rPr lang="en-US" dirty="0" smtClean="0"/>
              <a:t>R5w190013 - Initial UL Grant </a:t>
            </a:r>
            <a:r>
              <a:rPr lang="en-US" dirty="0" smtClean="0"/>
              <a:t>Allocation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TTCN-3: NR </a:t>
            </a:r>
            <a:r>
              <a:rPr lang="en-US" dirty="0" smtClean="0"/>
              <a:t>UL Grant Allocation</a:t>
            </a:r>
            <a:endParaRPr lang="en-US" dirty="0"/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94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UL Grant </a:t>
            </a:r>
            <a:r>
              <a:rPr lang="en-US" dirty="0" smtClean="0"/>
              <a:t>Allocation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03017"/>
            <a:ext cx="8280000" cy="3483000"/>
          </a:xfrm>
        </p:spPr>
        <p:txBody>
          <a:bodyPr/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GB" altLang="en-US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TS 38.523-3 section 7.1.2.3.1.2.2 specifies the default settings for the Initial UL Grant </a:t>
            </a:r>
            <a:r>
              <a:rPr lang="en-GB" altLang="en-US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Allocation</a:t>
            </a:r>
            <a:r>
              <a:rPr lang="en-GB" altLang="en-US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12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1200" dirty="0" smtClean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1200" dirty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1200" dirty="0" smtClean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1200" dirty="0" smtClean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GB" altLang="en-US" sz="1200" dirty="0" smtClean="0">
                <a:latin typeface="Arial" panose="020B0604020202020204" pitchFamily="34" charset="0"/>
              </a:rPr>
              <a:t>TTCN selects a {L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RBs</a:t>
            </a:r>
            <a:r>
              <a:rPr lang="en-GB" altLang="en-US" sz="1200" dirty="0" smtClean="0">
                <a:latin typeface="Arial" panose="020B0604020202020204" pitchFamily="34" charset="0"/>
              </a:rPr>
              <a:t> I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MCS</a:t>
            </a:r>
            <a:r>
              <a:rPr lang="en-GB" altLang="en-US" sz="1200" dirty="0" smtClean="0">
                <a:latin typeface="Arial" panose="020B0604020202020204" pitchFamily="34" charset="0"/>
              </a:rPr>
              <a:t>} pair based on the TBS size of 256 bits and the TBS tables specified in Annex B. 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1200" dirty="0" smtClean="0">
              <a:latin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GB" altLang="en-US" sz="1200" dirty="0" smtClean="0">
                <a:latin typeface="Arial" panose="020B0604020202020204" pitchFamily="34" charset="0"/>
              </a:rPr>
              <a:t>The following pairs match to this TBS size. In some configuration there is a unique choice, and in others, there are different possibilities available, </a:t>
            </a:r>
            <a:r>
              <a:rPr lang="en-GB" altLang="en-US" sz="1200" dirty="0" err="1" smtClean="0">
                <a:latin typeface="Arial" panose="020B0604020202020204" pitchFamily="34" charset="0"/>
              </a:rPr>
              <a:t>i.e</a:t>
            </a:r>
            <a:r>
              <a:rPr lang="en-GB" altLang="en-US" sz="1200" dirty="0" smtClean="0">
                <a:latin typeface="Arial" panose="020B0604020202020204" pitchFamily="34" charset="0"/>
              </a:rPr>
              <a:t>:</a:t>
            </a:r>
          </a:p>
          <a:p>
            <a:pPr lvl="5">
              <a:buFont typeface="Arial" panose="020B0604020202020204" pitchFamily="34" charset="0"/>
              <a:buChar char="•"/>
            </a:pPr>
            <a:r>
              <a:rPr lang="en-US" sz="1200" dirty="0"/>
              <a:t>B.2.1.1: </a:t>
            </a:r>
            <a:r>
              <a:rPr lang="en-US" sz="1200" dirty="0" smtClean="0"/>
              <a:t>Pairs </a:t>
            </a:r>
            <a:r>
              <a:rPr lang="en-GB" sz="1200" dirty="0"/>
              <a:t>{7 0}</a:t>
            </a:r>
            <a:endParaRPr lang="en-US" sz="1200" dirty="0" smtClean="0"/>
          </a:p>
          <a:p>
            <a:pPr lvl="5">
              <a:buFont typeface="Arial" panose="020B0604020202020204" pitchFamily="34" charset="0"/>
              <a:buChar char="•"/>
            </a:pPr>
            <a:r>
              <a:rPr lang="en-US" sz="1200" dirty="0" smtClean="0"/>
              <a:t>B.2.1.2: </a:t>
            </a:r>
            <a:r>
              <a:rPr lang="en-US" sz="1200" dirty="0"/>
              <a:t>Pairs </a:t>
            </a:r>
            <a:r>
              <a:rPr lang="en-GB" sz="1200" dirty="0"/>
              <a:t>{7 </a:t>
            </a:r>
            <a:r>
              <a:rPr lang="en-GB" sz="1200" dirty="0" smtClean="0"/>
              <a:t>0</a:t>
            </a:r>
            <a:r>
              <a:rPr lang="en-GB" sz="1200" dirty="0"/>
              <a:t>}</a:t>
            </a:r>
            <a:endParaRPr lang="en-US" sz="1200" dirty="0" smtClean="0"/>
          </a:p>
          <a:p>
            <a:pPr lvl="5">
              <a:buFont typeface="Arial" panose="020B0604020202020204" pitchFamily="34" charset="0"/>
              <a:buChar char="•"/>
            </a:pPr>
            <a:r>
              <a:rPr lang="en-US" sz="1200" dirty="0" smtClean="0"/>
              <a:t>B.2.1.3</a:t>
            </a:r>
            <a:r>
              <a:rPr lang="en-US" sz="1200" dirty="0"/>
              <a:t>: Pairs </a:t>
            </a:r>
            <a:r>
              <a:rPr lang="en-GB" sz="1200" dirty="0" smtClean="0"/>
              <a:t>{</a:t>
            </a:r>
            <a:r>
              <a:rPr lang="en-GB" sz="1200" dirty="0"/>
              <a:t>1 12} {2 6</a:t>
            </a:r>
            <a:r>
              <a:rPr lang="en-GB" sz="1200" dirty="0" smtClean="0"/>
              <a:t>}</a:t>
            </a:r>
            <a:endParaRPr lang="en-GB" sz="1200" dirty="0"/>
          </a:p>
          <a:p>
            <a:pPr lvl="5">
              <a:buFont typeface="Arial" panose="020B0604020202020204" pitchFamily="34" charset="0"/>
              <a:buChar char="•"/>
            </a:pPr>
            <a:r>
              <a:rPr lang="en-US" sz="1200" dirty="0"/>
              <a:t>B.2.1.4: Pairs </a:t>
            </a:r>
            <a:r>
              <a:rPr lang="en-GB" sz="1200" dirty="0" smtClean="0"/>
              <a:t>{</a:t>
            </a:r>
            <a:r>
              <a:rPr lang="en-GB" sz="1200" dirty="0"/>
              <a:t>2 6} {3 4}</a:t>
            </a:r>
            <a:endParaRPr lang="en-US" sz="1200" dirty="0"/>
          </a:p>
          <a:p>
            <a:pPr lvl="5">
              <a:buFont typeface="Arial" panose="020B0604020202020204" pitchFamily="34" charset="0"/>
              <a:buChar char="•"/>
            </a:pPr>
            <a:r>
              <a:rPr lang="en-US" sz="1200" dirty="0" smtClean="0"/>
              <a:t>B.2.1.5: </a:t>
            </a:r>
            <a:r>
              <a:rPr lang="en-US" sz="1200" dirty="0"/>
              <a:t>Pairs </a:t>
            </a:r>
            <a:r>
              <a:rPr lang="en-US" sz="1200" dirty="0" smtClean="0"/>
              <a:t>{</a:t>
            </a:r>
            <a:r>
              <a:rPr lang="en-GB" sz="1200" dirty="0"/>
              <a:t>1 13} {4 3} {5 </a:t>
            </a:r>
            <a:r>
              <a:rPr lang="en-GB" sz="1200" dirty="0" smtClean="0"/>
              <a:t>2}</a:t>
            </a:r>
            <a:endParaRPr lang="en-GB" altLang="en-US" sz="1200" dirty="0" smtClean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GB" altLang="en-US" sz="1200" dirty="0" smtClean="0">
                <a:latin typeface="Arial" panose="020B0604020202020204" pitchFamily="34" charset="0"/>
              </a:rPr>
              <a:t>Currently, in case of different possibilities, TTCN selects the {L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RBs</a:t>
            </a:r>
            <a:r>
              <a:rPr lang="en-GB" altLang="en-US" sz="1200" dirty="0" smtClean="0">
                <a:latin typeface="Arial" panose="020B0604020202020204" pitchFamily="34" charset="0"/>
              </a:rPr>
              <a:t> I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MCS</a:t>
            </a:r>
            <a:r>
              <a:rPr lang="en-GB" altLang="en-US" sz="1200" dirty="0" smtClean="0">
                <a:latin typeface="Arial" panose="020B0604020202020204" pitchFamily="34" charset="0"/>
              </a:rPr>
              <a:t>} pair with minimum number of PRBs.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GB" altLang="en-US" sz="3600" baseline="-25000" dirty="0" smtClean="0">
              <a:latin typeface="Arial" panose="020B0604020202020204" pitchFamily="34" charset="0"/>
            </a:endParaRP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B6A6-B73B-4670-BBE7-096E90B7FDE1}" type="datetime1">
              <a:rPr lang="en-US" smtClean="0"/>
              <a:t>2/6/2019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3568" y="1296269"/>
            <a:ext cx="6192688" cy="648072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en-GB" altLang="en-US" sz="1000" dirty="0" bmk="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.1.2.3.1.2.1	Grant allocation by RACH procedure</a:t>
            </a:r>
            <a:endParaRPr lang="en-GB" altLang="en-US" sz="10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latin typeface="Arial" panose="020B0604020202020204" pitchFamily="34" charset="0"/>
                <a:ea typeface="Times New Roman" panose="02020603050405020304" pitchFamily="18" charset="0"/>
              </a:rPr>
              <a:t>The UE gets assigned an uplink grant by the Random Access Response message being configured at the SS</a:t>
            </a:r>
            <a:r>
              <a:rPr lang="en-GB" altLang="en-US" sz="1000" u="sng" dirty="0">
                <a:solidFill>
                  <a:srgbClr val="00808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 Per default an UL grant of 256 bits is configured by TTCN</a:t>
            </a:r>
            <a:r>
              <a:rPr lang="en-GB" altLang="en-US" sz="1000" dirty="0"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algn="ctr"/>
            <a:endParaRPr lang="en-GB" sz="1500" dirty="0" err="1" smtClean="0"/>
          </a:p>
        </p:txBody>
      </p:sp>
      <p:sp>
        <p:nvSpPr>
          <p:cNvPr id="41" name="Footer Placeholder 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R5w190013: </a:t>
            </a:r>
            <a:r>
              <a:rPr lang="en-US" dirty="0" smtClean="0"/>
              <a:t>Initial UL </a:t>
            </a:r>
            <a:r>
              <a:rPr lang="en-US" dirty="0" smtClean="0"/>
              <a:t>Grant Allocation</a:t>
            </a:r>
          </a:p>
        </p:txBody>
      </p:sp>
      <p:sp>
        <p:nvSpPr>
          <p:cNvPr id="9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708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Grant </a:t>
            </a:r>
            <a:r>
              <a:rPr lang="en-US" dirty="0"/>
              <a:t>A</a:t>
            </a:r>
            <a:r>
              <a:rPr lang="en-US" dirty="0" smtClean="0"/>
              <a:t>llocation</a:t>
            </a:r>
            <a:r>
              <a:rPr lang="en-US" dirty="0" smtClean="0"/>
              <a:t>: Observations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200" dirty="0" smtClean="0"/>
              <a:t>Open issues: </a:t>
            </a:r>
          </a:p>
          <a:p>
            <a:pPr marL="0" indent="0">
              <a:buNone/>
            </a:pPr>
            <a:endParaRPr lang="en-GB" sz="1200" dirty="0" smtClean="0"/>
          </a:p>
          <a:p>
            <a:pPr lvl="1"/>
            <a:r>
              <a:rPr lang="en-GB" sz="1200" dirty="0" smtClean="0"/>
              <a:t>During the RACH procedure UL Grant can be configured with different pairs of </a:t>
            </a:r>
            <a:r>
              <a:rPr lang="en-GB" altLang="en-US" sz="1200" dirty="0" smtClean="0">
                <a:latin typeface="Arial" panose="020B0604020202020204" pitchFamily="34" charset="0"/>
              </a:rPr>
              <a:t>{L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RBs</a:t>
            </a:r>
            <a:r>
              <a:rPr lang="en-GB" altLang="en-US" sz="1200" dirty="0" smtClean="0">
                <a:latin typeface="Arial" panose="020B0604020202020204" pitchFamily="34" charset="0"/>
              </a:rPr>
              <a:t> I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MCS</a:t>
            </a:r>
            <a:r>
              <a:rPr lang="en-GB" altLang="en-US" sz="1200" dirty="0" smtClean="0">
                <a:latin typeface="Arial" panose="020B0604020202020204" pitchFamily="34" charset="0"/>
              </a:rPr>
              <a:t>}, some of them lead to a </a:t>
            </a:r>
            <a:r>
              <a:rPr lang="en-GB" altLang="en-US" sz="1200" dirty="0" smtClean="0"/>
              <a:t>non-robust signal, especially in OTA environment.</a:t>
            </a:r>
          </a:p>
          <a:p>
            <a:pPr lvl="1"/>
            <a:endParaRPr lang="en-GB" sz="1200" dirty="0"/>
          </a:p>
          <a:p>
            <a:pPr lvl="1"/>
            <a:r>
              <a:rPr lang="en-GB" sz="1200" dirty="0" smtClean="0"/>
              <a:t>Initial </a:t>
            </a:r>
            <a:r>
              <a:rPr lang="en-GB" sz="1200" dirty="0" smtClean="0"/>
              <a:t>UL Grant allocation </a:t>
            </a:r>
            <a:r>
              <a:rPr lang="en-GB" sz="1200" dirty="0" smtClean="0"/>
              <a:t>for RAR </a:t>
            </a:r>
            <a:r>
              <a:rPr lang="en-GB" sz="1200" dirty="0" smtClean="0"/>
              <a:t>uses </a:t>
            </a:r>
            <a:r>
              <a:rPr lang="en-GB" sz="1200" dirty="0" smtClean="0"/>
              <a:t>a single UL Grant, which means there is only one reception opportunity for a not yet trained receiver.</a:t>
            </a:r>
          </a:p>
          <a:p>
            <a:pPr marL="180000" lvl="1" indent="0">
              <a:buNone/>
            </a:pPr>
            <a:endParaRPr lang="en-GB" sz="1200" dirty="0"/>
          </a:p>
          <a:p>
            <a:pPr lvl="1"/>
            <a:r>
              <a:rPr lang="en-GB" sz="1200" dirty="0" smtClean="0"/>
              <a:t>For UL </a:t>
            </a:r>
            <a:r>
              <a:rPr lang="en-GB" sz="1200" dirty="0"/>
              <a:t>Grant </a:t>
            </a:r>
            <a:r>
              <a:rPr lang="en-GB" sz="1200" dirty="0"/>
              <a:t>a</a:t>
            </a:r>
            <a:r>
              <a:rPr lang="en-GB" sz="1200" dirty="0" smtClean="0"/>
              <a:t>llocation</a:t>
            </a:r>
            <a:r>
              <a:rPr lang="en-GB" sz="1200" dirty="0"/>
              <a:t>, the default configuration and test case specific selection criteria differ. </a:t>
            </a:r>
          </a:p>
          <a:p>
            <a:pPr lvl="2"/>
            <a:r>
              <a:rPr lang="en-GB" sz="1200" dirty="0"/>
              <a:t>Shall </a:t>
            </a:r>
            <a:r>
              <a:rPr lang="en-GB" sz="1200" dirty="0" smtClean="0"/>
              <a:t>this be </a:t>
            </a:r>
            <a:r>
              <a:rPr lang="en-GB" sz="1200" dirty="0"/>
              <a:t>harmonized? Or should TTCN have different criteria for the algorithms to select </a:t>
            </a:r>
            <a:r>
              <a:rPr lang="en-GB" altLang="en-US" sz="1200" dirty="0" smtClean="0"/>
              <a:t>{L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RBs</a:t>
            </a:r>
            <a:r>
              <a:rPr lang="en-GB" altLang="en-US" sz="1200" dirty="0" smtClean="0"/>
              <a:t> </a:t>
            </a:r>
            <a:r>
              <a:rPr lang="en-GB" altLang="en-US" sz="1200" dirty="0">
                <a:latin typeface="Arial" panose="020B0604020202020204" pitchFamily="34" charset="0"/>
              </a:rPr>
              <a:t>I</a:t>
            </a:r>
            <a:r>
              <a:rPr lang="en-GB" altLang="en-US" sz="1200" baseline="-25000" dirty="0">
                <a:latin typeface="Arial" panose="020B0604020202020204" pitchFamily="34" charset="0"/>
              </a:rPr>
              <a:t>MCS</a:t>
            </a:r>
            <a:r>
              <a:rPr lang="en-GB" altLang="en-US" sz="1200" dirty="0" smtClean="0"/>
              <a:t>} pairs</a:t>
            </a:r>
            <a:r>
              <a:rPr lang="en-GB" sz="1200" dirty="0" smtClean="0"/>
              <a:t>?</a:t>
            </a:r>
            <a:endParaRPr lang="en-GB" sz="1200" dirty="0"/>
          </a:p>
          <a:p>
            <a:pPr lvl="3"/>
            <a:r>
              <a:rPr lang="en-GB" sz="1200" dirty="0"/>
              <a:t>DL Grant allocation in automatic mode</a:t>
            </a:r>
          </a:p>
          <a:p>
            <a:pPr lvl="3"/>
            <a:r>
              <a:rPr lang="en-GB" sz="1200" dirty="0"/>
              <a:t>UL Grant </a:t>
            </a:r>
            <a:r>
              <a:rPr lang="en-GB" sz="1200" dirty="0" smtClean="0"/>
              <a:t>allocation by SR </a:t>
            </a:r>
            <a:r>
              <a:rPr lang="en-GB" sz="1200" dirty="0"/>
              <a:t>for the default configuration during </a:t>
            </a:r>
            <a:r>
              <a:rPr lang="en-GB" sz="1200" dirty="0" smtClean="0"/>
              <a:t>preamble.</a:t>
            </a:r>
            <a:endParaRPr lang="en-GB" sz="1200" dirty="0"/>
          </a:p>
          <a:p>
            <a:pPr lvl="3"/>
            <a:r>
              <a:rPr lang="en-GB" sz="1200" dirty="0"/>
              <a:t>UL Grant allocation for type 2, 3, 4.</a:t>
            </a:r>
          </a:p>
          <a:p>
            <a:pPr lvl="3"/>
            <a:endParaRPr lang="en-GB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2BE3-FF11-459B-9258-3A758AFF5BD4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3</a:t>
            </a:fld>
            <a:endParaRPr lang="en-US"/>
          </a:p>
        </p:txBody>
      </p:sp>
      <p:sp>
        <p:nvSpPr>
          <p:cNvPr id="35" name="Footer Placeholder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R5w190013: </a:t>
            </a:r>
            <a:r>
              <a:rPr lang="en-US" dirty="0" smtClean="0"/>
              <a:t>Initial UL </a:t>
            </a:r>
            <a:r>
              <a:rPr lang="en-US" dirty="0"/>
              <a:t>Grant Allocation</a:t>
            </a:r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04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1972246"/>
            <a:ext cx="3363536" cy="27239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Grant </a:t>
            </a:r>
            <a:r>
              <a:rPr lang="en-US" dirty="0"/>
              <a:t>Allocation</a:t>
            </a:r>
            <a:r>
              <a:rPr lang="en-US" dirty="0" smtClean="0"/>
              <a:t>: Proposal 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200" b="1" dirty="0" smtClean="0">
                <a:solidFill>
                  <a:schemeClr val="tx2"/>
                </a:solidFill>
              </a:rPr>
              <a:t>Proposal</a:t>
            </a:r>
            <a:r>
              <a:rPr lang="en-GB" sz="1200" dirty="0" smtClean="0"/>
              <a:t>:  To define the selection criteria for </a:t>
            </a:r>
            <a:r>
              <a:rPr lang="en-GB" altLang="en-US" sz="1200" dirty="0">
                <a:latin typeface="Arial" panose="020B0604020202020204" pitchFamily="34" charset="0"/>
              </a:rPr>
              <a:t>{L</a:t>
            </a:r>
            <a:r>
              <a:rPr lang="en-GB" altLang="en-US" sz="1200" baseline="-25000" dirty="0">
                <a:latin typeface="Arial" panose="020B0604020202020204" pitchFamily="34" charset="0"/>
              </a:rPr>
              <a:t>RBs</a:t>
            </a:r>
            <a:r>
              <a:rPr lang="en-GB" altLang="en-US" sz="1200" dirty="0" smtClean="0">
                <a:latin typeface="Arial" panose="020B0604020202020204" pitchFamily="34" charset="0"/>
              </a:rPr>
              <a:t> </a:t>
            </a:r>
            <a:r>
              <a:rPr lang="en-GB" altLang="en-US" sz="1200" dirty="0">
                <a:latin typeface="Arial" panose="020B0604020202020204" pitchFamily="34" charset="0"/>
              </a:rPr>
              <a:t>I</a:t>
            </a:r>
            <a:r>
              <a:rPr lang="en-GB" altLang="en-US" sz="1200" baseline="-25000" dirty="0">
                <a:latin typeface="Arial" panose="020B0604020202020204" pitchFamily="34" charset="0"/>
              </a:rPr>
              <a:t>MCS</a:t>
            </a:r>
            <a:r>
              <a:rPr lang="en-GB" altLang="en-US" sz="1200" dirty="0" smtClean="0">
                <a:latin typeface="Arial" panose="020B0604020202020204" pitchFamily="34" charset="0"/>
              </a:rPr>
              <a:t>} </a:t>
            </a:r>
            <a:r>
              <a:rPr lang="en-GB" altLang="en-US" sz="1200" dirty="0" smtClean="0">
                <a:latin typeface="Arial" panose="020B0604020202020204" pitchFamily="34" charset="0"/>
              </a:rPr>
              <a:t>which leads to a </a:t>
            </a:r>
            <a:r>
              <a:rPr lang="en-GB" altLang="en-US" sz="1200" dirty="0" smtClean="0">
                <a:latin typeface="Arial" panose="020B0604020202020204" pitchFamily="34" charset="0"/>
              </a:rPr>
              <a:t>robust signal, </a:t>
            </a:r>
            <a:r>
              <a:rPr lang="en-GB" altLang="en-US" sz="1200" dirty="0" smtClean="0">
                <a:latin typeface="Arial" panose="020B0604020202020204" pitchFamily="34" charset="0"/>
              </a:rPr>
              <a:t>i.e. selecting a low I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MCS</a:t>
            </a:r>
            <a:r>
              <a:rPr lang="en-GB" altLang="en-US" sz="1200" dirty="0" smtClean="0">
                <a:latin typeface="Arial" panose="020B0604020202020204" pitchFamily="34" charset="0"/>
              </a:rPr>
              <a:t>.</a:t>
            </a:r>
            <a:endParaRPr lang="en-GB" altLang="en-US" sz="1200" dirty="0" smtClean="0">
              <a:latin typeface="Arial" panose="020B0604020202020204" pitchFamily="34" charset="0"/>
            </a:endParaRPr>
          </a:p>
          <a:p>
            <a:endParaRPr lang="en-GB" altLang="en-US" sz="1200" dirty="0" smtClean="0">
              <a:latin typeface="Arial" panose="020B0604020202020204" pitchFamily="34" charset="0"/>
            </a:endParaRPr>
          </a:p>
          <a:p>
            <a:r>
              <a:rPr lang="en-GB" altLang="en-US" sz="1200" b="1" dirty="0">
                <a:solidFill>
                  <a:schemeClr val="tx2"/>
                </a:solidFill>
              </a:rPr>
              <a:t>For </a:t>
            </a:r>
            <a:r>
              <a:rPr lang="en-GB" altLang="en-US" sz="1200" b="1" dirty="0" smtClean="0">
                <a:solidFill>
                  <a:schemeClr val="tx2"/>
                </a:solidFill>
              </a:rPr>
              <a:t>instance:</a:t>
            </a:r>
            <a:r>
              <a:rPr lang="en-GB" altLang="en-US" sz="1200" dirty="0" smtClean="0"/>
              <a:t> </a:t>
            </a:r>
            <a:r>
              <a:rPr lang="en-GB" altLang="en-US" sz="1200" dirty="0" smtClean="0">
                <a:latin typeface="Arial" panose="020B0604020202020204" pitchFamily="34" charset="0"/>
              </a:rPr>
              <a:t>I</a:t>
            </a:r>
            <a:r>
              <a:rPr lang="en-GB" altLang="en-US" sz="1200" baseline="-25000" dirty="0" smtClean="0">
                <a:latin typeface="Arial" panose="020B0604020202020204" pitchFamily="34" charset="0"/>
              </a:rPr>
              <a:t>MCS </a:t>
            </a:r>
            <a:r>
              <a:rPr lang="en-GB" altLang="en-US" sz="1200" dirty="0" smtClean="0">
                <a:latin typeface="Arial" panose="020B0604020202020204" pitchFamily="34" charset="0"/>
              </a:rPr>
              <a:t>&lt;= 9, this value guarantees a QPSK signal.</a:t>
            </a:r>
          </a:p>
          <a:p>
            <a:endParaRPr lang="en-GB" altLang="en-US" sz="1600" baseline="-25000" dirty="0">
              <a:latin typeface="Arial" panose="020B0604020202020204" pitchFamily="34" charset="0"/>
            </a:endParaRPr>
          </a:p>
          <a:p>
            <a:endParaRPr lang="en-GB" altLang="en-US" sz="1600" baseline="-25000" dirty="0" smtClean="0">
              <a:latin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47F66-E512-481E-AD3F-5B0C85B86F0A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4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85416" y="2117532"/>
            <a:ext cx="2592288" cy="7422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500" dirty="0" err="1" smtClean="0"/>
          </a:p>
        </p:txBody>
      </p:sp>
      <p:sp>
        <p:nvSpPr>
          <p:cNvPr id="38" name="Footer Placeholder 3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R5w190013: </a:t>
            </a:r>
            <a:r>
              <a:rPr lang="en-US" dirty="0" smtClean="0"/>
              <a:t>Initial UL </a:t>
            </a:r>
            <a:r>
              <a:rPr lang="en-US" dirty="0"/>
              <a:t>Grant Allocation</a:t>
            </a:r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815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</a:t>
            </a:r>
            <a:r>
              <a:rPr lang="en-US" dirty="0" smtClean="0"/>
              <a:t>UL </a:t>
            </a:r>
            <a:r>
              <a:rPr lang="en-US" dirty="0" smtClean="0"/>
              <a:t>Grant allocation criteria for RAR: Proposal II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477" y="971613"/>
            <a:ext cx="8280000" cy="3483000"/>
          </a:xfrm>
        </p:spPr>
        <p:txBody>
          <a:bodyPr/>
          <a:lstStyle/>
          <a:p>
            <a:r>
              <a:rPr lang="en-GB" altLang="en-US" sz="11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per TS 38.523-3 clause </a:t>
            </a:r>
            <a:r>
              <a:rPr lang="en-GB" altLang="en-US" sz="11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en-GB" altLang="en-US" sz="1100" i="1" dirty="0" smtClean="0" bmk="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.1.2.3.1.2.1:  Grant allocation for RACH procedure</a:t>
            </a:r>
            <a:r>
              <a:rPr lang="en-GB" altLang="en-US" sz="1100" dirty="0" smtClean="0" bmk="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GB" altLang="en-US" sz="1100" dirty="0" smtClean="0" bmk="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For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the Random Access Response message, the </a:t>
            </a:r>
            <a:r>
              <a:rPr lang="en-GB" altLang="en-US" sz="1100" dirty="0">
                <a:latin typeface="Arial" panose="020B0604020202020204" pitchFamily="34" charset="0"/>
                <a:ea typeface="Times New Roman" panose="02020603050405020304" pitchFamily="18" charset="0"/>
              </a:rPr>
              <a:t>UE gets assigned an uplink grant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configured by </a:t>
            </a:r>
            <a:r>
              <a:rPr lang="en-GB" altLang="en-US" sz="1100" dirty="0">
                <a:latin typeface="Arial" panose="020B0604020202020204" pitchFamily="34" charset="0"/>
                <a:ea typeface="Times New Roman" panose="02020603050405020304" pitchFamily="18" charset="0"/>
              </a:rPr>
              <a:t>the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SS. </a:t>
            </a:r>
            <a:r>
              <a:rPr lang="en-GB" altLang="en-US" sz="1100" u="sng" dirty="0" smtClean="0">
                <a:solidFill>
                  <a:srgbClr val="00808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Per </a:t>
            </a:r>
            <a:r>
              <a:rPr lang="en-GB" altLang="en-US" sz="1100" u="sng" dirty="0" smtClean="0">
                <a:solidFill>
                  <a:srgbClr val="00808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default, TTCN configures an </a:t>
            </a:r>
            <a:r>
              <a:rPr lang="en-GB" altLang="en-US" sz="1100" u="sng" dirty="0">
                <a:solidFill>
                  <a:srgbClr val="00808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UL grant of 256 </a:t>
            </a:r>
            <a:r>
              <a:rPr lang="en-GB" altLang="en-US" sz="1100" u="sng" dirty="0" smtClean="0">
                <a:solidFill>
                  <a:srgbClr val="00808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bits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. It’s proposed that – for a given TBS size – the following rules shall apply for selection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of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Number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of PRBs and Modulation Code Scheme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index:</a:t>
            </a:r>
            <a:endParaRPr lang="en-GB" altLang="en-US" sz="11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altLang="en-US" sz="11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80000" lvl="1" indent="0">
              <a:buNone/>
            </a:pPr>
            <a:r>
              <a:rPr lang="en-GB" altLang="en-US" sz="1100" b="1" dirty="0" smtClean="0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&gt;&gt; If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there is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 unique </a:t>
            </a:r>
            <a:r>
              <a:rPr lang="en-GB" altLang="en-US" sz="1100" dirty="0" smtClean="0">
                <a:latin typeface="Arial" panose="020B0604020202020204" pitchFamily="34" charset="0"/>
              </a:rPr>
              <a:t>{L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RBs</a:t>
            </a:r>
            <a:r>
              <a:rPr lang="en-GB" altLang="en-US" sz="1100" dirty="0" smtClean="0">
                <a:latin typeface="Arial" panose="020B0604020202020204" pitchFamily="34" charset="0"/>
              </a:rPr>
              <a:t> </a:t>
            </a:r>
            <a:r>
              <a:rPr lang="en-GB" altLang="en-US" sz="1100" dirty="0">
                <a:latin typeface="Arial" panose="020B0604020202020204" pitchFamily="34" charset="0"/>
              </a:rPr>
              <a:t>I</a:t>
            </a:r>
            <a:r>
              <a:rPr lang="en-GB" altLang="en-US" sz="1100" baseline="-25000" dirty="0">
                <a:latin typeface="Arial" panose="020B0604020202020204" pitchFamily="34" charset="0"/>
              </a:rPr>
              <a:t>MCS</a:t>
            </a:r>
            <a:r>
              <a:rPr lang="en-GB" altLang="en-US" sz="1100" dirty="0" smtClean="0">
                <a:latin typeface="Arial" panose="020B0604020202020204" pitchFamily="34" charset="0"/>
              </a:rPr>
              <a:t>} pair,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TTCN shall select </a:t>
            </a:r>
            <a:r>
              <a:rPr lang="en-GB" altLang="en-US" sz="1100" dirty="0">
                <a:latin typeface="Arial" panose="020B0604020202020204" pitchFamily="34" charset="0"/>
                <a:ea typeface="Times New Roman" panose="02020603050405020304" pitchFamily="18" charset="0"/>
              </a:rPr>
              <a:t>the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values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of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that pair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</a:p>
          <a:p>
            <a:pPr marL="180000" lvl="1" indent="0">
              <a:buNone/>
            </a:pPr>
            <a:endParaRPr lang="en-GB" altLang="en-US" sz="11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80000" lvl="1" indent="0">
              <a:buNone/>
            </a:pPr>
            <a:r>
              <a:rPr lang="en-GB" altLang="en-US" sz="1100" b="1" dirty="0" smtClean="0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&gt;&gt;Else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in case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that a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given TBS allows 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for several </a:t>
            </a:r>
            <a:r>
              <a:rPr lang="en-GB" altLang="en-US" sz="1100" dirty="0" smtClean="0">
                <a:latin typeface="Arial" panose="020B0604020202020204" pitchFamily="34" charset="0"/>
              </a:rPr>
              <a:t>{L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RBs</a:t>
            </a:r>
            <a:r>
              <a:rPr lang="en-GB" altLang="en-US" sz="1100" dirty="0" smtClean="0">
                <a:latin typeface="Arial" panose="020B0604020202020204" pitchFamily="34" charset="0"/>
              </a:rPr>
              <a:t> I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MCS</a:t>
            </a:r>
            <a:r>
              <a:rPr lang="en-GB" altLang="en-US" sz="1100" dirty="0" smtClean="0">
                <a:latin typeface="Arial" panose="020B0604020202020204" pitchFamily="34" charset="0"/>
              </a:rPr>
              <a:t>} pairs,</a:t>
            </a:r>
            <a:r>
              <a:rPr lang="en-GB" altLang="en-US" sz="11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en-US" sz="1100" dirty="0" smtClean="0">
                <a:latin typeface="Arial" panose="020B0604020202020204" pitchFamily="34" charset="0"/>
              </a:rPr>
              <a:t>TTCN shall </a:t>
            </a:r>
            <a:r>
              <a:rPr lang="en-GB" altLang="en-US" sz="1100" dirty="0" smtClean="0">
                <a:latin typeface="Arial" panose="020B0604020202020204" pitchFamily="34" charset="0"/>
              </a:rPr>
              <a:t>identify those pairs </a:t>
            </a:r>
            <a:r>
              <a:rPr lang="en-GB" altLang="en-US" sz="1100" dirty="0" smtClean="0">
                <a:latin typeface="Arial" panose="020B0604020202020204" pitchFamily="34" charset="0"/>
              </a:rPr>
              <a:t>with I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MCS</a:t>
            </a:r>
            <a:r>
              <a:rPr lang="en-GB" altLang="en-US" sz="1100" dirty="0" smtClean="0">
                <a:latin typeface="Arial" panose="020B0604020202020204" pitchFamily="34" charset="0"/>
              </a:rPr>
              <a:t>  &lt;=  9 = </a:t>
            </a:r>
            <a:r>
              <a:rPr lang="en-GB" altLang="en-US" sz="1100" dirty="0" err="1" smtClean="0">
                <a:latin typeface="Arial" panose="020B0604020202020204" pitchFamily="34" charset="0"/>
              </a:rPr>
              <a:t>Imax</a:t>
            </a:r>
            <a:r>
              <a:rPr lang="en-GB" altLang="en-US" sz="1100" baseline="-25000" dirty="0" err="1" smtClean="0">
                <a:latin typeface="Arial" panose="020B0604020202020204" pitchFamily="34" charset="0"/>
              </a:rPr>
              <a:t>MCS</a:t>
            </a:r>
            <a:r>
              <a:rPr lang="en-GB" altLang="en-US" sz="1100" dirty="0" smtClean="0">
                <a:latin typeface="Arial" panose="020B0604020202020204" pitchFamily="34" charset="0"/>
              </a:rPr>
              <a:t> , </a:t>
            </a:r>
            <a:r>
              <a:rPr lang="en-GB" altLang="en-US" sz="1100" dirty="0" smtClean="0">
                <a:latin typeface="Arial" panose="020B0604020202020204" pitchFamily="34" charset="0"/>
              </a:rPr>
              <a:t/>
            </a:r>
            <a:br>
              <a:rPr lang="en-GB" altLang="en-US" sz="1100" dirty="0" smtClean="0">
                <a:latin typeface="Arial" panose="020B0604020202020204" pitchFamily="34" charset="0"/>
              </a:rPr>
            </a:br>
            <a:r>
              <a:rPr lang="en-GB" altLang="en-US" sz="1100" dirty="0" smtClean="0">
                <a:latin typeface="Arial" panose="020B0604020202020204" pitchFamily="34" charset="0"/>
              </a:rPr>
              <a:t>    and </a:t>
            </a:r>
            <a:r>
              <a:rPr lang="en-GB" altLang="en-US" sz="1100" dirty="0" smtClean="0">
                <a:latin typeface="Arial" panose="020B0604020202020204" pitchFamily="34" charset="0"/>
              </a:rPr>
              <a:t>among them, </a:t>
            </a:r>
            <a:r>
              <a:rPr lang="en-GB" altLang="en-US" sz="1100" dirty="0" smtClean="0">
                <a:latin typeface="Arial" panose="020B0604020202020204" pitchFamily="34" charset="0"/>
              </a:rPr>
              <a:t>select the pair(s) with </a:t>
            </a:r>
            <a:r>
              <a:rPr lang="en-GB" altLang="en-US" sz="1100" dirty="0" smtClean="0">
                <a:latin typeface="Arial" panose="020B0604020202020204" pitchFamily="34" charset="0"/>
              </a:rPr>
              <a:t>minimum number of N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PRBS</a:t>
            </a:r>
            <a:r>
              <a:rPr lang="en-GB" altLang="en-US" sz="1100" dirty="0" smtClean="0">
                <a:latin typeface="Arial" panose="020B0604020202020204" pitchFamily="34" charset="0"/>
              </a:rPr>
              <a:t>. </a:t>
            </a:r>
            <a:r>
              <a:rPr lang="en-GB" altLang="en-US" sz="1100" dirty="0" smtClean="0">
                <a:latin typeface="Arial" panose="020B0604020202020204" pitchFamily="34" charset="0"/>
              </a:rPr>
              <a:t>Should still more than one pair (i.e. with same</a:t>
            </a:r>
            <a:r>
              <a:rPr lang="en-GB" altLang="en-US" sz="1100" dirty="0" smtClean="0">
                <a:latin typeface="Arial" panose="020B0604020202020204" pitchFamily="34" charset="0"/>
              </a:rPr>
              <a:t> </a:t>
            </a:r>
            <a:r>
              <a:rPr lang="en-GB" altLang="en-US" sz="1100" dirty="0" smtClean="0">
                <a:latin typeface="Arial" panose="020B0604020202020204" pitchFamily="34" charset="0"/>
              </a:rPr>
              <a:t>N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PRBS</a:t>
            </a:r>
            <a:r>
              <a:rPr lang="en-GB" altLang="en-US" sz="1100" dirty="0" smtClean="0">
                <a:latin typeface="Arial" panose="020B0604020202020204" pitchFamily="34" charset="0"/>
              </a:rPr>
              <a:t>)</a:t>
            </a:r>
            <a:br>
              <a:rPr lang="en-GB" altLang="en-US" sz="1100" dirty="0" smtClean="0">
                <a:latin typeface="Arial" panose="020B0604020202020204" pitchFamily="34" charset="0"/>
              </a:rPr>
            </a:br>
            <a:r>
              <a:rPr lang="en-GB" altLang="en-US" sz="1100" dirty="0" smtClean="0">
                <a:latin typeface="Arial" panose="020B0604020202020204" pitchFamily="34" charset="0"/>
              </a:rPr>
              <a:t>    be eligible, then the one with minimum </a:t>
            </a:r>
            <a:r>
              <a:rPr lang="en-GB" altLang="en-US" sz="1100" dirty="0" smtClean="0">
                <a:latin typeface="Arial" panose="020B0604020202020204" pitchFamily="34" charset="0"/>
              </a:rPr>
              <a:t>I</a:t>
            </a:r>
            <a:r>
              <a:rPr lang="en-GB" altLang="en-US" sz="1100" baseline="-25000" dirty="0" smtClean="0">
                <a:latin typeface="Arial" panose="020B0604020202020204" pitchFamily="34" charset="0"/>
              </a:rPr>
              <a:t>MCS </a:t>
            </a:r>
            <a:r>
              <a:rPr lang="en-GB" altLang="en-US" sz="1100" smtClean="0">
                <a:latin typeface="Arial" panose="020B0604020202020204" pitchFamily="34" charset="0"/>
              </a:rPr>
              <a:t>shall </a:t>
            </a:r>
            <a:r>
              <a:rPr lang="en-GB" altLang="en-US" sz="1100" smtClean="0">
                <a:latin typeface="Arial" panose="020B0604020202020204" pitchFamily="34" charset="0"/>
              </a:rPr>
              <a:t>finally be </a:t>
            </a:r>
            <a:r>
              <a:rPr lang="en-GB" altLang="en-US" sz="1100" dirty="0" smtClean="0">
                <a:latin typeface="Arial" panose="020B0604020202020204" pitchFamily="34" charset="0"/>
              </a:rPr>
              <a:t>selected.</a:t>
            </a:r>
            <a:endParaRPr lang="en-GB" altLang="en-US" sz="11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180000" lvl="1" indent="0">
              <a:buNone/>
            </a:pPr>
            <a:endParaRPr lang="en-US" sz="1100" dirty="0"/>
          </a:p>
          <a:p>
            <a:pPr marL="180000" lvl="1" indent="0">
              <a:buNone/>
            </a:pPr>
            <a:r>
              <a:rPr lang="en-US" sz="1100" b="1" dirty="0" smtClean="0">
                <a:solidFill>
                  <a:schemeClr val="tx2"/>
                </a:solidFill>
              </a:rPr>
              <a:t>Example</a:t>
            </a:r>
            <a:r>
              <a:rPr lang="en-US" sz="1100" dirty="0" smtClean="0"/>
              <a:t>: a given TBS size of 256 bits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100" dirty="0"/>
              <a:t>B.2.1.3: Pairs </a:t>
            </a:r>
            <a:r>
              <a:rPr lang="en-GB" sz="1100" strike="sngStrike" dirty="0">
                <a:solidFill>
                  <a:srgbClr val="FF0000"/>
                </a:solidFill>
              </a:rPr>
              <a:t>{1 12} </a:t>
            </a:r>
            <a:r>
              <a:rPr lang="en-GB" sz="1100" b="1" dirty="0">
                <a:solidFill>
                  <a:schemeClr val="accent3"/>
                </a:solidFill>
              </a:rPr>
              <a:t>{2 6}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100" dirty="0"/>
              <a:t>B.2.1.4: Pairs </a:t>
            </a:r>
            <a:r>
              <a:rPr lang="en-GB" sz="1100" b="1" dirty="0">
                <a:solidFill>
                  <a:schemeClr val="accent3"/>
                </a:solidFill>
              </a:rPr>
              <a:t>{2 6} </a:t>
            </a:r>
            <a:r>
              <a:rPr lang="en-GB" sz="1100" dirty="0"/>
              <a:t>{3 4}</a:t>
            </a:r>
            <a:endParaRPr lang="en-US" sz="11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100" b="1" dirty="0"/>
              <a:t>B.2.1.5: Pairs </a:t>
            </a:r>
            <a:r>
              <a:rPr lang="en-US" sz="1100" b="1" strike="sngStrike" dirty="0">
                <a:solidFill>
                  <a:srgbClr val="FF0000"/>
                </a:solidFill>
              </a:rPr>
              <a:t>{</a:t>
            </a:r>
            <a:r>
              <a:rPr lang="en-GB" sz="1100" b="1" strike="sngStrike" dirty="0">
                <a:solidFill>
                  <a:srgbClr val="FF0000"/>
                </a:solidFill>
              </a:rPr>
              <a:t>1 13} </a:t>
            </a:r>
            <a:r>
              <a:rPr lang="en-GB" sz="1100" b="1" dirty="0">
                <a:solidFill>
                  <a:schemeClr val="accent3"/>
                </a:solidFill>
              </a:rPr>
              <a:t>{4 3} </a:t>
            </a:r>
            <a:r>
              <a:rPr lang="en-GB" sz="1100" b="1" dirty="0"/>
              <a:t>{5 2}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100" dirty="0"/>
              <a:t>B.2.2.3: Pairs </a:t>
            </a:r>
            <a:r>
              <a:rPr lang="en-GB" sz="1100" b="1" dirty="0">
                <a:solidFill>
                  <a:schemeClr val="accent3"/>
                </a:solidFill>
              </a:rPr>
              <a:t>{2 3} </a:t>
            </a:r>
            <a:r>
              <a:rPr lang="en-GB" sz="1100" dirty="0"/>
              <a:t>{3 2}</a:t>
            </a:r>
            <a:endParaRPr lang="en-GB" sz="11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fontAlgn="t">
              <a:buFont typeface="Arial" panose="020B0604020202020204" pitchFamily="34" charset="0"/>
              <a:buChar char="•"/>
            </a:pPr>
            <a:r>
              <a:rPr lang="en-US" sz="1100" dirty="0"/>
              <a:t>B.2.3.2: Pairs </a:t>
            </a:r>
            <a:r>
              <a:rPr lang="en-GB" sz="1100" b="1" dirty="0">
                <a:solidFill>
                  <a:schemeClr val="accent3"/>
                </a:solidFill>
              </a:rPr>
              <a:t>{2 6} </a:t>
            </a:r>
            <a:r>
              <a:rPr lang="en-GB" sz="1100" dirty="0"/>
              <a:t>{3 4} {15 0}</a:t>
            </a:r>
          </a:p>
          <a:p>
            <a:pPr lvl="2" fontAlgn="t">
              <a:buFont typeface="Arial" panose="020B0604020202020204" pitchFamily="34" charset="0"/>
              <a:buChar char="•"/>
            </a:pPr>
            <a:r>
              <a:rPr lang="en-GB" sz="1100" dirty="0"/>
              <a:t>B.2.3.1: </a:t>
            </a:r>
            <a:r>
              <a:rPr lang="en-US" sz="1100" dirty="0"/>
              <a:t>Pairs </a:t>
            </a:r>
            <a:r>
              <a:rPr lang="en-GB" sz="1100" strike="sngStrike" dirty="0">
                <a:solidFill>
                  <a:srgbClr val="FF0000"/>
                </a:solidFill>
              </a:rPr>
              <a:t>{1 13} </a:t>
            </a:r>
            <a:r>
              <a:rPr lang="en-GB" sz="1100" b="1" dirty="0">
                <a:solidFill>
                  <a:schemeClr val="accent3"/>
                </a:solidFill>
              </a:rPr>
              <a:t>{4 3}</a:t>
            </a:r>
            <a:r>
              <a:rPr lang="en-GB" sz="1100" dirty="0"/>
              <a:t> {5 2} {17 0}</a:t>
            </a:r>
          </a:p>
          <a:p>
            <a:pPr marL="900000" lvl="5" indent="0">
              <a:buNone/>
            </a:pPr>
            <a:endParaRPr lang="en-US" sz="1200" dirty="0"/>
          </a:p>
          <a:p>
            <a:pPr marL="900000" lvl="5" indent="0">
              <a:buNone/>
            </a:pPr>
            <a:endParaRPr lang="en-US" sz="1000" dirty="0" smtClean="0"/>
          </a:p>
          <a:p>
            <a:pPr marL="900000" lvl="5" indent="0">
              <a:buNone/>
            </a:pPr>
            <a:endParaRPr lang="en-US" sz="1000" dirty="0"/>
          </a:p>
          <a:p>
            <a:pPr marL="900000" lvl="5" indent="0">
              <a:buNone/>
            </a:pPr>
            <a:endParaRPr lang="en-US" sz="1000" dirty="0" smtClean="0"/>
          </a:p>
          <a:p>
            <a:pPr marL="900000" lvl="5" indent="0">
              <a:buNone/>
            </a:pPr>
            <a:endParaRPr lang="en-US" sz="1000" dirty="0" smtClean="0"/>
          </a:p>
          <a:p>
            <a:pPr lvl="5">
              <a:buFont typeface="Arial" panose="020B0604020202020204" pitchFamily="34" charset="0"/>
              <a:buChar char="•"/>
            </a:pPr>
            <a:endParaRPr lang="en-GB" sz="1000" dirty="0"/>
          </a:p>
          <a:p>
            <a:pPr lvl="5">
              <a:buFont typeface="Arial" panose="020B0604020202020204" pitchFamily="34" charset="0"/>
              <a:buChar char="•"/>
            </a:pPr>
            <a:endParaRPr lang="en-GB" sz="1000" dirty="0" smtClean="0"/>
          </a:p>
          <a:p>
            <a:pPr lvl="5">
              <a:buFont typeface="Arial" panose="020B0604020202020204" pitchFamily="34" charset="0"/>
              <a:buChar char="•"/>
            </a:pPr>
            <a:endParaRPr lang="en-US" sz="1000" dirty="0"/>
          </a:p>
          <a:p>
            <a:pPr lvl="5">
              <a:buFont typeface="Arial" panose="020B0604020202020204" pitchFamily="34" charset="0"/>
              <a:buChar char="•"/>
            </a:pPr>
            <a:endParaRPr lang="en-US" sz="1000" dirty="0"/>
          </a:p>
          <a:p>
            <a:pPr lvl="5">
              <a:buFont typeface="Arial" panose="020B0604020202020204" pitchFamily="34" charset="0"/>
              <a:buChar char="•"/>
            </a:pPr>
            <a:endParaRPr lang="en-GB" sz="1000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9EEA6-8D49-46CC-81E2-DF7A79CD2224}" type="datetime1">
              <a:rPr lang="en-US" smtClean="0"/>
              <a:t>2/6/2019</a:t>
            </a:fld>
            <a:endParaRPr lang="en-US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085897"/>
              </p:ext>
            </p:extLst>
          </p:nvPr>
        </p:nvGraphicFramePr>
        <p:xfrm>
          <a:off x="4192888" y="3052277"/>
          <a:ext cx="3816424" cy="1065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30497016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960413737"/>
                    </a:ext>
                  </a:extLst>
                </a:gridCol>
              </a:tblGrid>
              <a:tr h="236298">
                <a:tc>
                  <a:txBody>
                    <a:bodyPr/>
                    <a:lstStyle/>
                    <a:p>
                      <a:r>
                        <a:rPr lang="en-GB" sz="800" dirty="0" smtClean="0">
                          <a:latin typeface="+mn-lt"/>
                        </a:rPr>
                        <a:t>38.523-3 Annex</a:t>
                      </a:r>
                      <a:r>
                        <a:rPr lang="en-GB" sz="800" baseline="0" dirty="0" smtClean="0">
                          <a:latin typeface="+mn-lt"/>
                        </a:rPr>
                        <a:t> B.2</a:t>
                      </a:r>
                      <a:endParaRPr lang="en-GB" sz="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n-US" sz="800" dirty="0" err="1" smtClean="0">
                          <a:latin typeface="+mn-lt"/>
                        </a:rPr>
                        <a:t>Imax</a:t>
                      </a:r>
                      <a:r>
                        <a:rPr lang="en-GB" altLang="en-US" sz="800" baseline="-25000" dirty="0" err="1" smtClean="0">
                          <a:latin typeface="+mn-lt"/>
                        </a:rPr>
                        <a:t>MCS</a:t>
                      </a:r>
                      <a:endParaRPr lang="en-GB" sz="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7772457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 smtClean="0">
                          <a:latin typeface="+mn-lt"/>
                        </a:rPr>
                        <a:t>B.2.1.X </a:t>
                      </a:r>
                      <a:r>
                        <a:rPr lang="en-GB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 TBS using MCS index table 5.1.3.1-1</a:t>
                      </a:r>
                      <a:endParaRPr lang="en-GB" sz="900" b="1" dirty="0">
                        <a:latin typeface="+mn-lt"/>
                      </a:endParaRPr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 smtClean="0">
                          <a:latin typeface="+mn-lt"/>
                        </a:rPr>
                        <a:t>9</a:t>
                      </a:r>
                      <a:endParaRPr lang="en-GB" sz="9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49774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latin typeface="+mn-lt"/>
                        </a:rPr>
                        <a:t>B.2.2.X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 TBS using MCS index table 5.1.3.1-2</a:t>
                      </a:r>
                      <a:endParaRPr lang="en-GB" sz="9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>
                          <a:latin typeface="+mn-lt"/>
                        </a:rPr>
                        <a:t>4</a:t>
                      </a:r>
                      <a:endParaRPr lang="en-GB" sz="9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788619"/>
                  </a:ext>
                </a:extLst>
              </a:tr>
              <a:tr h="3124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latin typeface="+mn-lt"/>
                        </a:rPr>
                        <a:t>B.2.3.X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 TBS using MCS index table 6.1.4.1-1</a:t>
                      </a:r>
                      <a:endParaRPr lang="en-GB" sz="9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latin typeface="+mn-lt"/>
                        </a:rPr>
                        <a:t>9</a:t>
                      </a:r>
                      <a:endParaRPr lang="en-GB" sz="9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22881"/>
                  </a:ext>
                </a:extLst>
              </a:tr>
            </a:tbl>
          </a:graphicData>
        </a:graphic>
      </p:graphicFrame>
      <p:sp>
        <p:nvSpPr>
          <p:cNvPr id="35" name="Footer Placeholder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R5w190013: </a:t>
            </a:r>
            <a:r>
              <a:rPr lang="en-US" dirty="0" smtClean="0"/>
              <a:t>Initial UL </a:t>
            </a:r>
            <a:r>
              <a:rPr lang="en-US" dirty="0"/>
              <a:t>Grant Allocation</a:t>
            </a:r>
          </a:p>
        </p:txBody>
      </p:sp>
      <p:sp>
        <p:nvSpPr>
          <p:cNvPr id="8" name="RS_Classification_Standard"/>
          <p:cNvSpPr txBox="1"/>
          <p:nvPr/>
        </p:nvSpPr>
        <p:spPr>
          <a:xfrm>
            <a:off x="8990047" y="45750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786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US 16 to 9 Rohde und Schwarz">
  <a:themeElements>
    <a:clrScheme name="Rohde &amp; Schwarz Colors">
      <a:dk1>
        <a:srgbClr val="000000"/>
      </a:dk1>
      <a:lt1>
        <a:srgbClr val="FFFFFF"/>
      </a:lt1>
      <a:dk2>
        <a:srgbClr val="165F9A"/>
      </a:dk2>
      <a:lt2>
        <a:srgbClr val="F6960F"/>
      </a:lt2>
      <a:accent1>
        <a:srgbClr val="009DEC"/>
      </a:accent1>
      <a:accent2>
        <a:srgbClr val="EF2433"/>
      </a:accent2>
      <a:accent3>
        <a:srgbClr val="009759"/>
      </a:accent3>
      <a:accent4>
        <a:srgbClr val="AEB5BB"/>
      </a:accent4>
      <a:accent5>
        <a:srgbClr val="0091B1"/>
      </a:accent5>
      <a:accent6>
        <a:srgbClr val="5A3275"/>
      </a:accent6>
      <a:hlink>
        <a:srgbClr val="009DEC"/>
      </a:hlink>
      <a:folHlink>
        <a:srgbClr val="933973"/>
      </a:folHlink>
    </a:clrScheme>
    <a:fontScheme name="Rohde &amp; Schwarz Font">
      <a:majorFont>
        <a:latin typeface="Arial Narrow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5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powerpoint_standard_16zu9_00tr_en.potx" id="{07F336AA-0B7D-4A41-81C2-5244F3C59196}" vid="{C158B7B7-C5EC-4D05-9EFF-F89C44B248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424</Words>
  <Application>Microsoft Office PowerPoint</Application>
  <PresentationFormat>On-screen Show (16:9)</PresentationFormat>
  <Paragraphs>80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Arial</vt:lpstr>
      <vt:lpstr>Arial Black</vt:lpstr>
      <vt:lpstr>Arial Narrow</vt:lpstr>
      <vt:lpstr>Calibri</vt:lpstr>
      <vt:lpstr>Times New Roman</vt:lpstr>
      <vt:lpstr>Wingdings</vt:lpstr>
      <vt:lpstr>US 16 to 9 Rohde und Schwarz</vt:lpstr>
      <vt:lpstr>TTCN-3: NR UL Grant Allocation</vt:lpstr>
      <vt:lpstr>Initial UL Grant Allocation</vt:lpstr>
      <vt:lpstr>UL Grant Allocation: Observations</vt:lpstr>
      <vt:lpstr>UL Grant Allocation: Proposal I</vt:lpstr>
      <vt:lpstr>Initial UL Grant allocation criteria for RAR: Proposal II </vt:lpstr>
    </vt:vector>
  </TitlesOfParts>
  <Manager>Volker Bach/GF-MC-C</Manager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Process landscape</dc:subject>
  <dc:creator>Rohde &amp; Schwarz</dc:creator>
  <cp:keywords>2016-06-01</cp:keywords>
  <cp:lastModifiedBy>Rohde &amp; Schwarz</cp:lastModifiedBy>
  <cp:revision>115</cp:revision>
  <dcterms:created xsi:type="dcterms:W3CDTF">2019-01-24T15:52:57Z</dcterms:created>
  <dcterms:modified xsi:type="dcterms:W3CDTF">2019-02-06T17:53:17Z</dcterms:modified>
  <cp:category>3575.4794.02</cp:category>
  <cp:contentStatus>02.01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TemplateCategory">
    <vt:lpwstr>EN(uk.png)/Global(global.png)</vt:lpwstr>
  </property>
  <property fmtid="{D5CDD505-2E9C-101B-9397-08002B2CF9AE}" pid="3" name="RS_TemplateID">
    <vt:lpwstr>3575.4794.02</vt:lpwstr>
  </property>
  <property fmtid="{D5CDD505-2E9C-101B-9397-08002B2CF9AE}" pid="4" name="RS_Version">
    <vt:lpwstr>02.01</vt:lpwstr>
  </property>
  <property fmtid="{D5CDD505-2E9C-101B-9397-08002B2CF9AE}" pid="5" name="RS_TemplateName">
    <vt:lpwstr>R&amp;&amp;S standard template 16 to 9 (PAD-T-R)</vt:lpwstr>
  </property>
  <property fmtid="{D5CDD505-2E9C-101B-9397-08002B2CF9AE}" pid="6" name="RS_TemplateImage">
    <vt:lpwstr>global.png</vt:lpwstr>
  </property>
  <property fmtid="{D5CDD505-2E9C-101B-9397-08002B2CF9AE}" pid="7" name="RS_Classification">
    <vt:lpwstr>UNRESTRICTED</vt:lpwstr>
  </property>
  <property fmtid="{D5CDD505-2E9C-101B-9397-08002B2CF9AE}" pid="8" name="RS_ClassificationID">
    <vt:i4>0</vt:i4>
  </property>
</Properties>
</file>