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5"/>
  </p:notesMasterIdLst>
  <p:sldIdLst>
    <p:sldId id="256" r:id="rId2"/>
    <p:sldId id="257" r:id="rId3"/>
    <p:sldId id="258" r:id="rId4"/>
  </p:sldIdLst>
  <p:sldSz cx="9144000" cy="5143500" type="screen16x9"/>
  <p:notesSz cx="6858000" cy="9144000"/>
  <p:custDataLst>
    <p:tags r:id="rId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1304" autoAdjust="0"/>
  </p:normalViewPr>
  <p:slideViewPr>
    <p:cSldViewPr snapToObjects="1" showGuides="1">
      <p:cViewPr varScale="1">
        <p:scale>
          <a:sx n="108" d="100"/>
          <a:sy n="108" d="100"/>
        </p:scale>
        <p:origin x="108" y="516"/>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2/6/2019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dirty="0"/>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
          <p:cNvGrpSpPr/>
          <p:nvPr/>
        </p:nvGrpSpPr>
        <p:grpSpPr>
          <a:xfrm>
            <a:off x="0" y="0"/>
            <a:ext cx="9144000" cy="5143500"/>
            <a:chOff x="0" y="0"/>
            <a:chExt cx="9144000" cy="5143500"/>
          </a:xfrm>
        </p:grpSpPr>
        <p:pic>
          <p:nvPicPr>
            <p:cNvPr id="7"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smtClean="0"/>
              <a:t>Enter title of presentation</a:t>
            </a:r>
            <a:br>
              <a:rPr lang="en-US" dirty="0" smtClean="0"/>
            </a:br>
            <a:r>
              <a:rPr lang="en-US" dirty="0" smtClean="0"/>
              <a:t>(max. 3 lines)</a:t>
            </a:r>
            <a:endParaRPr lang="en-US" dirty="0"/>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dirty="0" smtClean="0"/>
              <a:t>Click icon to add picture</a:t>
            </a:r>
            <a:endParaRPr dirty="0"/>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dirty="0" smtClean="0"/>
              <a:t>Click icon to add picture</a:t>
            </a:r>
            <a:endParaRPr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dirty="0" smtClean="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dirty="0" smtClean="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dirty="0" smtClean="0"/>
              <a:t>Click icon to add picture</a:t>
            </a:r>
            <a:endParaRPr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dirty="0" smtClean="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dirty="0" smtClean="0"/>
              <a:t>Click icon to add picture</a:t>
            </a:r>
            <a:endParaRPr dirty="0"/>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dirty="0" smtClean="0"/>
              <a:t>Click icon to add picture</a:t>
            </a:r>
            <a:endParaRPr dirty="0"/>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dirty="0" smtClean="0"/>
              <a:t>Click icon to add picture</a:t>
            </a:r>
            <a:endParaRPr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dirty="0" smtClean="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dirty="0" smtClean="0"/>
              <a:t>Click icon to add picture</a:t>
            </a:r>
            <a:endParaRPr dirty="0"/>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dirty="0" smtClean="0"/>
              <a:t>Click icon to add picture</a:t>
            </a:r>
            <a:endParaRPr dirty="0"/>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dirty="0" smtClean="0"/>
              <a:t>Click icon to add picture</a:t>
            </a:r>
            <a:endParaRPr dirty="0"/>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dirty="0" smtClean="0"/>
              <a:t>Click icon to add picture</a:t>
            </a:r>
            <a:endParaRPr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endParaRPr lang="en-US" dirty="0"/>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r>
              <a:rPr lang="en-US" dirty="0" smtClean="0"/>
              <a:t>MM/DD/YYYY</a:t>
            </a:r>
          </a:p>
        </p:txBody>
      </p:sp>
      <p:sp>
        <p:nvSpPr>
          <p:cNvPr id="4" name="Footer Placeholder 3"/>
          <p:cNvSpPr>
            <a:spLocks noGrp="1"/>
          </p:cNvSpPr>
          <p:nvPr>
            <p:ph type="ftr" sz="quarter" idx="11"/>
          </p:nvPr>
        </p:nvSpPr>
        <p:spPr/>
        <p:txBody>
          <a:bodyPr/>
          <a:lstStyle/>
          <a:p>
            <a:r>
              <a:rPr lang="en-US" dirty="0" smtClean="0"/>
              <a:t>Edit Footer: &gt;Insert &gt;Header &amp; Footer</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dirty="0" smtClean="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dirty="0" smtClean="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dirty="0" smtClean="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dirty="0" smtClean="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dirty="0" smtClean="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dirty="0" smtClean="0"/>
              <a:t>Click icon to add picture</a:t>
            </a:r>
            <a:endParaRPr dirty="0"/>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dirty="0" smtClean="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dirty="0" smtClean="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3" name="Date Placeholder 2"/>
          <p:cNvSpPr>
            <a:spLocks noGrp="1"/>
          </p:cNvSpPr>
          <p:nvPr>
            <p:ph type="dt" sz="half" idx="10"/>
          </p:nvPr>
        </p:nvSpPr>
        <p:spPr/>
        <p:txBody>
          <a:bodyPr/>
          <a:lstStyle/>
          <a:p>
            <a:r>
              <a:rPr lang="en-US" dirty="0" smtClean="0"/>
              <a:t>MM/DD/YYYY</a:t>
            </a:r>
          </a:p>
        </p:txBody>
      </p:sp>
      <p:sp>
        <p:nvSpPr>
          <p:cNvPr id="4" name="Footer Placeholder 3"/>
          <p:cNvSpPr>
            <a:spLocks noGrp="1"/>
          </p:cNvSpPr>
          <p:nvPr>
            <p:ph type="ftr" sz="quarter" idx="11"/>
          </p:nvPr>
        </p:nvSpPr>
        <p:spPr/>
        <p:txBody>
          <a:bodyPr/>
          <a:lstStyle/>
          <a:p>
            <a:r>
              <a:rPr lang="en-US" dirty="0" smtClean="0"/>
              <a:t>Edit Footer: &gt;Insert &gt;Header &amp; Footer</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3"/>
          <p:cNvSpPr>
            <a:spLocks noGrp="1"/>
          </p:cNvSpPr>
          <p:nvPr>
            <p:ph type="dt" sz="half" idx="10"/>
          </p:nvPr>
        </p:nvSpPr>
        <p:spPr/>
        <p:txBody>
          <a:bodyPr/>
          <a:lstStyle/>
          <a:p>
            <a:r>
              <a:rPr lang="en-US" dirty="0" smtClean="0"/>
              <a:t>MM/DD/YYYY</a:t>
            </a:r>
          </a:p>
        </p:txBody>
      </p:sp>
      <p:sp>
        <p:nvSpPr>
          <p:cNvPr id="11" name="Footer Placeholder 4"/>
          <p:cNvSpPr>
            <a:spLocks noGrp="1"/>
          </p:cNvSpPr>
          <p:nvPr>
            <p:ph type="ftr" sz="quarter" idx="11"/>
          </p:nvPr>
        </p:nvSpPr>
        <p:spPr/>
        <p:txBody>
          <a:bodyPr/>
          <a:lstStyle/>
          <a:p>
            <a:r>
              <a:rPr lang="en-US" dirty="0" smtClean="0"/>
              <a:t>Edit Footer: &gt;Insert &gt;Header &amp; Footer</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Enter subtitle (max. 1 line)</a:t>
            </a:r>
          </a:p>
        </p:txBody>
      </p:sp>
      <p:sp>
        <p:nvSpPr>
          <p:cNvPr id="10" name="Date Placeholder 3"/>
          <p:cNvSpPr>
            <a:spLocks noGrp="1"/>
          </p:cNvSpPr>
          <p:nvPr>
            <p:ph type="dt" sz="half" idx="10"/>
          </p:nvPr>
        </p:nvSpPr>
        <p:spPr/>
        <p:txBody>
          <a:bodyPr/>
          <a:lstStyle/>
          <a:p>
            <a:r>
              <a:rPr lang="en-US" dirty="0" smtClean="0"/>
              <a:t>MM/DD/YYYY</a:t>
            </a:r>
          </a:p>
        </p:txBody>
      </p:sp>
      <p:sp>
        <p:nvSpPr>
          <p:cNvPr id="11" name="Footer Placeholder 4"/>
          <p:cNvSpPr>
            <a:spLocks noGrp="1"/>
          </p:cNvSpPr>
          <p:nvPr>
            <p:ph type="ftr" sz="quarter" idx="11"/>
          </p:nvPr>
        </p:nvSpPr>
        <p:spPr/>
        <p:txBody>
          <a:bodyPr/>
          <a:lstStyle/>
          <a:p>
            <a:r>
              <a:rPr lang="en-US" dirty="0" smtClean="0"/>
              <a:t>Edit Footer: &gt;Insert &gt;Header &amp; Footer</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dirty="0" smtClean="0"/>
              <a:t>MM/DD/YYYY</a:t>
            </a:r>
          </a:p>
        </p:txBody>
      </p:sp>
      <p:sp>
        <p:nvSpPr>
          <p:cNvPr id="11" name="Footer Placeholder 4"/>
          <p:cNvSpPr>
            <a:spLocks noGrp="1"/>
          </p:cNvSpPr>
          <p:nvPr>
            <p:ph type="ftr" sz="quarter" idx="11"/>
          </p:nvPr>
        </p:nvSpPr>
        <p:spPr/>
        <p:txBody>
          <a:bodyPr/>
          <a:lstStyle/>
          <a:p>
            <a:r>
              <a:rPr lang="en-US" dirty="0" smtClean="0"/>
              <a:t>Edit Footer: &gt;Insert &gt;Header &amp; Footer</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
        <p:nvSpPr>
          <p:cNvPr id="7" name="Title 1"/>
          <p:cNvSpPr>
            <a:spLocks noGrp="1"/>
          </p:cNvSpPr>
          <p:nvPr>
            <p:ph type="title" hasCustomPrompt="1"/>
          </p:nvPr>
        </p:nvSpPr>
        <p:spPr>
          <a:xfrm>
            <a:off x="360000" y="162000"/>
            <a:ext cx="6300000" cy="1215000"/>
          </a:xfrm>
        </p:spPr>
        <p:txBody>
          <a:bodyPr/>
          <a:lstStyle/>
          <a:p>
            <a:r>
              <a:rPr lang="en-US" dirty="0" smtClean="0"/>
              <a:t>Enter intertitle (max. 3 lines)</a:t>
            </a:r>
            <a:endParaRPr lang="en-US" dirty="0"/>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r>
              <a:rPr lang="en-US" dirty="0" smtClean="0"/>
              <a:t>MM/DD/YYYY</a:t>
            </a:r>
          </a:p>
        </p:txBody>
      </p:sp>
      <p:sp>
        <p:nvSpPr>
          <p:cNvPr id="8" name="Footer Placeholder 7"/>
          <p:cNvSpPr>
            <a:spLocks noGrp="1"/>
          </p:cNvSpPr>
          <p:nvPr>
            <p:ph type="ftr" sz="quarter" idx="11"/>
          </p:nvPr>
        </p:nvSpPr>
        <p:spPr/>
        <p:txBody>
          <a:bodyPr/>
          <a:lstStyle/>
          <a:p>
            <a:r>
              <a:rPr lang="en-US" dirty="0" smtClean="0"/>
              <a:t>Edit Footer: &gt;Insert &gt;Header &amp; Footer</a:t>
            </a:r>
            <a:endParaRPr lang="en-US" dirty="0"/>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br>
              <a:rPr lang="en-US" dirty="0" smtClean="0"/>
            </a:br>
            <a:endParaRPr lang="en-US" dirty="0" smtClean="0"/>
          </a:p>
        </p:txBody>
      </p:sp>
      <p:sp>
        <p:nvSpPr>
          <p:cNvPr id="3" name="Date Placeholder 2"/>
          <p:cNvSpPr>
            <a:spLocks noGrp="1"/>
          </p:cNvSpPr>
          <p:nvPr>
            <p:ph type="dt" sz="half" idx="10"/>
          </p:nvPr>
        </p:nvSpPr>
        <p:spPr/>
        <p:txBody>
          <a:bodyPr/>
          <a:lstStyle/>
          <a:p>
            <a:r>
              <a:rPr lang="en-US" dirty="0" smtClean="0"/>
              <a:t>MM/DD/YYYY</a:t>
            </a:r>
          </a:p>
        </p:txBody>
      </p:sp>
      <p:sp>
        <p:nvSpPr>
          <p:cNvPr id="4" name="Footer Placeholder 3"/>
          <p:cNvSpPr>
            <a:spLocks noGrp="1"/>
          </p:cNvSpPr>
          <p:nvPr>
            <p:ph type="ftr" sz="quarter" idx="11"/>
          </p:nvPr>
        </p:nvSpPr>
        <p:spPr/>
        <p:txBody>
          <a:bodyPr/>
          <a:lstStyle/>
          <a:p>
            <a:r>
              <a:rPr lang="en-US" dirty="0" smtClean="0"/>
              <a:t>Edit Footer: &gt;Insert &gt;Header &amp; Footer</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dirty="0" smtClean="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smtClean="0"/>
              <a:t>MM/DD/YYYY</a:t>
            </a:r>
          </a:p>
        </p:txBody>
      </p:sp>
      <p:sp>
        <p:nvSpPr>
          <p:cNvPr id="3" name="Footer Placeholder 2"/>
          <p:cNvSpPr>
            <a:spLocks noGrp="1"/>
          </p:cNvSpPr>
          <p:nvPr>
            <p:ph type="ftr" sz="quarter" idx="11"/>
          </p:nvPr>
        </p:nvSpPr>
        <p:spPr/>
        <p:txBody>
          <a:bodyPr/>
          <a:lstStyle/>
          <a:p>
            <a:r>
              <a:rPr lang="en-US" dirty="0" smtClean="0"/>
              <a:t>Edit Footer: &gt;Insert &gt;Header &amp; Footer</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dirty="0" smtClean="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dirty="0" smtClean="0"/>
              <a:t>Click icon to add picture</a:t>
            </a:r>
            <a:endParaRPr dirty="0"/>
          </a:p>
        </p:txBody>
      </p:sp>
      <p:sp>
        <p:nvSpPr>
          <p:cNvPr id="5" name="Date Placeholder 4"/>
          <p:cNvSpPr>
            <a:spLocks noGrp="1"/>
          </p:cNvSpPr>
          <p:nvPr>
            <p:ph type="dt" sz="half" idx="10"/>
          </p:nvPr>
        </p:nvSpPr>
        <p:spPr/>
        <p:txBody>
          <a:bodyPr/>
          <a:lstStyle/>
          <a:p>
            <a:r>
              <a:rPr lang="en-US" dirty="0" smtClean="0"/>
              <a:t>MM/DD/YYYY</a:t>
            </a:r>
          </a:p>
        </p:txBody>
      </p:sp>
      <p:sp>
        <p:nvSpPr>
          <p:cNvPr id="6" name="Footer Placeholder 5"/>
          <p:cNvSpPr>
            <a:spLocks noGrp="1"/>
          </p:cNvSpPr>
          <p:nvPr>
            <p:ph type="ftr" sz="quarter" idx="11"/>
          </p:nvPr>
        </p:nvSpPr>
        <p:spPr/>
        <p:txBody>
          <a:bodyPr/>
          <a:lstStyle/>
          <a:p>
            <a:r>
              <a:rPr lang="en-US" dirty="0" smtClean="0"/>
              <a:t>Edit Footer: &gt;Insert &gt;Header &amp; Footer</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1"/>
          <p:cNvPicPr>
            <a:picLocks/>
          </p:cNvPicPr>
          <p:nvPr/>
        </p:nvPicPr>
        <p:blipFill>
          <a:blip r:embed="rId17">
            <a:extLst>
              <a:ext uri="{28A0092B-C50C-407E-A947-70E740481C1C}">
                <a14:useLocalDpi xmlns:a14="http://schemas.microsoft.com/office/drawing/2010/main" val="0"/>
              </a:ext>
            </a:extLst>
          </a:blip>
          <a:stretch>
            <a:fillRect/>
          </a:stretch>
        </p:blipFill>
        <p:spPr>
          <a:xfrm>
            <a:off x="0" y="4547604"/>
            <a:ext cx="9144000" cy="595896"/>
          </a:xfrm>
          <a:prstGeom prst="rect">
            <a:avLst/>
          </a:prstGeom>
        </p:spPr>
      </p:pic>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smtClean="0"/>
              <a:t>Click to enter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6</a:t>
            </a:r>
          </a:p>
          <a:p>
            <a:pPr lvl="6"/>
            <a:r>
              <a:rPr lang="en-US" dirty="0" smtClean="0"/>
              <a:t>7</a:t>
            </a:r>
          </a:p>
          <a:p>
            <a:pPr lvl="7"/>
            <a:r>
              <a:rPr lang="en-US" dirty="0" smtClean="0"/>
              <a:t>8</a:t>
            </a:r>
          </a:p>
          <a:p>
            <a:pPr lvl="8"/>
            <a:r>
              <a:rPr lang="en-US" dirty="0" smtClean="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smtClean="0"/>
              <a:t>MM/DD/YYYY</a:t>
            </a:r>
            <a:endParaRPr lang="en-US" dirty="0"/>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smtClean="0"/>
              <a:t>Edit Footer: &gt;Insert &gt;Header &amp; Footer</a:t>
            </a:r>
            <a:endParaRPr lang="en-US" dirty="0"/>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GB" altLang="en-US" b="1" dirty="0"/>
              <a:t>RAN5 TTCN Workshop </a:t>
            </a:r>
            <a:r>
              <a:rPr lang="en-GB" altLang="en-US" b="1" dirty="0" smtClean="0"/>
              <a:t>#</a:t>
            </a:r>
            <a:r>
              <a:rPr lang="en-GB" altLang="en-US" b="1" dirty="0" smtClean="0"/>
              <a:t>44 (7 Feb 2019)</a:t>
            </a:r>
            <a:r>
              <a:rPr lang="en-GB" altLang="en-US" b="1" dirty="0"/>
              <a:t/>
            </a:r>
            <a:br>
              <a:rPr lang="en-GB" altLang="en-US" b="1" dirty="0"/>
            </a:br>
            <a:r>
              <a:rPr lang="en-US" dirty="0"/>
              <a:t>Rohde &amp; Schwarz</a:t>
            </a:r>
          </a:p>
          <a:p>
            <a:endParaRPr lang="en-GB" altLang="en-US" b="1" dirty="0"/>
          </a:p>
          <a:p>
            <a:endParaRPr lang="en-US" dirty="0" smtClean="0"/>
          </a:p>
        </p:txBody>
      </p:sp>
      <p:sp>
        <p:nvSpPr>
          <p:cNvPr id="3" name="Title 2"/>
          <p:cNvSpPr>
            <a:spLocks noGrp="1"/>
          </p:cNvSpPr>
          <p:nvPr>
            <p:ph type="ctrTitle"/>
          </p:nvPr>
        </p:nvSpPr>
        <p:spPr/>
        <p:txBody>
          <a:bodyPr/>
          <a:lstStyle/>
          <a:p>
            <a:r>
              <a:rPr lang="en-GB" dirty="0" smtClean="0"/>
              <a:t>MIB Activation (NB-IOT)</a:t>
            </a:r>
            <a:endParaRPr lang="en-US" dirty="0"/>
          </a:p>
        </p:txBody>
      </p:sp>
      <p:sp>
        <p:nvSpPr>
          <p:cNvPr id="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dirty="0" smtClean="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000" y="162000"/>
            <a:ext cx="8280000" cy="581400"/>
          </a:xfrm>
        </p:spPr>
        <p:txBody>
          <a:bodyPr/>
          <a:lstStyle/>
          <a:p>
            <a:r>
              <a:rPr lang="en-US" dirty="0" smtClean="0"/>
              <a:t>MIB Activation</a:t>
            </a:r>
            <a:endParaRPr lang="en-US" dirty="0"/>
          </a:p>
        </p:txBody>
      </p:sp>
      <p:sp>
        <p:nvSpPr>
          <p:cNvPr id="3" name="Content Placeholder 2"/>
          <p:cNvSpPr>
            <a:spLocks noGrp="1"/>
          </p:cNvSpPr>
          <p:nvPr>
            <p:ph idx="1"/>
          </p:nvPr>
        </p:nvSpPr>
        <p:spPr/>
        <p:txBody>
          <a:bodyPr/>
          <a:lstStyle/>
          <a:p>
            <a:r>
              <a:rPr lang="en-US" dirty="0" smtClean="0"/>
              <a:t>R&amp;S have raised R5s180639 according to which the TTCN should provide the HSFN/SFN/SF details for the MIB activation in the next modification period.</a:t>
            </a:r>
            <a:endParaRPr lang="en-GB" dirty="0" smtClean="0"/>
          </a:p>
          <a:p>
            <a:endParaRPr lang="en-GB" dirty="0" smtClean="0"/>
          </a:p>
          <a:p>
            <a:r>
              <a:rPr lang="en-GB" dirty="0" smtClean="0"/>
              <a:t>The transmission of MIB is controlled by TTCN. For immediate activation situation, the SS takes care of scheduling the MIB as per the core specification requirement. However, when TTCN provides activation time, it should take full control and provide the full activation time details</a:t>
            </a:r>
          </a:p>
          <a:p>
            <a:endParaRPr lang="en-GB" dirty="0" smtClean="0"/>
          </a:p>
          <a:p>
            <a:r>
              <a:rPr lang="en-GB" dirty="0" smtClean="0"/>
              <a:t>In the current TTCN implementation, the TTCN calculates the HSFN/SFN/SF for the MIB activation, but only provides HSFN/SFN information to the SS. It is assumed that the SF calculation/assignment is left to SS implementation.</a:t>
            </a:r>
          </a:p>
          <a:p>
            <a:endParaRPr lang="en-GB" dirty="0" smtClean="0"/>
          </a:p>
          <a:p>
            <a:r>
              <a:rPr lang="en-GB" dirty="0" smtClean="0"/>
              <a:t>However, it is not specified in either 36.523-3 cl 7.7.1, or 36.523-3 cl 7A.2.2.1 that the SS is responsible for calculation/assignment of SF for MIB activation.</a:t>
            </a:r>
            <a:endParaRPr lang="en-US" dirty="0" smtClean="0"/>
          </a:p>
          <a:p>
            <a:endParaRPr lang="en-GB" dirty="0" smtClean="0"/>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dirty="0"/>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dirty="0" smtClean="0">
              <a:solidFill>
                <a:srgbClr val="000000"/>
              </a:solidFill>
            </a:endParaRPr>
          </a:p>
        </p:txBody>
      </p:sp>
    </p:spTree>
    <p:custDataLst>
      <p:tags r:id="rId1"/>
    </p:custDataLst>
    <p:extLst>
      <p:ext uri="{BB962C8B-B14F-4D97-AF65-F5344CB8AC3E}">
        <p14:creationId xmlns:p14="http://schemas.microsoft.com/office/powerpoint/2010/main" val="1391891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MIB Activation</a:t>
            </a:r>
            <a:endParaRPr lang="en-GB" dirty="0"/>
          </a:p>
        </p:txBody>
      </p:sp>
      <p:sp>
        <p:nvSpPr>
          <p:cNvPr id="3" name="Content Placeholder 2"/>
          <p:cNvSpPr>
            <a:spLocks noGrp="1"/>
          </p:cNvSpPr>
          <p:nvPr>
            <p:ph idx="1"/>
          </p:nvPr>
        </p:nvSpPr>
        <p:spPr/>
        <p:txBody>
          <a:bodyPr/>
          <a:lstStyle/>
          <a:p>
            <a:r>
              <a:rPr lang="en-GB" dirty="0" smtClean="0"/>
              <a:t>R&amp;S would </a:t>
            </a:r>
            <a:r>
              <a:rPr lang="en-GB" dirty="0" smtClean="0"/>
              <a:t>prefer that the CR R5s180639 be agreed, or</a:t>
            </a:r>
          </a:p>
          <a:p>
            <a:r>
              <a:rPr lang="en-GB" dirty="0" smtClean="0"/>
              <a:t>A </a:t>
            </a:r>
            <a:r>
              <a:rPr lang="en-GB" dirty="0" smtClean="0"/>
              <a:t>CR be raised on 36.523-3 which adds a note confirming that “For MIB activation the SF calculation/assignment is </a:t>
            </a:r>
            <a:r>
              <a:rPr lang="en-GB" dirty="0" smtClean="0"/>
              <a:t>left to SS”</a:t>
            </a:r>
            <a:endParaRPr lang="en-GB" dirty="0"/>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dirty="0"/>
          </a:p>
        </p:txBody>
      </p:sp>
      <p:sp>
        <p:nvSpPr>
          <p:cNvPr id="7"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dirty="0" smtClean="0">
              <a:solidFill>
                <a:srgbClr val="000000"/>
              </a:solidFill>
            </a:endParaRPr>
          </a:p>
        </p:txBody>
      </p:sp>
    </p:spTree>
    <p:custDataLst>
      <p:tags r:id="rId1"/>
    </p:custDataLst>
    <p:extLst>
      <p:ext uri="{BB962C8B-B14F-4D97-AF65-F5344CB8AC3E}">
        <p14:creationId xmlns:p14="http://schemas.microsoft.com/office/powerpoint/2010/main" val="6928449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Fals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196</Words>
  <Application>Microsoft Office PowerPoint</Application>
  <PresentationFormat>On-screen Show (16:9)</PresentationFormat>
  <Paragraphs>15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 Unicode MS</vt:lpstr>
      <vt:lpstr>Arial</vt:lpstr>
      <vt:lpstr>Arial Black</vt:lpstr>
      <vt:lpstr>Arial Narrow</vt:lpstr>
      <vt:lpstr>Calibri</vt:lpstr>
      <vt:lpstr>Wingdings</vt:lpstr>
      <vt:lpstr>US 16 to 9 Rohde und Schwarz</vt:lpstr>
      <vt:lpstr>MIB Activation (NB-IOT)</vt:lpstr>
      <vt:lpstr>MIB Activation</vt:lpstr>
      <vt:lpstr>MIB Activation</vt:lpstr>
    </vt:vector>
  </TitlesOfParts>
  <Manager>Volker Bach/GF-MC-C</Manager>
  <Company>Rohde &amp; Schwarz Services MTCUK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NB-IOT : continuous uplink grant configuration</dc:title>
  <dc:subject>Process landscape</dc:subject>
  <dc:creator>Thiruvathirai Ramakrishnan 1UK5</dc:creator>
  <cp:keywords>2016-06-01</cp:keywords>
  <cp:lastModifiedBy>Rohde &amp; Schwarz</cp:lastModifiedBy>
  <cp:revision>16</cp:revision>
  <dcterms:created xsi:type="dcterms:W3CDTF">2017-10-18T11:36:20Z</dcterms:created>
  <dcterms:modified xsi:type="dcterms:W3CDTF">2019-02-06T15:17:07Z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ies>
</file>