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2" r:id="rId2"/>
    <p:sldId id="261" r:id="rId3"/>
    <p:sldId id="258" r:id="rId4"/>
    <p:sldId id="263" r:id="rId5"/>
    <p:sldId id="266" r:id="rId6"/>
    <p:sldId id="265" r:id="rId7"/>
    <p:sldId id="297" r:id="rId8"/>
    <p:sldId id="267" r:id="rId9"/>
    <p:sldId id="295" r:id="rId10"/>
    <p:sldId id="270" r:id="rId11"/>
    <p:sldId id="296" r:id="rId12"/>
    <p:sldId id="269" r:id="rId13"/>
    <p:sldId id="29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autoAdjust="0"/>
    <p:restoredTop sz="94665" autoAdjust="0"/>
  </p:normalViewPr>
  <p:slideViewPr>
    <p:cSldViewPr snapToGrid="0">
      <p:cViewPr varScale="1">
        <p:scale>
          <a:sx n="85" d="100"/>
          <a:sy n="85" d="100"/>
        </p:scale>
        <p:origin x="64" y="80"/>
      </p:cViewPr>
      <p:guideLst/>
    </p:cSldViewPr>
  </p:slideViewPr>
  <p:outlineViewPr>
    <p:cViewPr>
      <p:scale>
        <a:sx n="33" d="100"/>
        <a:sy n="33" d="100"/>
      </p:scale>
      <p:origin x="0" y="-2083"/>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4D0030-BCB1-4E5C-AB4E-102486BEAFA7}" type="datetimeFigureOut">
              <a:rPr lang="zh-CN" altLang="en-US" smtClean="0"/>
              <a:t>2024/8/22</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6D0F97-9D28-4DB4-92C8-E772AEAC3A7D}" type="slidenum">
              <a:rPr lang="zh-CN" altLang="en-US" smtClean="0"/>
              <a:t>‹#›</a:t>
            </a:fld>
            <a:endParaRPr lang="zh-CN" altLang="en-US"/>
          </a:p>
        </p:txBody>
      </p:sp>
    </p:spTree>
    <p:extLst>
      <p:ext uri="{BB962C8B-B14F-4D97-AF65-F5344CB8AC3E}">
        <p14:creationId xmlns:p14="http://schemas.microsoft.com/office/powerpoint/2010/main" val="129125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8F6D0F97-9D28-4DB4-92C8-E772AEAC3A7D}" type="slidenum">
              <a:rPr lang="zh-CN" altLang="en-US" smtClean="0"/>
              <a:t>4</a:t>
            </a:fld>
            <a:endParaRPr lang="zh-CN" altLang="en-US"/>
          </a:p>
        </p:txBody>
      </p:sp>
    </p:spTree>
    <p:extLst>
      <p:ext uri="{BB962C8B-B14F-4D97-AF65-F5344CB8AC3E}">
        <p14:creationId xmlns:p14="http://schemas.microsoft.com/office/powerpoint/2010/main" val="132374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392FF-F4D8-45BC-A17A-CAFADFB1A849}"/>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B0AA1545-0802-428F-A7AF-50D1039204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CA3B8DFB-3ABD-44EA-966F-E0DBBD81F3EF}"/>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5" name="Footer Placeholder 4">
            <a:extLst>
              <a:ext uri="{FF2B5EF4-FFF2-40B4-BE49-F238E27FC236}">
                <a16:creationId xmlns:a16="http://schemas.microsoft.com/office/drawing/2014/main" id="{414FEA5B-B87C-494D-932A-8B9229C10A4E}"/>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75D83363-080E-4C3E-A99C-7F2CDDC1A8C8}"/>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1979962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60390-4995-475A-8ADA-6C3452AE1BD4}"/>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08DA0932-FD0B-4DA6-891E-4DBB434A32B9}"/>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FCFBB447-0E64-4CBD-A7A5-72C69F37EE4D}"/>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5" name="Footer Placeholder 4">
            <a:extLst>
              <a:ext uri="{FF2B5EF4-FFF2-40B4-BE49-F238E27FC236}">
                <a16:creationId xmlns:a16="http://schemas.microsoft.com/office/drawing/2014/main" id="{55312C30-850E-4F6A-B3D2-7074DD656E1D}"/>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E68C6313-604E-4B68-AE36-B3CB5AE9B8A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701436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9ECDC4-96E5-42F6-9501-2E364655CC9F}"/>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125ABD9C-0798-4E0E-B8B8-D9778A644CDF}"/>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05B6E2C-8579-4A55-897B-1F2CBADB73AD}"/>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5" name="Footer Placeholder 4">
            <a:extLst>
              <a:ext uri="{FF2B5EF4-FFF2-40B4-BE49-F238E27FC236}">
                <a16:creationId xmlns:a16="http://schemas.microsoft.com/office/drawing/2014/main" id="{99A8B03F-D0EC-4D26-97CA-0F7C1C0BB296}"/>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3D9BF11-169D-4856-A72B-B3DF264E040B}"/>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931261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0E845-23C9-4F7C-9CBB-B22388A94E0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8662C151-BCBC-4DAF-8C30-0B29429B6C44}"/>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5749981-5EC3-4EB2-8F46-E3E2AAE113B0}"/>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5" name="Footer Placeholder 4">
            <a:extLst>
              <a:ext uri="{FF2B5EF4-FFF2-40B4-BE49-F238E27FC236}">
                <a16:creationId xmlns:a16="http://schemas.microsoft.com/office/drawing/2014/main" id="{135E2B25-CA55-410F-AC48-01A0455B5D1F}"/>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49EC69D4-B279-43D2-B502-2205CF4174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30918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EBFB-A3F6-417A-9ADF-5B18A1075519}"/>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662ED7FE-3B97-47E2-937A-F0371AF966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16121075-7D39-4FF0-BD87-18C6A770ED43}"/>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5" name="Footer Placeholder 4">
            <a:extLst>
              <a:ext uri="{FF2B5EF4-FFF2-40B4-BE49-F238E27FC236}">
                <a16:creationId xmlns:a16="http://schemas.microsoft.com/office/drawing/2014/main" id="{3A1DBC74-8EF5-4097-810F-6A899E85E930}"/>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5537D11-84CA-411D-A8A9-EF47BAD8875D}"/>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52866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49763-60CC-423F-B06D-49083F75AC2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526262F-5D7D-4498-B38F-A86BC957B7FF}"/>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CBEC9B09-672A-4C07-AF24-1BEB6E4F8559}"/>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3C90BF47-6D49-4D7D-A5F8-0868F0C70A96}"/>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6" name="Footer Placeholder 5">
            <a:extLst>
              <a:ext uri="{FF2B5EF4-FFF2-40B4-BE49-F238E27FC236}">
                <a16:creationId xmlns:a16="http://schemas.microsoft.com/office/drawing/2014/main" id="{E6F9E60A-D852-4BEE-8B20-DA7F4176CC64}"/>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844EBA17-840D-4ACD-A80E-DA7159A6021A}"/>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05423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0FC4-F998-4F08-998A-73F51C15DF73}"/>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BF0E8EAD-759B-4E8C-90E9-E720D6349C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AEC4E46D-191A-4A1A-8193-C44F43BA3292}"/>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A73B3C9B-AEF3-481C-BAFF-7D4EDCA1BB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6CBB1ED2-A503-477F-99AF-B92E33D6BB30}"/>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9BE0F9B5-E2D3-4183-8E21-9FDAACE0C2DA}"/>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8" name="Footer Placeholder 7">
            <a:extLst>
              <a:ext uri="{FF2B5EF4-FFF2-40B4-BE49-F238E27FC236}">
                <a16:creationId xmlns:a16="http://schemas.microsoft.com/office/drawing/2014/main" id="{65149B2F-08C8-455B-967D-79772AD129F6}"/>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5C64A374-2B2F-400D-AAC8-55421E23AF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77560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260A1-F6F7-4436-A8BC-D8E52BF43266}"/>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144A3A63-02C7-4333-ADE7-DDB20032FEC4}"/>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4" name="Footer Placeholder 3">
            <a:extLst>
              <a:ext uri="{FF2B5EF4-FFF2-40B4-BE49-F238E27FC236}">
                <a16:creationId xmlns:a16="http://schemas.microsoft.com/office/drawing/2014/main" id="{4A106DC7-3F38-4595-B8FE-BFB50C8AD94D}"/>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44024C11-242D-4319-BB3E-4D0E9F77F29C}"/>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70881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09BF37-392E-41C8-9FAE-0BDAC21A769B}"/>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3" name="Footer Placeholder 2">
            <a:extLst>
              <a:ext uri="{FF2B5EF4-FFF2-40B4-BE49-F238E27FC236}">
                <a16:creationId xmlns:a16="http://schemas.microsoft.com/office/drawing/2014/main" id="{C981B7CB-1E88-4796-84E0-12E92C5A5891}"/>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7338A549-987F-4401-924C-D790B90AD966}"/>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44231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88879-DCD2-4651-9544-FD0E5610E07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5261A36D-96C5-436F-AD39-EF9AF1BE79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304BB8FE-1AB2-4EB9-864B-94754F6F36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9B8F481D-F6F3-4B26-BD4E-22CDBCA09401}"/>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6" name="Footer Placeholder 5">
            <a:extLst>
              <a:ext uri="{FF2B5EF4-FFF2-40B4-BE49-F238E27FC236}">
                <a16:creationId xmlns:a16="http://schemas.microsoft.com/office/drawing/2014/main" id="{CCCBDB41-66A9-4E25-B6AF-829D1700C0E0}"/>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3DE9FDE5-CB51-462D-B625-A4262E62F0F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10747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80BDC-D8FD-40D5-99F0-B8C2135EED0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1FF73495-CB0A-4365-B9A4-B34AB0C3B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39A56A55-6FA9-47A7-B04B-625608387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BA082ADC-11EF-47AC-AB6C-F3B915D35034}"/>
              </a:ext>
            </a:extLst>
          </p:cNvPr>
          <p:cNvSpPr>
            <a:spLocks noGrp="1"/>
          </p:cNvSpPr>
          <p:nvPr>
            <p:ph type="dt" sz="half" idx="10"/>
          </p:nvPr>
        </p:nvSpPr>
        <p:spPr/>
        <p:txBody>
          <a:bodyPr/>
          <a:lstStyle/>
          <a:p>
            <a:fld id="{5B5A321C-D107-40D8-B5AD-64C0C871019A}" type="datetimeFigureOut">
              <a:rPr lang="zh-CN" altLang="en-US" smtClean="0"/>
              <a:t>2024/8/22</a:t>
            </a:fld>
            <a:endParaRPr lang="zh-CN" altLang="en-US"/>
          </a:p>
        </p:txBody>
      </p:sp>
      <p:sp>
        <p:nvSpPr>
          <p:cNvPr id="6" name="Footer Placeholder 5">
            <a:extLst>
              <a:ext uri="{FF2B5EF4-FFF2-40B4-BE49-F238E27FC236}">
                <a16:creationId xmlns:a16="http://schemas.microsoft.com/office/drawing/2014/main" id="{F79EDCD7-F71E-40EE-9CF7-3010EA856582}"/>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42691CD9-A880-44C7-93DB-60DF67993E63}"/>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325353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251764-E204-4D8C-A44B-06755AC3A8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DB1038F7-E39C-45F2-990F-9D9D392A75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1B8BDC0-C27E-44D7-A233-20E014ECA2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A321C-D107-40D8-B5AD-64C0C871019A}" type="datetimeFigureOut">
              <a:rPr lang="zh-CN" altLang="en-US" smtClean="0"/>
              <a:t>2024/8/22</a:t>
            </a:fld>
            <a:endParaRPr lang="zh-CN" altLang="en-US"/>
          </a:p>
        </p:txBody>
      </p:sp>
      <p:sp>
        <p:nvSpPr>
          <p:cNvPr id="5" name="Footer Placeholder 4">
            <a:extLst>
              <a:ext uri="{FF2B5EF4-FFF2-40B4-BE49-F238E27FC236}">
                <a16:creationId xmlns:a16="http://schemas.microsoft.com/office/drawing/2014/main" id="{39AFCD89-2A79-4DA8-BA23-1012ACE30A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61D7653B-5C0C-4AA3-99B9-3743AA606D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615905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D98-A2BC-418E-960F-7F85ED84A410}"/>
              </a:ext>
            </a:extLst>
          </p:cNvPr>
          <p:cNvSpPr>
            <a:spLocks noGrp="1"/>
          </p:cNvSpPr>
          <p:nvPr>
            <p:ph type="ctrTitle"/>
          </p:nvPr>
        </p:nvSpPr>
        <p:spPr>
          <a:xfrm>
            <a:off x="334391" y="2432481"/>
            <a:ext cx="11523216" cy="1077481"/>
          </a:xfrm>
        </p:spPr>
        <p:txBody>
          <a:bodyPr>
            <a:normAutofit fontScale="90000"/>
          </a:bodyPr>
          <a:lstStyle/>
          <a:p>
            <a:r>
              <a:rPr lang="en-US" altLang="zh-CN" sz="4000" dirty="0">
                <a:latin typeface="Calibri" panose="020F0502020204030204" pitchFamily="34" charset="0"/>
                <a:cs typeface="Calibri" panose="020F0502020204030204" pitchFamily="34" charset="0"/>
              </a:rPr>
              <a:t>Discussion on simplifying RF testing among different features</a:t>
            </a:r>
            <a:endParaRPr lang="zh-CN" altLang="en-US" sz="4000" dirty="0">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959BF745-E42E-41FA-BECB-96AE8B834FD2}"/>
              </a:ext>
            </a:extLst>
          </p:cNvPr>
          <p:cNvSpPr>
            <a:spLocks noGrp="1"/>
          </p:cNvSpPr>
          <p:nvPr>
            <p:ph type="subTitle" idx="1"/>
          </p:nvPr>
        </p:nvSpPr>
        <p:spPr>
          <a:xfrm>
            <a:off x="1524000" y="4332239"/>
            <a:ext cx="9144000" cy="659244"/>
          </a:xfrm>
        </p:spPr>
        <p:txBody>
          <a:bodyPr>
            <a:normAutofit/>
          </a:bodyPr>
          <a:lstStyle/>
          <a:p>
            <a:r>
              <a:rPr lang="en-US" altLang="zh-CN" sz="3200" dirty="0">
                <a:latin typeface="Calibri" panose="020F0502020204030204" pitchFamily="34" charset="0"/>
                <a:ea typeface="+mj-ea"/>
                <a:cs typeface="Calibri" panose="020F0502020204030204" pitchFamily="34" charset="0"/>
              </a:rPr>
              <a:t>Huawei, </a:t>
            </a:r>
            <a:r>
              <a:rPr lang="en-US" altLang="zh-CN" sz="3200" dirty="0" err="1">
                <a:latin typeface="Calibri" panose="020F0502020204030204" pitchFamily="34" charset="0"/>
                <a:ea typeface="+mj-ea"/>
                <a:cs typeface="Calibri" panose="020F0502020204030204" pitchFamily="34" charset="0"/>
              </a:rPr>
              <a:t>HiSilicon</a:t>
            </a:r>
            <a:r>
              <a:rPr lang="en-US" altLang="zh-CN" sz="3200" dirty="0">
                <a:latin typeface="Calibri" panose="020F0502020204030204" pitchFamily="34" charset="0"/>
                <a:ea typeface="+mj-ea"/>
                <a:cs typeface="Calibri" panose="020F0502020204030204" pitchFamily="34" charset="0"/>
              </a:rPr>
              <a:t>,</a:t>
            </a:r>
            <a:r>
              <a:rPr lang="zh-CN" altLang="en-US" sz="3200" dirty="0">
                <a:latin typeface="Calibri" panose="020F0502020204030204" pitchFamily="34" charset="0"/>
                <a:ea typeface="+mj-ea"/>
                <a:cs typeface="Calibri" panose="020F0502020204030204" pitchFamily="34" charset="0"/>
              </a:rPr>
              <a:t> </a:t>
            </a:r>
            <a:r>
              <a:rPr lang="en-US" altLang="zh-CN" sz="3200" dirty="0">
                <a:latin typeface="Calibri" panose="020F0502020204030204" pitchFamily="34" charset="0"/>
                <a:ea typeface="+mj-ea"/>
                <a:cs typeface="Calibri" panose="020F0502020204030204" pitchFamily="34" charset="0"/>
              </a:rPr>
              <a:t>ZTE Corporation</a:t>
            </a:r>
            <a:endParaRPr lang="zh-CN" altLang="en-US" sz="3200" dirty="0">
              <a:latin typeface="Calibri" panose="020F0502020204030204" pitchFamily="34" charset="0"/>
              <a:ea typeface="+mj-ea"/>
              <a:cs typeface="Calibri" panose="020F0502020204030204" pitchFamily="34" charset="0"/>
            </a:endParaRPr>
          </a:p>
        </p:txBody>
      </p:sp>
      <p:sp>
        <p:nvSpPr>
          <p:cNvPr id="4" name="Subtitle 4">
            <a:extLst>
              <a:ext uri="{FF2B5EF4-FFF2-40B4-BE49-F238E27FC236}">
                <a16:creationId xmlns:a16="http://schemas.microsoft.com/office/drawing/2014/main" id="{86CC7D95-1342-4D9B-89C9-4E477F5DCBE8}"/>
              </a:ext>
            </a:extLst>
          </p:cNvPr>
          <p:cNvSpPr txBox="1"/>
          <p:nvPr/>
        </p:nvSpPr>
        <p:spPr bwMode="auto">
          <a:xfrm>
            <a:off x="206180" y="88900"/>
            <a:ext cx="11576090"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a:t>3GPP TSG-RAN5 Meeting #104</a:t>
            </a:r>
            <a:r>
              <a:rPr lang="en-US" altLang="en-GB" sz="2400" b="1" dirty="0"/>
              <a:t> </a:t>
            </a:r>
            <a:r>
              <a:rPr lang="en-US" altLang="zh-CN" sz="2400" kern="0" dirty="0"/>
              <a:t> 						      </a:t>
            </a:r>
            <a:r>
              <a:rPr lang="en-US" altLang="zh-CN" sz="2400" b="1" dirty="0"/>
              <a:t> R5-246009</a:t>
            </a:r>
          </a:p>
          <a:p>
            <a:pPr>
              <a:lnSpc>
                <a:spcPct val="100000"/>
              </a:lnSpc>
              <a:defRPr/>
            </a:pPr>
            <a:r>
              <a:rPr lang="en-GB" altLang="zh-CN" sz="2400" b="1" dirty="0"/>
              <a:t>Maastricht, Netherlands, Aug 19-23, 2024</a:t>
            </a:r>
            <a:endParaRPr lang="en-US" altLang="en-GB" sz="2400" b="1" dirty="0"/>
          </a:p>
        </p:txBody>
      </p:sp>
    </p:spTree>
    <p:extLst>
      <p:ext uri="{BB962C8B-B14F-4D97-AF65-F5344CB8AC3E}">
        <p14:creationId xmlns:p14="http://schemas.microsoft.com/office/powerpoint/2010/main" val="1644888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As for the REFSEN exception requirements, there’s some slight difference for NR-CA and EN-DC for some of the same band combination. For example: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b="1" i="1" dirty="0">
                <a:solidFill>
                  <a:srgbClr val="0000FF"/>
                </a:solidFill>
                <a:latin typeface="Arial" panose="020B0604020202020204" pitchFamily="34" charset="0"/>
                <a:cs typeface="Arial" panose="020B0604020202020204" pitchFamily="34" charset="0"/>
              </a:rPr>
              <a:t>Observation 3b:</a:t>
            </a:r>
            <a:endParaRPr lang="en-US" altLang="zh-CN" sz="1700" dirty="0">
              <a:latin typeface="Arial" panose="020B0604020202020204" pitchFamily="34" charset="0"/>
              <a:cs typeface="Arial" panose="020B0604020202020204" pitchFamily="34" charset="0"/>
            </a:endParaRP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Some band combinations have exactly the same MSD requirements between CA and EN-DC features. </a:t>
            </a: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The other band combinations have different MSD requirements between different features. For these band combinations, they have to be tested individually.</a:t>
            </a:r>
          </a:p>
        </p:txBody>
      </p:sp>
      <p:pic>
        <p:nvPicPr>
          <p:cNvPr id="8" name="Picture 7">
            <a:extLst>
              <a:ext uri="{FF2B5EF4-FFF2-40B4-BE49-F238E27FC236}">
                <a16:creationId xmlns:a16="http://schemas.microsoft.com/office/drawing/2014/main" id="{6AADAF63-B3C0-4EBB-A04E-D1B6A4E0C647}"/>
              </a:ext>
            </a:extLst>
          </p:cNvPr>
          <p:cNvPicPr>
            <a:picLocks noChangeAspect="1"/>
          </p:cNvPicPr>
          <p:nvPr/>
        </p:nvPicPr>
        <p:blipFill>
          <a:blip r:embed="rId2"/>
          <a:stretch>
            <a:fillRect/>
          </a:stretch>
        </p:blipFill>
        <p:spPr>
          <a:xfrm>
            <a:off x="-27174" y="1536808"/>
            <a:ext cx="6892910" cy="3180694"/>
          </a:xfrm>
          <a:prstGeom prst="rect">
            <a:avLst/>
          </a:prstGeom>
        </p:spPr>
      </p:pic>
      <p:pic>
        <p:nvPicPr>
          <p:cNvPr id="12" name="Picture 11">
            <a:extLst>
              <a:ext uri="{FF2B5EF4-FFF2-40B4-BE49-F238E27FC236}">
                <a16:creationId xmlns:a16="http://schemas.microsoft.com/office/drawing/2014/main" id="{98A0AE4F-48E5-4926-8FEB-399DA7CD0D1B}"/>
              </a:ext>
            </a:extLst>
          </p:cNvPr>
          <p:cNvPicPr>
            <a:picLocks noChangeAspect="1"/>
          </p:cNvPicPr>
          <p:nvPr/>
        </p:nvPicPr>
        <p:blipFill>
          <a:blip r:embed="rId3"/>
          <a:stretch>
            <a:fillRect/>
          </a:stretch>
        </p:blipFill>
        <p:spPr>
          <a:xfrm>
            <a:off x="6879988" y="1251752"/>
            <a:ext cx="5312012" cy="4014969"/>
          </a:xfrm>
          <a:prstGeom prst="rect">
            <a:avLst/>
          </a:prstGeom>
        </p:spPr>
      </p:pic>
      <p:sp>
        <p:nvSpPr>
          <p:cNvPr id="2" name="Oval 1">
            <a:extLst>
              <a:ext uri="{FF2B5EF4-FFF2-40B4-BE49-F238E27FC236}">
                <a16:creationId xmlns:a16="http://schemas.microsoft.com/office/drawing/2014/main" id="{B5ADE483-34F6-449A-89E6-586269FC6173}"/>
              </a:ext>
            </a:extLst>
          </p:cNvPr>
          <p:cNvSpPr/>
          <p:nvPr/>
        </p:nvSpPr>
        <p:spPr>
          <a:xfrm>
            <a:off x="4092606" y="3753508"/>
            <a:ext cx="1349406" cy="3817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12">
            <a:extLst>
              <a:ext uri="{FF2B5EF4-FFF2-40B4-BE49-F238E27FC236}">
                <a16:creationId xmlns:a16="http://schemas.microsoft.com/office/drawing/2014/main" id="{B754B7FC-C0F6-4D33-814A-B66EB152957A}"/>
              </a:ext>
            </a:extLst>
          </p:cNvPr>
          <p:cNvSpPr/>
          <p:nvPr/>
        </p:nvSpPr>
        <p:spPr>
          <a:xfrm>
            <a:off x="8859914" y="3833673"/>
            <a:ext cx="1899821" cy="4364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Oval 13">
            <a:extLst>
              <a:ext uri="{FF2B5EF4-FFF2-40B4-BE49-F238E27FC236}">
                <a16:creationId xmlns:a16="http://schemas.microsoft.com/office/drawing/2014/main" id="{E1C47D93-8E44-4F8D-85E8-444321E3A4ED}"/>
              </a:ext>
            </a:extLst>
          </p:cNvPr>
          <p:cNvSpPr/>
          <p:nvPr/>
        </p:nvSpPr>
        <p:spPr>
          <a:xfrm>
            <a:off x="4900474" y="4307236"/>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14">
            <a:extLst>
              <a:ext uri="{FF2B5EF4-FFF2-40B4-BE49-F238E27FC236}">
                <a16:creationId xmlns:a16="http://schemas.microsoft.com/office/drawing/2014/main" id="{15FA470F-800C-4FA2-AC97-4AD37EFBDE1F}"/>
              </a:ext>
            </a:extLst>
          </p:cNvPr>
          <p:cNvSpPr/>
          <p:nvPr/>
        </p:nvSpPr>
        <p:spPr>
          <a:xfrm>
            <a:off x="10268920" y="4770048"/>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peech Bubble: Oval 2">
            <a:extLst>
              <a:ext uri="{FF2B5EF4-FFF2-40B4-BE49-F238E27FC236}">
                <a16:creationId xmlns:a16="http://schemas.microsoft.com/office/drawing/2014/main" id="{EBC71FF4-F755-4ECF-9847-87A8BCA80271}"/>
              </a:ext>
            </a:extLst>
          </p:cNvPr>
          <p:cNvSpPr/>
          <p:nvPr/>
        </p:nvSpPr>
        <p:spPr>
          <a:xfrm>
            <a:off x="4092606" y="1195860"/>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NR CA</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
        <p:nvSpPr>
          <p:cNvPr id="17" name="Speech Bubble: Oval 16">
            <a:extLst>
              <a:ext uri="{FF2B5EF4-FFF2-40B4-BE49-F238E27FC236}">
                <a16:creationId xmlns:a16="http://schemas.microsoft.com/office/drawing/2014/main" id="{7843751C-9607-4BA6-A9D1-F8A07F71DD40}"/>
              </a:ext>
            </a:extLst>
          </p:cNvPr>
          <p:cNvSpPr/>
          <p:nvPr/>
        </p:nvSpPr>
        <p:spPr>
          <a:xfrm>
            <a:off x="11045302" y="973561"/>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EN-DC</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076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6D8C9-3808-4CFF-93F1-D97E0EF0E526}"/>
              </a:ext>
            </a:extLst>
          </p:cNvPr>
          <p:cNvSpPr txBox="1">
            <a:spLocks/>
          </p:cNvSpPr>
          <p:nvPr/>
        </p:nvSpPr>
        <p:spPr>
          <a:xfrm>
            <a:off x="0" y="-8878"/>
            <a:ext cx="12192000" cy="6303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Content Placeholder 2">
            <a:extLst>
              <a:ext uri="{FF2B5EF4-FFF2-40B4-BE49-F238E27FC236}">
                <a16:creationId xmlns:a16="http://schemas.microsoft.com/office/drawing/2014/main" id="{E13F5F13-FEA2-4DE4-AED2-FE46BB1DBBC2}"/>
              </a:ext>
            </a:extLst>
          </p:cNvPr>
          <p:cNvSpPr>
            <a:spLocks noGrp="1"/>
          </p:cNvSpPr>
          <p:nvPr>
            <p:ph idx="1"/>
          </p:nvPr>
        </p:nvSpPr>
        <p:spPr>
          <a:xfrm>
            <a:off x="34977" y="621437"/>
            <a:ext cx="12192000" cy="6236563"/>
          </a:xfrm>
        </p:spPr>
        <p:txBody>
          <a:bodyPr>
            <a:normAutofit/>
          </a:bodyPr>
          <a:lstStyle/>
          <a:p>
            <a:pPr>
              <a:lnSpc>
                <a:spcPct val="150000"/>
              </a:lnSpc>
              <a:spcBef>
                <a:spcPts val="0"/>
              </a:spcBef>
            </a:pPr>
            <a:r>
              <a:rPr lang="en-US" altLang="zh-CN" sz="1500" dirty="0">
                <a:latin typeface="Arial" panose="020B0604020202020204" pitchFamily="34" charset="0"/>
                <a:cs typeface="Arial" panose="020B0604020202020204" pitchFamily="34" charset="0"/>
              </a:rPr>
              <a:t>In REFSENS with exception for </a:t>
            </a:r>
            <a:r>
              <a:rPr lang="en-US" altLang="zh-CN" sz="1500" b="1" dirty="0">
                <a:latin typeface="Arial" panose="020B0604020202020204" pitchFamily="34" charset="0"/>
                <a:cs typeface="Arial" panose="020B0604020202020204" pitchFamily="34" charset="0"/>
              </a:rPr>
              <a:t>CA </a:t>
            </a:r>
            <a:r>
              <a:rPr lang="en-US" altLang="zh-CN" sz="1500" dirty="0">
                <a:latin typeface="Arial" panose="020B0604020202020204" pitchFamily="34" charset="0"/>
                <a:cs typeface="Arial" panose="020B0604020202020204" pitchFamily="34" charset="0"/>
              </a:rPr>
              <a:t>test cases, the average throughput are measured on both the aggressor band and victim band. Both the aggressor band and victim band need to meet the test requirements.</a:t>
            </a:r>
          </a:p>
          <a:p>
            <a:pPr>
              <a:lnSpc>
                <a:spcPct val="150000"/>
              </a:lnSpc>
              <a:spcBef>
                <a:spcPts val="0"/>
              </a:spcBef>
            </a:pPr>
            <a:r>
              <a:rPr lang="en-US" altLang="zh-CN" sz="1500" dirty="0">
                <a:latin typeface="Arial" panose="020B0604020202020204" pitchFamily="34" charset="0"/>
                <a:cs typeface="Arial" panose="020B0604020202020204" pitchFamily="34" charset="0"/>
              </a:rPr>
              <a:t>In REFSENS with exception for </a:t>
            </a:r>
            <a:r>
              <a:rPr lang="en-US" altLang="zh-CN" sz="1500" b="1" dirty="0">
                <a:latin typeface="Arial" panose="020B0604020202020204" pitchFamily="34" charset="0"/>
                <a:cs typeface="Arial" panose="020B0604020202020204" pitchFamily="34" charset="0"/>
              </a:rPr>
              <a:t>EN-DC</a:t>
            </a:r>
            <a:r>
              <a:rPr lang="en-US" altLang="zh-CN" sz="1500" dirty="0">
                <a:latin typeface="Arial" panose="020B0604020202020204" pitchFamily="34" charset="0"/>
                <a:cs typeface="Arial" panose="020B0604020202020204" pitchFamily="34" charset="0"/>
              </a:rPr>
              <a:t> test cases, the average throughput are requested to be measured on both the aggressor band and victim band, but only test requirements for victim band are given in the Test Requirement tables </a:t>
            </a:r>
            <a:r>
              <a:rPr lang="en-US" altLang="zh-CN" sz="1500" i="1" dirty="0">
                <a:solidFill>
                  <a:srgbClr val="00B050"/>
                </a:solidFill>
                <a:latin typeface="Arial" panose="020B0604020202020204" pitchFamily="34" charset="0"/>
                <a:cs typeface="Arial" panose="020B0604020202020204" pitchFamily="34" charset="0"/>
              </a:rPr>
              <a:t>(i.e. table 7.3B.2.3.5-1/-2/-3)</a:t>
            </a:r>
            <a:r>
              <a:rPr lang="en-US" altLang="zh-CN" sz="1500" dirty="0">
                <a:solidFill>
                  <a:srgbClr val="00B050"/>
                </a:solidFill>
                <a:latin typeface="Arial" panose="020B0604020202020204" pitchFamily="34" charset="0"/>
                <a:cs typeface="Arial" panose="020B0604020202020204" pitchFamily="34" charset="0"/>
              </a:rPr>
              <a:t> </a:t>
            </a:r>
            <a:r>
              <a:rPr lang="en-US" altLang="zh-CN" sz="1500" dirty="0">
                <a:latin typeface="Arial" panose="020B0604020202020204" pitchFamily="34" charset="0"/>
                <a:cs typeface="Arial" panose="020B0604020202020204" pitchFamily="34" charset="0"/>
              </a:rPr>
              <a:t>except MSD due to dual uplink operation </a:t>
            </a:r>
            <a:r>
              <a:rPr lang="en-US" altLang="zh-CN" sz="1500" i="1" dirty="0">
                <a:solidFill>
                  <a:srgbClr val="00B050"/>
                </a:solidFill>
                <a:latin typeface="Arial" panose="020B0604020202020204" pitchFamily="34" charset="0"/>
                <a:cs typeface="Arial" panose="020B0604020202020204" pitchFamily="34" charset="0"/>
              </a:rPr>
              <a:t>(i.e. table 7.3B.2.3.5-4)</a:t>
            </a:r>
          </a:p>
          <a:p>
            <a:pPr>
              <a:lnSpc>
                <a:spcPct val="150000"/>
              </a:lnSpc>
              <a:spcBef>
                <a:spcPts val="0"/>
              </a:spcBef>
            </a:pPr>
            <a:r>
              <a:rPr lang="en-US" altLang="zh-CN" sz="1700" b="1" i="1" dirty="0">
                <a:solidFill>
                  <a:srgbClr val="0000FF"/>
                </a:solidFill>
                <a:latin typeface="Arial" panose="020B0604020202020204" pitchFamily="34" charset="0"/>
                <a:cs typeface="Arial" panose="020B0604020202020204" pitchFamily="34" charset="0"/>
              </a:rPr>
              <a:t>Observation 3c:</a:t>
            </a: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500" i="1" dirty="0">
                <a:latin typeface="Arial" panose="020B0604020202020204" pitchFamily="34" charset="0"/>
                <a:cs typeface="Arial" panose="020B0604020202020204" pitchFamily="34" charset="0"/>
              </a:rPr>
              <a:t>For same band combinations with exactly the same MSD requirements between CA and EN-DC features</a:t>
            </a:r>
            <a:r>
              <a:rPr lang="en-US" altLang="zh-CN" sz="1500" dirty="0">
                <a:latin typeface="Arial" panose="020B0604020202020204" pitchFamily="34" charset="0"/>
                <a:cs typeface="Arial" panose="020B0604020202020204" pitchFamily="34" charset="0"/>
              </a:rPr>
              <a:t>:</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The testing result of </a:t>
            </a:r>
            <a:r>
              <a:rPr lang="en-US" altLang="zh-CN" sz="1500" b="1" i="1" dirty="0">
                <a:latin typeface="Arial" panose="020B0604020202020204" pitchFamily="34" charset="0"/>
                <a:cs typeface="Arial" panose="020B0604020202020204" pitchFamily="34" charset="0"/>
              </a:rPr>
              <a:t>REFSENS exception due to 2UL CA </a:t>
            </a:r>
            <a:r>
              <a:rPr lang="en-US" altLang="zh-CN" sz="1500" dirty="0">
                <a:latin typeface="Arial" panose="020B0604020202020204" pitchFamily="34" charset="0"/>
                <a:cs typeface="Arial" panose="020B0604020202020204" pitchFamily="34" charset="0"/>
              </a:rPr>
              <a:t> for CA configuration is applicable to the </a:t>
            </a:r>
            <a:r>
              <a:rPr lang="en-US" altLang="zh-CN" sz="1500" b="1" i="1" dirty="0">
                <a:latin typeface="Arial" panose="020B0604020202020204" pitchFamily="34" charset="0"/>
                <a:cs typeface="Arial" panose="020B0604020202020204" pitchFamily="34" charset="0"/>
              </a:rPr>
              <a:t>REFSENS exception due to dual uplink operation </a:t>
            </a:r>
            <a:r>
              <a:rPr lang="en-US" altLang="zh-CN" sz="1500" dirty="0">
                <a:latin typeface="Arial" panose="020B0604020202020204" pitchFamily="34" charset="0"/>
                <a:cs typeface="Arial" panose="020B0604020202020204" pitchFamily="34" charset="0"/>
              </a:rPr>
              <a:t>for the same EN-DC configuration, and vice versa</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The testing result of </a:t>
            </a:r>
            <a:r>
              <a:rPr lang="en-US" altLang="zh-CN" sz="1500" b="1" i="1" dirty="0">
                <a:latin typeface="Arial" panose="020B0604020202020204" pitchFamily="34" charset="0"/>
                <a:cs typeface="Arial" panose="020B0604020202020204" pitchFamily="34" charset="0"/>
              </a:rPr>
              <a:t>REFSENS exception due to harmonic / harmonic mixing / cross band isolation</a:t>
            </a:r>
            <a:r>
              <a:rPr lang="en-US" altLang="zh-CN" sz="1500" dirty="0">
                <a:latin typeface="Arial" panose="020B0604020202020204" pitchFamily="34" charset="0"/>
                <a:cs typeface="Arial" panose="020B0604020202020204" pitchFamily="34" charset="0"/>
              </a:rPr>
              <a:t> for CA configuration is applicable to the corresponding REFSENS exception testing for the same EN-DC configuration, but not vice versa</a:t>
            </a:r>
          </a:p>
          <a:p>
            <a:pPr marL="0" indent="0">
              <a:lnSpc>
                <a:spcPct val="150000"/>
              </a:lnSpc>
              <a:spcBef>
                <a:spcPts val="0"/>
              </a:spcBef>
              <a:buNone/>
            </a:pPr>
            <a:r>
              <a:rPr lang="en-US" altLang="zh-CN" sz="1700" b="1" i="1" dirty="0">
                <a:solidFill>
                  <a:srgbClr val="0000FF"/>
                </a:solidFill>
                <a:latin typeface="Arial" panose="020B0604020202020204" pitchFamily="34" charset="0"/>
                <a:cs typeface="Arial" panose="020B0604020202020204" pitchFamily="34" charset="0"/>
              </a:rPr>
              <a:t>Proposal 3:</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a:t>
            </a:r>
          </a:p>
          <a:p>
            <a:pPr lvl="1">
              <a:lnSpc>
                <a:spcPct val="150000"/>
              </a:lnSpc>
              <a:spcBef>
                <a:spcPts val="0"/>
              </a:spcBef>
              <a:buFontTx/>
              <a:buChar char="-"/>
            </a:pPr>
            <a:r>
              <a:rPr lang="en-US" altLang="zh-CN" sz="1600" dirty="0">
                <a:latin typeface="Arial" panose="020B0604020202020204" pitchFamily="34" charset="0"/>
                <a:cs typeface="Arial" panose="020B0604020202020204" pitchFamily="34" charset="0"/>
              </a:rPr>
              <a:t>the </a:t>
            </a:r>
            <a:r>
              <a:rPr lang="en-US" altLang="zh-CN" sz="1600" b="1" i="1" dirty="0">
                <a:latin typeface="Arial" panose="020B0604020202020204" pitchFamily="34" charset="0"/>
                <a:cs typeface="Arial" panose="020B0604020202020204" pitchFamily="34" charset="0"/>
              </a:rPr>
              <a:t>REFSENS without exception </a:t>
            </a:r>
            <a:r>
              <a:rPr lang="en-US" altLang="zh-CN" sz="1600" dirty="0">
                <a:latin typeface="Arial" panose="020B0604020202020204" pitchFamily="34" charset="0"/>
                <a:cs typeface="Arial" panose="020B0604020202020204" pitchFamily="34" charset="0"/>
              </a:rPr>
              <a:t>testing results of CA configuration could be applied to the same EN-DC configuration</a:t>
            </a:r>
          </a:p>
          <a:p>
            <a:pPr lvl="1">
              <a:lnSpc>
                <a:spcPct val="150000"/>
              </a:lnSpc>
              <a:spcBef>
                <a:spcPts val="0"/>
              </a:spcBef>
              <a:buFontTx/>
              <a:buChar char="-"/>
            </a:pPr>
            <a:r>
              <a:rPr lang="en-US" altLang="zh-CN" sz="1600" dirty="0">
                <a:latin typeface="Arial" panose="020B0604020202020204" pitchFamily="34" charset="0"/>
                <a:cs typeface="Arial" panose="020B0604020202020204" pitchFamily="34" charset="0"/>
              </a:rPr>
              <a:t>If same MSD requirements are defined for CA and EN-DC configuration, the REFSENS with exception testing results of CA configuration could be applied to the same EN-DC configuration. The testing result of REFSENS exception due to dual uplink operation for EN-DC configuration is applicable to the REFSENS exception due to 2UL CA  for the same CA configuration</a:t>
            </a:r>
          </a:p>
        </p:txBody>
      </p:sp>
    </p:spTree>
    <p:extLst>
      <p:ext uri="{BB962C8B-B14F-4D97-AF65-F5344CB8AC3E}">
        <p14:creationId xmlns:p14="http://schemas.microsoft.com/office/powerpoint/2010/main" val="1397366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1FE4E-2539-457D-89E3-43735263FDF9}"/>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Summary of Proposals </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id="{5F4BD391-DFC0-407E-86A7-0D204D1C0F14}"/>
              </a:ext>
            </a:extLst>
          </p:cNvPr>
          <p:cNvSpPr>
            <a:spLocks noGrp="1"/>
          </p:cNvSpPr>
          <p:nvPr>
            <p:ph idx="1"/>
          </p:nvPr>
        </p:nvSpPr>
        <p:spPr>
          <a:xfrm>
            <a:off x="0" y="621437"/>
            <a:ext cx="12192000" cy="6236563"/>
          </a:xfrm>
        </p:spPr>
        <p:txBody>
          <a:bodyPr>
            <a:normAutofit/>
          </a:bodyPr>
          <a:lstStyle/>
          <a:p>
            <a:pPr marL="0" indent="0">
              <a:lnSpc>
                <a:spcPct val="150000"/>
              </a:lnSpc>
              <a:spcBef>
                <a:spcPts val="0"/>
              </a:spcBef>
              <a:buNone/>
            </a:pPr>
            <a:r>
              <a:rPr lang="en-US" altLang="zh-CN" sz="1700" dirty="0">
                <a:solidFill>
                  <a:schemeClr val="accent2">
                    <a:lumMod val="50000"/>
                  </a:schemeClr>
                </a:solidFill>
                <a:latin typeface="Arial" panose="020B0604020202020204" pitchFamily="34" charset="0"/>
                <a:cs typeface="Arial" panose="020B0604020202020204" pitchFamily="34" charset="0"/>
              </a:rPr>
              <a:t>Based on above analyses, proposals for simplification on RF testing among different features can be summarized as below:</a:t>
            </a:r>
          </a:p>
          <a:p>
            <a:pPr>
              <a:lnSpc>
                <a:spcPct val="150000"/>
              </a:lnSpc>
              <a:spcBef>
                <a:spcPts val="0"/>
              </a:spcBef>
            </a:pPr>
            <a:r>
              <a:rPr lang="en-US" altLang="zh-CN" sz="1700" dirty="0">
                <a:solidFill>
                  <a:srgbClr val="0000FF"/>
                </a:solidFill>
                <a:latin typeface="Arial" panose="020B0604020202020204" pitchFamily="34" charset="0"/>
                <a:cs typeface="Arial" panose="020B0604020202020204" pitchFamily="34" charset="0"/>
              </a:rPr>
              <a:t> </a:t>
            </a:r>
            <a:r>
              <a:rPr lang="en-US" altLang="zh-CN" sz="1600" b="1" i="1" dirty="0">
                <a:solidFill>
                  <a:srgbClr val="0000FF"/>
                </a:solidFill>
                <a:latin typeface="Arial" panose="020B0604020202020204" pitchFamily="34" charset="0"/>
                <a:cs typeface="Arial" panose="020B0604020202020204" pitchFamily="34" charset="0"/>
              </a:rPr>
              <a:t>Proposal 1: 	</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MOP for one configuration is applicable to other remaining configurations in the group. This rule doesn’t apply when UE </a:t>
            </a:r>
            <a:r>
              <a:rPr lang="en-US" altLang="zh-CN" sz="1600" i="1" dirty="0">
                <a:latin typeface="Arial" panose="020B0604020202020204" pitchFamily="34" charset="0"/>
                <a:cs typeface="Arial" panose="020B0604020202020204" pitchFamily="34" charset="0"/>
              </a:rPr>
              <a:t>supporting </a:t>
            </a:r>
            <a:r>
              <a:rPr lang="en-US" altLang="zh-CN" sz="1600" i="1" dirty="0" err="1">
                <a:latin typeface="Arial" panose="020B0604020202020204" pitchFamily="34" charset="0"/>
                <a:cs typeface="Arial" panose="020B0604020202020204" pitchFamily="34" charset="0"/>
              </a:rPr>
              <a:t>singleUL</a:t>
            </a:r>
            <a:r>
              <a:rPr lang="en-US" altLang="zh-CN" sz="1600" i="1" dirty="0">
                <a:latin typeface="Arial" panose="020B0604020202020204" pitchFamily="34" charset="0"/>
                <a:cs typeface="Arial" panose="020B0604020202020204" pitchFamily="34" charset="0"/>
              </a:rPr>
              <a:t>-Transmission </a:t>
            </a:r>
            <a:r>
              <a:rPr lang="en-US" altLang="zh-CN" sz="1600" dirty="0">
                <a:latin typeface="Arial" panose="020B0604020202020204" pitchFamily="34" charset="0"/>
                <a:cs typeface="Arial" panose="020B0604020202020204" pitchFamily="34" charset="0"/>
              </a:rPr>
              <a:t>on certain EN-DC (NE-DC) configuration. This rule only apply to same power class for all involved configurations.</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Spurious UE co-existence for </a:t>
            </a:r>
            <a:r>
              <a:rPr lang="en-US" altLang="zh-CN" sz="1600" dirty="0" err="1">
                <a:latin typeface="Arial" panose="020B0604020202020204" pitchFamily="34" charset="0"/>
                <a:cs typeface="Arial" panose="020B0604020202020204" pitchFamily="34" charset="0"/>
              </a:rPr>
              <a:t>for</a:t>
            </a:r>
            <a:r>
              <a:rPr lang="en-US" altLang="zh-CN" sz="1600" dirty="0">
                <a:latin typeface="Arial" panose="020B0604020202020204" pitchFamily="34" charset="0"/>
                <a:cs typeface="Arial" panose="020B0604020202020204" pitchFamily="34" charset="0"/>
              </a:rPr>
              <a:t> one configuration is applicable to other remaining configurations in the group. This rule doesn’t apply to EN-DC testing for R15 UE.</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3:</a:t>
            </a:r>
          </a:p>
          <a:p>
            <a:pPr marL="457200" lvl="1" indent="0">
              <a:lnSpc>
                <a:spcPct val="150000"/>
              </a:lnSpc>
              <a:spcBef>
                <a:spcPts val="0"/>
              </a:spcBef>
              <a:buNone/>
            </a:pPr>
            <a:r>
              <a:rPr lang="en-US" altLang="zh-CN" sz="1500" i="1" dirty="0">
                <a:latin typeface="Arial" panose="020B0604020202020204" pitchFamily="34" charset="0"/>
                <a:cs typeface="Arial" panose="020B0604020202020204" pitchFamily="34" charset="0"/>
              </a:rPr>
              <a:t>When UE supports different features on the same band combination:</a:t>
            </a:r>
          </a:p>
          <a:p>
            <a:pPr lvl="1">
              <a:lnSpc>
                <a:spcPct val="150000"/>
              </a:lnSpc>
              <a:spcBef>
                <a:spcPts val="0"/>
              </a:spcBef>
            </a:pPr>
            <a:r>
              <a:rPr lang="en-US" altLang="zh-CN" sz="1500" dirty="0">
                <a:latin typeface="Arial" panose="020B0604020202020204" pitchFamily="34" charset="0"/>
                <a:cs typeface="Arial" panose="020B0604020202020204" pitchFamily="34" charset="0"/>
              </a:rPr>
              <a:t>the REFSENS without exception testing results of CA configuration could be applied to the same EN-DC configuration</a:t>
            </a:r>
          </a:p>
          <a:p>
            <a:pPr lvl="1">
              <a:lnSpc>
                <a:spcPct val="150000"/>
              </a:lnSpc>
              <a:spcBef>
                <a:spcPts val="0"/>
              </a:spcBef>
            </a:pPr>
            <a:r>
              <a:rPr lang="en-US" altLang="zh-CN" sz="1500" dirty="0">
                <a:latin typeface="Arial" panose="020B0604020202020204" pitchFamily="34" charset="0"/>
                <a:cs typeface="Arial" panose="020B0604020202020204" pitchFamily="34" charset="0"/>
              </a:rPr>
              <a:t>If same MSD requirements are defined for CA and EN-DC configuration, the REFSENS with exception testing results of CA configuration could be applied to the same EN-DC configuration. The testing result of REFSENS exception due to dual uplink operation for EN-DC configuration is applicable to the REFSENS exception due to 2UL CA  for the same CA configuration</a:t>
            </a:r>
          </a:p>
          <a:p>
            <a:pPr marL="0" indent="0">
              <a:lnSpc>
                <a:spcPct val="150000"/>
              </a:lnSpc>
              <a:spcBef>
                <a:spcPts val="0"/>
              </a:spcBef>
              <a:buNone/>
            </a:pPr>
            <a:r>
              <a:rPr lang="en-US" altLang="zh-CN" sz="1800" dirty="0">
                <a:solidFill>
                  <a:schemeClr val="accent2">
                    <a:lumMod val="50000"/>
                  </a:schemeClr>
                </a:solidFill>
                <a:highlight>
                  <a:srgbClr val="00FFFF"/>
                </a:highlight>
                <a:latin typeface="Arial" panose="020B0604020202020204" pitchFamily="34" charset="0"/>
                <a:cs typeface="Arial" panose="020B0604020202020204" pitchFamily="34" charset="0"/>
              </a:rPr>
              <a:t>Agreed proposals might be implemented in clause 4.5 in TS 38.521-1 and TS 38.521-3, and in clause 4.1.1 and 4.1.3 in TS 38.522.</a:t>
            </a:r>
          </a:p>
        </p:txBody>
      </p:sp>
    </p:spTree>
    <p:extLst>
      <p:ext uri="{BB962C8B-B14F-4D97-AF65-F5344CB8AC3E}">
        <p14:creationId xmlns:p14="http://schemas.microsoft.com/office/powerpoint/2010/main" val="1064826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5851" y="2872116"/>
            <a:ext cx="9140297" cy="1113767"/>
          </a:xfrm>
        </p:spPr>
        <p:txBody>
          <a:bodyPr/>
          <a:lstStyle/>
          <a:p>
            <a:pPr eaLnBrk="1" hangingPunct="1"/>
            <a:r>
              <a:rPr lang="en-US" altLang="zh-CN" sz="5999" dirty="0">
                <a:latin typeface="Arial" panose="020B0604020202020204" pitchFamily="34" charset="0"/>
                <a:cs typeface="Arial" panose="020B0604020202020204" pitchFamily="34" charset="0"/>
              </a:rPr>
              <a:t>Thank you!</a:t>
            </a:r>
          </a:p>
        </p:txBody>
      </p:sp>
      <p:sp>
        <p:nvSpPr>
          <p:cNvPr id="20482"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0A22-95AA-47E3-B667-C62E4A9F5B91}"/>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Background</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9252853-0750-44D2-B978-99429EA06621}"/>
              </a:ext>
            </a:extLst>
          </p:cNvPr>
          <p:cNvSpPr>
            <a:spLocks noGrp="1"/>
          </p:cNvSpPr>
          <p:nvPr>
            <p:ph idx="1"/>
          </p:nvPr>
        </p:nvSpPr>
        <p:spPr>
          <a:xfrm>
            <a:off x="0" y="621437"/>
            <a:ext cx="12192000" cy="6236563"/>
          </a:xfrm>
        </p:spPr>
        <p:txBody>
          <a:bodyPr>
            <a:normAutofit lnSpcReduction="10000"/>
          </a:bodyPr>
          <a:lstStyle/>
          <a:p>
            <a:pPr>
              <a:lnSpc>
                <a:spcPct val="150000"/>
              </a:lnSpc>
            </a:pPr>
            <a:r>
              <a:rPr lang="en-US" altLang="zh-CN" sz="1700" b="1" dirty="0">
                <a:latin typeface="Arial" panose="020B0604020202020204" pitchFamily="34" charset="0"/>
                <a:cs typeface="Arial" panose="020B0604020202020204" pitchFamily="34" charset="0"/>
              </a:rPr>
              <a:t>RAN4 SI:   </a:t>
            </a:r>
            <a:r>
              <a:rPr lang="en-US" altLang="zh-CN" sz="1700" dirty="0">
                <a:latin typeface="Arial" panose="020B0604020202020204" pitchFamily="34" charset="0"/>
                <a:cs typeface="Arial" panose="020B0604020202020204" pitchFamily="34" charset="0"/>
              </a:rPr>
              <a:t>Study on simplification of band combination specification for NR and LTE </a:t>
            </a:r>
            <a:r>
              <a:rPr lang="en-US" altLang="zh-CN" sz="1500" dirty="0">
                <a:solidFill>
                  <a:schemeClr val="bg1">
                    <a:lumMod val="50000"/>
                  </a:schemeClr>
                </a:solidFill>
                <a:latin typeface="Arial" panose="020B0604020202020204" pitchFamily="34" charset="0"/>
                <a:cs typeface="Arial" panose="020B0604020202020204" pitchFamily="34" charset="0"/>
              </a:rPr>
              <a:t>(</a:t>
            </a:r>
            <a:r>
              <a:rPr lang="en-US" altLang="zh-CN" sz="1500" dirty="0" err="1">
                <a:solidFill>
                  <a:schemeClr val="bg1">
                    <a:lumMod val="50000"/>
                  </a:schemeClr>
                </a:solidFill>
                <a:latin typeface="Arial" panose="020B0604020202020204" pitchFamily="34" charset="0"/>
                <a:cs typeface="Arial" panose="020B0604020202020204" pitchFamily="34" charset="0"/>
              </a:rPr>
              <a:t>FS_SimBC</a:t>
            </a:r>
            <a:r>
              <a:rPr lang="en-US" altLang="zh-CN" sz="1500" dirty="0">
                <a:solidFill>
                  <a:schemeClr val="bg1">
                    <a:lumMod val="50000"/>
                  </a:schemeClr>
                </a:solidFill>
                <a:latin typeface="Arial" panose="020B0604020202020204" pitchFamily="34" charset="0"/>
                <a:cs typeface="Arial" panose="020B0604020202020204" pitchFamily="34" charset="0"/>
              </a:rPr>
              <a:t>, UID 950067,</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closed</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in RAN4#109)</a:t>
            </a:r>
          </a:p>
          <a:p>
            <a:pPr>
              <a:lnSpc>
                <a:spcPct val="150000"/>
              </a:lnSpc>
            </a:pPr>
            <a:r>
              <a:rPr lang="en-US" altLang="zh-CN" sz="1700" b="1" dirty="0">
                <a:solidFill>
                  <a:srgbClr val="0000FF"/>
                </a:solidFill>
                <a:latin typeface="Arial" panose="020B0604020202020204" pitchFamily="34" charset="0"/>
                <a:cs typeface="Arial" panose="020B0604020202020204" pitchFamily="34" charset="0"/>
              </a:rPr>
              <a:t>TR 38.846 </a:t>
            </a:r>
            <a:r>
              <a:rPr lang="en-US" altLang="zh-CN" sz="1700" dirty="0">
                <a:latin typeface="Arial" panose="020B0604020202020204" pitchFamily="34" charset="0"/>
                <a:cs typeface="Arial" panose="020B0604020202020204" pitchFamily="34" charset="0"/>
              </a:rPr>
              <a:t>captured the RAN4 agreements on Test burden reduction for band combinations in clause 7. The general guidelines could be summarized as below:</a:t>
            </a: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a:lnSpc>
                <a:spcPct val="150000"/>
              </a:lnSpc>
            </a:pPr>
            <a:r>
              <a:rPr lang="en-US" altLang="zh-CN" sz="1700" b="1" dirty="0">
                <a:latin typeface="Arial" panose="020B0604020202020204" pitchFamily="34" charset="0"/>
                <a:cs typeface="Arial" panose="020B0604020202020204" pitchFamily="34" charset="0"/>
              </a:rPr>
              <a:t>RAN5#103:  </a:t>
            </a:r>
            <a:r>
              <a:rPr lang="en-US" altLang="zh-CN" sz="1700" dirty="0">
                <a:latin typeface="Arial" panose="020B0604020202020204" pitchFamily="34" charset="0"/>
                <a:cs typeface="Arial" panose="020B0604020202020204" pitchFamily="34" charset="0"/>
              </a:rPr>
              <a:t>discussion paper </a:t>
            </a:r>
            <a:r>
              <a:rPr lang="en-US" altLang="zh-CN" sz="1700" b="1" dirty="0">
                <a:solidFill>
                  <a:srgbClr val="0000FF"/>
                </a:solidFill>
                <a:latin typeface="Arial" panose="020B0604020202020204" pitchFamily="34" charset="0"/>
                <a:ea typeface="等线" panose="02010600030101010101" pitchFamily="2" charset="-122"/>
                <a:cs typeface="Arial" panose="020B0604020202020204" pitchFamily="34" charset="0"/>
              </a:rPr>
              <a:t>R5-243305</a:t>
            </a:r>
            <a:r>
              <a:rPr lang="en-US" altLang="zh-CN" sz="1700" dirty="0">
                <a:latin typeface="Arial" panose="020B0604020202020204" pitchFamily="34" charset="0"/>
                <a:cs typeface="Arial" panose="020B0604020202020204" pitchFamily="34" charset="0"/>
              </a:rPr>
              <a:t>, prop1 is noted with comments below:</a:t>
            </a: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marL="228600" lvl="1">
              <a:lnSpc>
                <a:spcPct val="150000"/>
              </a:lnSpc>
              <a:spcBef>
                <a:spcPts val="0"/>
              </a:spcBef>
            </a:pPr>
            <a:r>
              <a:rPr lang="en-US" altLang="zh-CN" sz="1700" dirty="0">
                <a:solidFill>
                  <a:srgbClr val="FF0000"/>
                </a:solidFill>
                <a:latin typeface="Arial" panose="020B0604020202020204" pitchFamily="34" charset="0"/>
                <a:cs typeface="Arial" panose="020B0604020202020204" pitchFamily="34" charset="0"/>
              </a:rPr>
              <a:t>This discussion paper is to:</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Provide more background and details for discussing test burden reductions</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Discuss the specific approach to implement test burden reduction in RAN5</a:t>
            </a:r>
          </a:p>
        </p:txBody>
      </p:sp>
      <p:graphicFrame>
        <p:nvGraphicFramePr>
          <p:cNvPr id="5" name="Table 4">
            <a:extLst>
              <a:ext uri="{FF2B5EF4-FFF2-40B4-BE49-F238E27FC236}">
                <a16:creationId xmlns:a16="http://schemas.microsoft.com/office/drawing/2014/main" id="{629D7832-9CA0-4089-92F8-01B4CC0BDDF3}"/>
              </a:ext>
            </a:extLst>
          </p:cNvPr>
          <p:cNvGraphicFramePr>
            <a:graphicFrameLocks noGrp="1"/>
          </p:cNvGraphicFramePr>
          <p:nvPr>
            <p:extLst>
              <p:ext uri="{D42A27DB-BD31-4B8C-83A1-F6EECF244321}">
                <p14:modId xmlns:p14="http://schemas.microsoft.com/office/powerpoint/2010/main" val="1119230778"/>
              </p:ext>
            </p:extLst>
          </p:nvPr>
        </p:nvGraphicFramePr>
        <p:xfrm>
          <a:off x="249561" y="4309881"/>
          <a:ext cx="11692878" cy="1158240"/>
        </p:xfrm>
        <a:graphic>
          <a:graphicData uri="http://schemas.openxmlformats.org/drawingml/2006/table">
            <a:tbl>
              <a:tblPr firstRow="1" bandRow="1">
                <a:tableStyleId>{5940675A-B579-460E-94D1-54222C63F5DA}</a:tableStyleId>
              </a:tblPr>
              <a:tblGrid>
                <a:gridCol w="5846439">
                  <a:extLst>
                    <a:ext uri="{9D8B030D-6E8A-4147-A177-3AD203B41FA5}">
                      <a16:colId xmlns:a16="http://schemas.microsoft.com/office/drawing/2014/main" val="2951863383"/>
                    </a:ext>
                  </a:extLst>
                </a:gridCol>
                <a:gridCol w="5846439">
                  <a:extLst>
                    <a:ext uri="{9D8B030D-6E8A-4147-A177-3AD203B41FA5}">
                      <a16:colId xmlns:a16="http://schemas.microsoft.com/office/drawing/2014/main" val="1146240765"/>
                    </a:ext>
                  </a:extLst>
                </a:gridCol>
              </a:tblGrid>
              <a:tr h="0">
                <a:tc>
                  <a:txBody>
                    <a:bodyPr/>
                    <a:lstStyle/>
                    <a:p>
                      <a:pPr algn="ctr"/>
                      <a:r>
                        <a:rPr lang="en-US" altLang="zh-CN" sz="1600" dirty="0">
                          <a:latin typeface="Calibri" panose="020F0502020204030204" pitchFamily="34" charset="0"/>
                          <a:cs typeface="Calibri" panose="020F0502020204030204" pitchFamily="34" charset="0"/>
                        </a:rPr>
                        <a:t>Proposal 1</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tc>
                  <a:txBody>
                    <a:bodyPr/>
                    <a:lstStyle/>
                    <a:p>
                      <a:pPr algn="ctr"/>
                      <a:r>
                        <a:rPr lang="en-US" altLang="zh-CN" sz="1600" dirty="0" err="1">
                          <a:latin typeface="Calibri" panose="020F0502020204030204" pitchFamily="34" charset="0"/>
                          <a:cs typeface="Calibri" panose="020F0502020204030204" pitchFamily="34" charset="0"/>
                        </a:rPr>
                        <a:t>Conlcusion</a:t>
                      </a:r>
                      <a:r>
                        <a:rPr lang="en-US" altLang="zh-CN" sz="1600" dirty="0">
                          <a:latin typeface="Calibri" panose="020F0502020204030204" pitchFamily="34" charset="0"/>
                          <a:cs typeface="Calibri" panose="020F0502020204030204" pitchFamily="34" charset="0"/>
                        </a:rPr>
                        <a:t>/comments</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extLst>
                  <a:ext uri="{0D108BD9-81ED-4DB2-BD59-A6C34878D82A}">
                    <a16:rowId xmlns:a16="http://schemas.microsoft.com/office/drawing/2014/main" val="2358448311"/>
                  </a:ext>
                </a:extLst>
              </a:tr>
              <a:tr h="279844">
                <a:tc>
                  <a:txBody>
                    <a:bodyPr/>
                    <a:lstStyle/>
                    <a:p>
                      <a:r>
                        <a:rPr lang="en-US" altLang="zh-CN" sz="1600" dirty="0">
                          <a:latin typeface="Calibri" panose="020F0502020204030204" pitchFamily="34" charset="0"/>
                          <a:cs typeface="Calibri" panose="020F0502020204030204" pitchFamily="34" charset="0"/>
                        </a:rPr>
                        <a:t>RAN5 to consider if there is a need to develop a common test method for different features with the same frequency band combination.</a:t>
                      </a:r>
                    </a:p>
                  </a:txBody>
                  <a:tcPr/>
                </a:tc>
                <a:tc>
                  <a:txBody>
                    <a:bodyPr/>
                    <a:lstStyle/>
                    <a:p>
                      <a:r>
                        <a:rPr lang="en-US" altLang="zh-CN" sz="1600" dirty="0">
                          <a:latin typeface="Calibri" panose="020F0502020204030204" pitchFamily="34" charset="0"/>
                          <a:cs typeface="Calibri" panose="020F0502020204030204" pitchFamily="34" charset="0"/>
                        </a:rPr>
                        <a:t>prop1 needs more specific examples from ran5 spec and background for change</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686432222"/>
                  </a:ext>
                </a:extLst>
              </a:tr>
            </a:tbl>
          </a:graphicData>
        </a:graphic>
      </p:graphicFrame>
      <p:sp>
        <p:nvSpPr>
          <p:cNvPr id="4" name="Rectangle 3">
            <a:extLst>
              <a:ext uri="{FF2B5EF4-FFF2-40B4-BE49-F238E27FC236}">
                <a16:creationId xmlns:a16="http://schemas.microsoft.com/office/drawing/2014/main" id="{4C74BCDB-C1A1-485B-B648-962310385449}"/>
              </a:ext>
            </a:extLst>
          </p:cNvPr>
          <p:cNvSpPr/>
          <p:nvPr/>
        </p:nvSpPr>
        <p:spPr>
          <a:xfrm>
            <a:off x="249561" y="2234491"/>
            <a:ext cx="11692878" cy="159178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Band combo specific RF requirements mainly include: </a:t>
            </a:r>
            <a:r>
              <a:rPr lang="en-US" altLang="zh-CN" sz="1500" b="1" dirty="0">
                <a:solidFill>
                  <a:schemeClr val="tx1"/>
                </a:solidFill>
                <a:latin typeface="Times New Roman" panose="02020603050405020304" pitchFamily="18" charset="0"/>
                <a:cs typeface="Times New Roman" panose="02020603050405020304" pitchFamily="18" charset="0"/>
              </a:rPr>
              <a:t>MOP, Spurious emission for UE co-ex, general REFSENS and MSD</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RF implementations are similar and RF architectures can be reused for different features on the same band combination.   i.e. </a:t>
            </a:r>
            <a:r>
              <a:rPr lang="en-US" altLang="zh-CN" sz="1500" dirty="0" err="1">
                <a:solidFill>
                  <a:schemeClr val="tx1"/>
                </a:solidFill>
                <a:latin typeface="Times New Roman" panose="02020603050405020304" pitchFamily="18" charset="0"/>
                <a:cs typeface="Times New Roman" panose="02020603050405020304" pitchFamily="18" charset="0"/>
              </a:rPr>
              <a:t>CA_nA-nB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 CA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DC_A_nB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DC_B_nA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DC_nB_A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DC_nA_B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(different features on same band combination) can use same RF implementation</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The final decision whether to reduce testing burden should be taken by RAN5 based on the industry certification testing needs</a:t>
            </a:r>
            <a:endParaRPr lang="zh-CN" altLang="en-US" sz="1500" dirty="0">
              <a:solidFill>
                <a:schemeClr val="tx1"/>
              </a:solidFill>
            </a:endParaRPr>
          </a:p>
        </p:txBody>
      </p:sp>
    </p:spTree>
    <p:extLst>
      <p:ext uri="{BB962C8B-B14F-4D97-AF65-F5344CB8AC3E}">
        <p14:creationId xmlns:p14="http://schemas.microsoft.com/office/powerpoint/2010/main" val="282448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MOP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Part of table 7.2.1-1 in TR 38.346 :</a:t>
            </a: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2477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50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cl.7.2.1:    </a:t>
            </a:r>
            <a:r>
              <a:rPr lang="en-US" altLang="zh-CN" sz="1600" dirty="0">
                <a:solidFill>
                  <a:schemeClr val="tx1"/>
                </a:solidFill>
                <a:latin typeface="Times New Roman" panose="02020603050405020304" pitchFamily="18" charset="0"/>
                <a:cs typeface="Times New Roman" panose="02020603050405020304" pitchFamily="18" charset="0"/>
              </a:rPr>
              <a:t>Taking PC3 MOP requirements for all the UL NR CA, UL NR DC, EN-DC and NE-DC band combinations in table 7.2.1-1 based on the TS 38.101-1-h60 and TS 38.101-3-h60 as an example. One band combination may be chosen to verify MOP testing for some band combinations in same row.</a:t>
            </a:r>
          </a:p>
        </p:txBody>
      </p:sp>
      <p:graphicFrame>
        <p:nvGraphicFramePr>
          <p:cNvPr id="8" name="Table 7">
            <a:extLst>
              <a:ext uri="{FF2B5EF4-FFF2-40B4-BE49-F238E27FC236}">
                <a16:creationId xmlns:a16="http://schemas.microsoft.com/office/drawing/2014/main" id="{7D2D6AA7-299E-43CA-97EA-FD85AC18B748}"/>
              </a:ext>
            </a:extLst>
          </p:cNvPr>
          <p:cNvGraphicFramePr>
            <a:graphicFrameLocks noGrp="1"/>
          </p:cNvGraphicFramePr>
          <p:nvPr>
            <p:extLst>
              <p:ext uri="{D42A27DB-BD31-4B8C-83A1-F6EECF244321}">
                <p14:modId xmlns:p14="http://schemas.microsoft.com/office/powerpoint/2010/main" val="1720871306"/>
              </p:ext>
            </p:extLst>
          </p:nvPr>
        </p:nvGraphicFramePr>
        <p:xfrm>
          <a:off x="937163" y="3030616"/>
          <a:ext cx="10317673" cy="3746752"/>
        </p:xfrm>
        <a:graphic>
          <a:graphicData uri="http://schemas.openxmlformats.org/drawingml/2006/table">
            <a:tbl>
              <a:tblPr>
                <a:tableStyleId>{5C22544A-7EE6-4342-B048-85BDC9FD1C3A}</a:tableStyleId>
              </a:tblPr>
              <a:tblGrid>
                <a:gridCol w="1758483">
                  <a:extLst>
                    <a:ext uri="{9D8B030D-6E8A-4147-A177-3AD203B41FA5}">
                      <a16:colId xmlns:a16="http://schemas.microsoft.com/office/drawing/2014/main" val="2849079545"/>
                    </a:ext>
                  </a:extLst>
                </a:gridCol>
                <a:gridCol w="1758483">
                  <a:extLst>
                    <a:ext uri="{9D8B030D-6E8A-4147-A177-3AD203B41FA5}">
                      <a16:colId xmlns:a16="http://schemas.microsoft.com/office/drawing/2014/main" val="601607470"/>
                    </a:ext>
                  </a:extLst>
                </a:gridCol>
                <a:gridCol w="2745050">
                  <a:extLst>
                    <a:ext uri="{9D8B030D-6E8A-4147-A177-3AD203B41FA5}">
                      <a16:colId xmlns:a16="http://schemas.microsoft.com/office/drawing/2014/main" val="338784516"/>
                    </a:ext>
                  </a:extLst>
                </a:gridCol>
                <a:gridCol w="1785315">
                  <a:extLst>
                    <a:ext uri="{9D8B030D-6E8A-4147-A177-3AD203B41FA5}">
                      <a16:colId xmlns:a16="http://schemas.microsoft.com/office/drawing/2014/main" val="1731514776"/>
                    </a:ext>
                  </a:extLst>
                </a:gridCol>
                <a:gridCol w="926712">
                  <a:extLst>
                    <a:ext uri="{9D8B030D-6E8A-4147-A177-3AD203B41FA5}">
                      <a16:colId xmlns:a16="http://schemas.microsoft.com/office/drawing/2014/main" val="3642323811"/>
                    </a:ext>
                  </a:extLst>
                </a:gridCol>
                <a:gridCol w="1343630">
                  <a:extLst>
                    <a:ext uri="{9D8B030D-6E8A-4147-A177-3AD203B41FA5}">
                      <a16:colId xmlns:a16="http://schemas.microsoft.com/office/drawing/2014/main" val="456249336"/>
                    </a:ext>
                  </a:extLst>
                </a:gridCol>
              </a:tblGrid>
              <a:tr h="537043">
                <a:tc>
                  <a:txBody>
                    <a:bodyPr/>
                    <a:lstStyle/>
                    <a:p>
                      <a:pPr algn="ctr" hangingPunct="0"/>
                      <a:r>
                        <a:rPr lang="en-GB" sz="1400" b="1" dirty="0">
                          <a:effectLst/>
                          <a:latin typeface="Arial" panose="020B0604020202020204" pitchFamily="34" charset="0"/>
                          <a:cs typeface="Arial" panose="020B0604020202020204" pitchFamily="34" charset="0"/>
                        </a:rPr>
                        <a:t>Uplink NR CA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NR 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EN-DC Configuration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NE-DC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Class 3 (dBm)</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Tolerance (dB)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226444746"/>
                  </a:ext>
                </a:extLst>
              </a:tr>
              <a:tr h="917059">
                <a:tc>
                  <a:txBody>
                    <a:bodyPr/>
                    <a:lstStyle/>
                    <a:p>
                      <a:pPr algn="ctr" hangingPunct="0"/>
                      <a:r>
                        <a:rPr lang="en-US" sz="1400" dirty="0">
                          <a:effectLst/>
                          <a:latin typeface="Arial" panose="020B0604020202020204" pitchFamily="34" charset="0"/>
                          <a:cs typeface="Arial" panose="020B0604020202020204" pitchFamily="34" charset="0"/>
                        </a:rPr>
                        <a:t>CA_n1A-n3A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DC_1A_n3A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DC_3A_n1A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DC_1A_n80A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DC_3A_n84A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DC_n3A_1A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229265">
                <a:tc>
                  <a:txBody>
                    <a:bodyPr/>
                    <a:lstStyle/>
                    <a:p>
                      <a:pPr algn="ctr" hangingPunct="0"/>
                      <a:r>
                        <a:rPr lang="en-US" sz="1400">
                          <a:effectLst/>
                          <a:latin typeface="Arial" panose="020B0604020202020204" pitchFamily="34" charset="0"/>
                          <a:cs typeface="Arial" panose="020B0604020202020204" pitchFamily="34" charset="0"/>
                        </a:rPr>
                        <a:t>CA_n1A-n5A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DC_1A_n5A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045866921"/>
                  </a:ext>
                </a:extLst>
              </a:tr>
              <a:tr h="458530">
                <a:tc>
                  <a:txBody>
                    <a:bodyPr/>
                    <a:lstStyle/>
                    <a:p>
                      <a:pPr algn="ctr" hangingPunct="0"/>
                      <a:r>
                        <a:rPr lang="en-US" sz="1400">
                          <a:effectLst/>
                          <a:latin typeface="Arial" panose="020B0604020202020204" pitchFamily="34" charset="0"/>
                          <a:cs typeface="Arial" panose="020B0604020202020204" pitchFamily="34" charset="0"/>
                        </a:rPr>
                        <a:t>CA_n1A-n7A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DC_n1A-n7A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DC_1A_n7A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DC_7A_n1A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878731689"/>
                  </a:ext>
                </a:extLst>
              </a:tr>
              <a:tr h="458530">
                <a:tc>
                  <a:txBody>
                    <a:bodyPr/>
                    <a:lstStyle/>
                    <a:p>
                      <a:pPr algn="ctr" hangingPunct="0"/>
                      <a:r>
                        <a:rPr lang="en-US" sz="1400">
                          <a:effectLst/>
                          <a:latin typeface="Arial" panose="020B0604020202020204" pitchFamily="34" charset="0"/>
                          <a:cs typeface="Arial" panose="020B0604020202020204" pitchFamily="34" charset="0"/>
                        </a:rPr>
                        <a:t>CA_n1A-n8A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fi-FI" sz="1400">
                          <a:effectLst/>
                          <a:latin typeface="Arial" panose="020B0604020202020204" pitchFamily="34" charset="0"/>
                          <a:cs typeface="Arial" panose="020B0604020202020204" pitchFamily="34" charset="0"/>
                        </a:rPr>
                        <a:t>DC_n8A_1A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34498709"/>
                  </a:ext>
                </a:extLst>
              </a:tr>
              <a:tr h="229265">
                <a:tc>
                  <a:txBody>
                    <a:bodyPr/>
                    <a:lstStyle/>
                    <a:p>
                      <a:pPr algn="ctr" hangingPunct="0"/>
                      <a:r>
                        <a:rPr lang="en-US" sz="1400">
                          <a:effectLst/>
                          <a:latin typeface="Arial" panose="020B0604020202020204" pitchFamily="34" charset="0"/>
                          <a:cs typeface="Arial" panose="020B0604020202020204" pitchFamily="34" charset="0"/>
                        </a:rPr>
                        <a:t>CA_n1A-n18A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90300750"/>
                  </a:ext>
                </a:extLst>
              </a:tr>
              <a:tr h="458530">
                <a:tc>
                  <a:txBody>
                    <a:bodyPr/>
                    <a:lstStyle/>
                    <a:p>
                      <a:pPr algn="ctr" hangingPunct="0"/>
                      <a:r>
                        <a:rPr lang="en-US" sz="1400">
                          <a:effectLst/>
                          <a:latin typeface="Arial" panose="020B0604020202020204" pitchFamily="34" charset="0"/>
                          <a:cs typeface="Arial" panose="020B0604020202020204" pitchFamily="34" charset="0"/>
                        </a:rPr>
                        <a:t>CA_n1</a:t>
                      </a:r>
                      <a:r>
                        <a:rPr lang="zh-CN" sz="1400">
                          <a:effectLst/>
                          <a:latin typeface="Arial" panose="020B0604020202020204" pitchFamily="34" charset="0"/>
                          <a:cs typeface="Arial" panose="020B0604020202020204" pitchFamily="34" charset="0"/>
                        </a:rPr>
                        <a:t>A-</a:t>
                      </a:r>
                      <a:r>
                        <a:rPr lang="en-US" sz="1400">
                          <a:effectLst/>
                          <a:latin typeface="Arial" panose="020B0604020202020204" pitchFamily="34" charset="0"/>
                          <a:cs typeface="Arial" panose="020B0604020202020204" pitchFamily="34" charset="0"/>
                        </a:rPr>
                        <a:t>n20A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DC_20A_n1A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595989308"/>
                  </a:ext>
                </a:extLst>
              </a:tr>
              <a:tr h="458530">
                <a:tc>
                  <a:txBody>
                    <a:bodyPr/>
                    <a:lstStyle/>
                    <a:p>
                      <a:pPr algn="ctr" hangingPunct="0"/>
                      <a:r>
                        <a:rPr lang="en-US" sz="1400">
                          <a:effectLst/>
                          <a:latin typeface="Arial" panose="020B0604020202020204" pitchFamily="34" charset="0"/>
                          <a:cs typeface="Arial" panose="020B0604020202020204" pitchFamily="34" charset="0"/>
                        </a:rPr>
                        <a:t>CA_n1A-n28A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DC_n1A_28A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480473896"/>
                  </a:ext>
                </a:extLst>
              </a:tr>
            </a:tbl>
          </a:graphicData>
        </a:graphic>
      </p:graphicFrame>
      <p:sp>
        <p:nvSpPr>
          <p:cNvPr id="9" name="Rectangle 8">
            <a:extLst>
              <a:ext uri="{FF2B5EF4-FFF2-40B4-BE49-F238E27FC236}">
                <a16:creationId xmlns:a16="http://schemas.microsoft.com/office/drawing/2014/main" id="{C5792019-4A39-49E7-8B33-C8AA922AA859}"/>
              </a:ext>
            </a:extLst>
          </p:cNvPr>
          <p:cNvSpPr/>
          <p:nvPr/>
        </p:nvSpPr>
        <p:spPr>
          <a:xfrm>
            <a:off x="704850" y="3485319"/>
            <a:ext cx="10991850" cy="9525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Connector: Curved 10">
            <a:extLst>
              <a:ext uri="{FF2B5EF4-FFF2-40B4-BE49-F238E27FC236}">
                <a16:creationId xmlns:a16="http://schemas.microsoft.com/office/drawing/2014/main" id="{E59877A4-6A40-48C8-A3E2-99E14BA2288E}"/>
              </a:ext>
            </a:extLst>
          </p:cNvPr>
          <p:cNvCxnSpPr>
            <a:cxnSpLocks/>
          </p:cNvCxnSpPr>
          <p:nvPr/>
        </p:nvCxnSpPr>
        <p:spPr>
          <a:xfrm rot="16200000" flipH="1">
            <a:off x="7815263" y="2281237"/>
            <a:ext cx="1457328" cy="838202"/>
          </a:xfrm>
          <a:prstGeom prst="curvedConnector3">
            <a:avLst>
              <a:gd name="adj1" fmla="val 50000"/>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F5474C8-8FD0-4772-BD53-BF4C7DE6C40E}"/>
              </a:ext>
            </a:extLst>
          </p:cNvPr>
          <p:cNvCxnSpPr>
            <a:cxnSpLocks/>
          </p:cNvCxnSpPr>
          <p:nvPr/>
        </p:nvCxnSpPr>
        <p:spPr>
          <a:xfrm>
            <a:off x="7429500" y="1915356"/>
            <a:ext cx="43529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CA6751F-3918-4C2C-A668-A7554E999CD7}"/>
              </a:ext>
            </a:extLst>
          </p:cNvPr>
          <p:cNvCxnSpPr>
            <a:cxnSpLocks/>
          </p:cNvCxnSpPr>
          <p:nvPr/>
        </p:nvCxnSpPr>
        <p:spPr>
          <a:xfrm>
            <a:off x="809625" y="2277306"/>
            <a:ext cx="39338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8777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2474C20-0843-4661-AFA2-16522698B733}"/>
              </a:ext>
            </a:extLst>
          </p:cNvPr>
          <p:cNvSpPr>
            <a:spLocks noGrp="1"/>
          </p:cNvSpPr>
          <p:nvPr>
            <p:ph idx="1"/>
          </p:nvPr>
        </p:nvSpPr>
        <p:spPr>
          <a:xfrm>
            <a:off x="0" y="621437"/>
            <a:ext cx="12192000" cy="6236563"/>
          </a:xfrm>
        </p:spPr>
        <p:txBody>
          <a:bodyPr>
            <a:normAutofit lnSpcReduction="10000"/>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MOP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MU/TT for the E-UTRA carrier and NR carrier are the same when the F</a:t>
            </a:r>
            <a:r>
              <a:rPr lang="en-US" altLang="zh-CN" sz="1400" baseline="-25000" dirty="0">
                <a:latin typeface="Arial" panose="020B0604020202020204" pitchFamily="34" charset="0"/>
                <a:cs typeface="Arial" panose="020B0604020202020204" pitchFamily="34" charset="0"/>
              </a:rPr>
              <a:t>C</a:t>
            </a:r>
            <a:r>
              <a:rPr lang="en-US" altLang="zh-CN" sz="1400" dirty="0">
                <a:latin typeface="Arial" panose="020B0604020202020204" pitchFamily="34" charset="0"/>
                <a:cs typeface="Arial" panose="020B0604020202020204" pitchFamily="34" charset="0"/>
              </a:rPr>
              <a:t> and CBW for E-UTRA carrier and NR carrier are same.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1:</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RAN4 </a:t>
            </a:r>
            <a:r>
              <a:rPr lang="en-US" altLang="zh-CN" sz="1400" b="1" dirty="0" err="1">
                <a:latin typeface="Arial" panose="020B0604020202020204" pitchFamily="34" charset="0"/>
                <a:cs typeface="Arial" panose="020B0604020202020204" pitchFamily="34" charset="0"/>
              </a:rPr>
              <a:t>guildline</a:t>
            </a:r>
            <a:r>
              <a:rPr lang="en-US" altLang="zh-CN" sz="1400" b="1" dirty="0">
                <a:latin typeface="Arial" panose="020B0604020202020204" pitchFamily="34" charset="0"/>
                <a:cs typeface="Arial" panose="020B0604020202020204" pitchFamily="34" charset="0"/>
              </a:rPr>
              <a:t>:</a:t>
            </a:r>
            <a:r>
              <a:rPr lang="en-US" altLang="zh-CN" sz="1400" dirty="0">
                <a:latin typeface="Arial" panose="020B0604020202020204" pitchFamily="34" charset="0"/>
                <a:cs typeface="Arial" panose="020B0604020202020204" pitchFamily="34" charset="0"/>
              </a:rPr>
              <a:t>	different features on the same band combination have same MOP minimum requirements</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a:t>
            </a:r>
            <a:r>
              <a:rPr lang="en-US" altLang="zh-CN" sz="1400" dirty="0">
                <a:latin typeface="Arial" panose="020B0604020202020204" pitchFamily="34" charset="0"/>
                <a:cs typeface="Arial" panose="020B0604020202020204" pitchFamily="34" charset="0"/>
              </a:rPr>
              <a:t>	except for the EN(NE)-DC configurations requiring </a:t>
            </a:r>
            <a:r>
              <a:rPr lang="en-US" altLang="zh-CN" sz="1400" i="1" dirty="0" err="1">
                <a:latin typeface="Arial" panose="020B0604020202020204" pitchFamily="34" charset="0"/>
                <a:cs typeface="Arial" panose="020B0604020202020204" pitchFamily="34" charset="0"/>
              </a:rPr>
              <a:t>singleUL</a:t>
            </a:r>
            <a:r>
              <a:rPr lang="en-US" altLang="zh-CN" sz="1400" i="1" dirty="0">
                <a:latin typeface="Arial" panose="020B0604020202020204" pitchFamily="34" charset="0"/>
                <a:cs typeface="Arial" panose="020B0604020202020204" pitchFamily="34" charset="0"/>
              </a:rPr>
              <a:t>-Transmission</a:t>
            </a:r>
            <a:r>
              <a:rPr lang="en-US" altLang="zh-CN" sz="1400" dirty="0">
                <a:latin typeface="Arial" panose="020B0604020202020204" pitchFamily="34" charset="0"/>
                <a:cs typeface="Arial" panose="020B0604020202020204" pitchFamily="34" charset="0"/>
              </a:rPr>
              <a:t>, MOP testing for same band combination among different features have same measurement procedure, requirements and MU/TT value.</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1:	</a:t>
            </a:r>
            <a:r>
              <a:rPr lang="en-US" altLang="zh-CN" sz="1600" dirty="0">
                <a:latin typeface="Arial" panose="020B0604020202020204" pitchFamily="34" charset="0"/>
                <a:cs typeface="Arial" panose="020B0604020202020204" pitchFamily="34" charset="0"/>
              </a:rPr>
              <a:t> When UE supports different features on the same band combination, the measured MOP for one configuration is applicable to other remaining configurations in the group. This rule doesn’t apply when UE </a:t>
            </a:r>
            <a:r>
              <a:rPr lang="en-US" altLang="zh-CN" sz="1600" i="1" dirty="0">
                <a:latin typeface="Arial" panose="020B0604020202020204" pitchFamily="34" charset="0"/>
                <a:cs typeface="Arial" panose="020B0604020202020204" pitchFamily="34" charset="0"/>
              </a:rPr>
              <a:t>supporting </a:t>
            </a:r>
            <a:r>
              <a:rPr lang="en-US" altLang="zh-CN" sz="1600" i="1" dirty="0" err="1">
                <a:latin typeface="Arial" panose="020B0604020202020204" pitchFamily="34" charset="0"/>
                <a:cs typeface="Arial" panose="020B0604020202020204" pitchFamily="34" charset="0"/>
              </a:rPr>
              <a:t>singleUL</a:t>
            </a:r>
            <a:r>
              <a:rPr lang="en-US" altLang="zh-CN" sz="1600" i="1" dirty="0">
                <a:latin typeface="Arial" panose="020B0604020202020204" pitchFamily="34" charset="0"/>
                <a:cs typeface="Arial" panose="020B0604020202020204" pitchFamily="34" charset="0"/>
              </a:rPr>
              <a:t>-Transmission </a:t>
            </a:r>
            <a:r>
              <a:rPr lang="en-US" altLang="zh-CN" sz="1600" dirty="0">
                <a:latin typeface="Arial" panose="020B0604020202020204" pitchFamily="34" charset="0"/>
                <a:cs typeface="Arial" panose="020B0604020202020204" pitchFamily="34" charset="0"/>
              </a:rPr>
              <a:t>on certain EN-DC (NE-DC) configuration. This rule only apply to same power class for all involved configurations.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2" name="Table 4">
            <a:extLst>
              <a:ext uri="{FF2B5EF4-FFF2-40B4-BE49-F238E27FC236}">
                <a16:creationId xmlns:a16="http://schemas.microsoft.com/office/drawing/2014/main" id="{2F436042-0976-430C-8D0C-B50DA77F81C1}"/>
              </a:ext>
            </a:extLst>
          </p:cNvPr>
          <p:cNvGraphicFramePr>
            <a:graphicFrameLocks noGrp="1"/>
          </p:cNvGraphicFramePr>
          <p:nvPr>
            <p:extLst>
              <p:ext uri="{D42A27DB-BD31-4B8C-83A1-F6EECF244321}">
                <p14:modId xmlns:p14="http://schemas.microsoft.com/office/powerpoint/2010/main" val="3893177731"/>
              </p:ext>
            </p:extLst>
          </p:nvPr>
        </p:nvGraphicFramePr>
        <p:xfrm>
          <a:off x="1272728" y="1012992"/>
          <a:ext cx="9727824" cy="3231580"/>
        </p:xfrm>
        <a:graphic>
          <a:graphicData uri="http://schemas.openxmlformats.org/drawingml/2006/table">
            <a:tbl>
              <a:tblPr firstRow="1" bandRow="1">
                <a:tableStyleId>{5940675A-B579-460E-94D1-54222C63F5DA}</a:tableStyleId>
              </a:tblPr>
              <a:tblGrid>
                <a:gridCol w="2062480">
                  <a:extLst>
                    <a:ext uri="{9D8B030D-6E8A-4147-A177-3AD203B41FA5}">
                      <a16:colId xmlns:a16="http://schemas.microsoft.com/office/drawing/2014/main" val="2616417233"/>
                    </a:ext>
                  </a:extLst>
                </a:gridCol>
                <a:gridCol w="1916336">
                  <a:extLst>
                    <a:ext uri="{9D8B030D-6E8A-4147-A177-3AD203B41FA5}">
                      <a16:colId xmlns:a16="http://schemas.microsoft.com/office/drawing/2014/main" val="3399337056"/>
                    </a:ext>
                  </a:extLst>
                </a:gridCol>
                <a:gridCol w="1916336">
                  <a:extLst>
                    <a:ext uri="{9D8B030D-6E8A-4147-A177-3AD203B41FA5}">
                      <a16:colId xmlns:a16="http://schemas.microsoft.com/office/drawing/2014/main" val="3837187478"/>
                    </a:ext>
                  </a:extLst>
                </a:gridCol>
                <a:gridCol w="1916336">
                  <a:extLst>
                    <a:ext uri="{9D8B030D-6E8A-4147-A177-3AD203B41FA5}">
                      <a16:colId xmlns:a16="http://schemas.microsoft.com/office/drawing/2014/main" val="3883461743"/>
                    </a:ext>
                  </a:extLst>
                </a:gridCol>
                <a:gridCol w="1916336">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38.521-1 6.2A.1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38.521-1 6.2B.1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370840">
                <a:tc>
                  <a:txBody>
                    <a:bodyPr/>
                    <a:lstStyle/>
                    <a:p>
                      <a:pPr algn="ct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p>
                  </a:txBody>
                  <a:tcPr anchor="ctr">
                    <a:solidFill>
                      <a:schemeClr val="bg2"/>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endParaRPr lang="zh-CN" altLang="en-US" sz="1400" dirty="0">
                        <a:latin typeface="Arial" panose="020B0604020202020204" pitchFamily="34" charset="0"/>
                        <a:cs typeface="Arial" panose="020B0604020202020204" pitchFamily="34" charset="0"/>
                      </a:endParaRPr>
                    </a:p>
                  </a:txBody>
                  <a:tcPr/>
                </a:tc>
                <a:tc gridSpan="2">
                  <a:txBody>
                    <a:bodyPr/>
                    <a:lstStyle/>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not 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sum of mean transmitted power over all EN-DC component carriers</a:t>
                      </a:r>
                    </a:p>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mean transmitted power over E-UTRA carrier or NR carrier</a:t>
                      </a:r>
                      <a:endParaRPr lang="zh-CN" altLang="en-US" sz="1400" dirty="0">
                        <a:latin typeface="Arial" panose="020B0604020202020204" pitchFamily="34" charset="0"/>
                        <a:cs typeface="Arial" panose="020B0604020202020204" pitchFamily="34" charset="0"/>
                      </a:endParaRPr>
                    </a:p>
                  </a:txBody>
                  <a:tcPr>
                    <a:solidFill>
                      <a:schemeClr val="bg2"/>
                    </a:solidFill>
                  </a:tcPr>
                </a:tc>
                <a:tc hMerge="1">
                  <a:txBody>
                    <a:bodyPr/>
                    <a:lstStyle/>
                    <a:p>
                      <a:pPr algn="l"/>
                      <a:endParaRPr lang="zh-CN"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21799335"/>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baseline="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164757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Spurious emission UE co-existence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0" indent="0">
              <a:lnSpc>
                <a:spcPct val="150000"/>
              </a:lnSpc>
              <a:spcBef>
                <a:spcPts val="0"/>
              </a:spcBef>
              <a:buNone/>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Analysis of minimum requirements: The requirements are consist of…</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2a:</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For a specific configuration, the protected frequency range (known as “additional requirements”) requirement is same across different releases</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Spurious UE co-ex requirements are same for the band combination among difference features , except EN-DC testing for R15 UE and NE-DC configurations without </a:t>
            </a:r>
            <a:r>
              <a:rPr lang="en-US" altLang="zh-CN" sz="1500" dirty="0">
                <a:effectLst/>
                <a:latin typeface="Arial" panose="020B0604020202020204" pitchFamily="34" charset="0"/>
                <a:ea typeface="Times New Roman" panose="02020603050405020304" pitchFamily="18" charset="0"/>
                <a:cs typeface="Arial" panose="020B0604020202020204" pitchFamily="34" charset="0"/>
              </a:rPr>
              <a:t>corresponding defined EN-DC.</a:t>
            </a: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32628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cl.7.2.2:    </a:t>
            </a:r>
            <a:r>
              <a:rPr lang="en-US" altLang="zh-CN" sz="1600" dirty="0">
                <a:solidFill>
                  <a:schemeClr val="tx1"/>
                </a:solidFill>
                <a:latin typeface="Times New Roman" panose="02020603050405020304" pitchFamily="18" charset="0"/>
                <a:cs typeface="Times New Roman" panose="02020603050405020304" pitchFamily="18" charset="0"/>
              </a:rPr>
              <a:t>Generally, if </a:t>
            </a:r>
            <a:r>
              <a:rPr lang="en-US" altLang="zh-CN" sz="1600" dirty="0" err="1">
                <a:solidFill>
                  <a:schemeClr val="tx1"/>
                </a:solidFill>
                <a:latin typeface="Times New Roman" panose="02020603050405020304" pitchFamily="18" charset="0"/>
                <a:cs typeface="Times New Roman" panose="02020603050405020304" pitchFamily="18" charset="0"/>
              </a:rPr>
              <a:t>CA_nA-nB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DC_A_nB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DC_B_nA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DC_nB_A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DC_nA_B</a:t>
            </a:r>
            <a:r>
              <a:rPr lang="en-US" altLang="zh-CN" sz="1600" dirty="0">
                <a:solidFill>
                  <a:schemeClr val="tx1"/>
                </a:solidFill>
                <a:latin typeface="Times New Roman" panose="02020603050405020304" pitchFamily="18" charset="0"/>
                <a:cs typeface="Times New Roman" panose="02020603050405020304" pitchFamily="18" charset="0"/>
              </a:rPr>
              <a:t> have same spurious emission requirements for UE to UE coexistence, it may not be needed to test the spurious emission requirements for UE to UE coexistence for each UL configuration again and again. Once one of these UL configurations is verified, the other UL configurations for different feature in same band combination can be considered as being capable of meeting these requirements.</a:t>
            </a:r>
          </a:p>
        </p:txBody>
      </p:sp>
      <p:graphicFrame>
        <p:nvGraphicFramePr>
          <p:cNvPr id="10" name="Table 9">
            <a:extLst>
              <a:ext uri="{FF2B5EF4-FFF2-40B4-BE49-F238E27FC236}">
                <a16:creationId xmlns:a16="http://schemas.microsoft.com/office/drawing/2014/main" id="{5FBAE117-8F79-4D0C-924B-4A4CD3F41574}"/>
              </a:ext>
            </a:extLst>
          </p:cNvPr>
          <p:cNvGraphicFramePr>
            <a:graphicFrameLocks noGrp="1"/>
          </p:cNvGraphicFramePr>
          <p:nvPr>
            <p:extLst>
              <p:ext uri="{D42A27DB-BD31-4B8C-83A1-F6EECF244321}">
                <p14:modId xmlns:p14="http://schemas.microsoft.com/office/powerpoint/2010/main" val="2243279806"/>
              </p:ext>
            </p:extLst>
          </p:nvPr>
        </p:nvGraphicFramePr>
        <p:xfrm>
          <a:off x="407620" y="3080552"/>
          <a:ext cx="11376758" cy="1770500"/>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458530">
                <a:tc>
                  <a:txBody>
                    <a:bodyPr/>
                    <a:lstStyle/>
                    <a:p>
                      <a:pPr algn="ctr" hangingPunct="0"/>
                      <a:r>
                        <a:rPr lang="en-GB" sz="1400" b="1" dirty="0">
                          <a:effectLst/>
                          <a:latin typeface="Arial" panose="020B0604020202020204" pitchFamily="34" charset="0"/>
                          <a:cs typeface="Arial" panose="020B0604020202020204" pitchFamily="34" charset="0"/>
                        </a:rPr>
                        <a:t>Uplink 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458530">
                <a:tc rowSpan="2" gridSpan="2">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Intersection of requirements for the individual bands + additional 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rowSpan="2"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R15:</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defined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 corresponding defined EN-DC:  same as EN-DC</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458530">
                <a:tc gridSpan="2"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R16-R18: Intersection of requirements for the individual bands + additional protected frequency range</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WITHOUT corresponding defined EN-DC:  defined 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5866921"/>
                  </a:ext>
                </a:extLst>
              </a:tr>
            </a:tbl>
          </a:graphicData>
        </a:graphic>
      </p:graphicFrame>
    </p:spTree>
    <p:extLst>
      <p:ext uri="{BB962C8B-B14F-4D97-AF65-F5344CB8AC3E}">
        <p14:creationId xmlns:p14="http://schemas.microsoft.com/office/powerpoint/2010/main" val="2021066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C5FB4B4-B629-4297-A4E0-28DCF40B3E90}"/>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Spurious UE co-ex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endParaRPr lang="en-US" altLang="zh-CN" sz="14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NSA only capable UE is not involved in this discussion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2b:</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 </a:t>
            </a:r>
            <a:r>
              <a:rPr lang="en-US" altLang="zh-CN" sz="1400" dirty="0">
                <a:latin typeface="Arial" panose="020B0604020202020204" pitchFamily="34" charset="0"/>
                <a:cs typeface="Arial" panose="020B0604020202020204" pitchFamily="34" charset="0"/>
              </a:rPr>
              <a:t>NE-DC spurious UE co-ex testing hasn’t been defined in RAN5. The testing results for NR CA testing applies for the same band combination of NR-DC</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	</a:t>
            </a:r>
            <a:r>
              <a:rPr lang="en-US" altLang="zh-CN" sz="1400" dirty="0">
                <a:latin typeface="Arial" panose="020B0604020202020204" pitchFamily="34" charset="0"/>
                <a:cs typeface="Arial" panose="020B0604020202020204" pitchFamily="34" charset="0"/>
              </a:rPr>
              <a:t> When UE supports different features on the same band combination, the measured Spurious UE co-existence for one configuration is applicable to other remaining configurations in the group. This rule doesn’t apply to EN-DC testing for R15 UE.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08B332D0-CD90-4BC8-AEB7-1CA59FA325D9}"/>
              </a:ext>
            </a:extLst>
          </p:cNvPr>
          <p:cNvGraphicFramePr>
            <a:graphicFrameLocks noGrp="1"/>
          </p:cNvGraphicFramePr>
          <p:nvPr>
            <p:extLst>
              <p:ext uri="{D42A27DB-BD31-4B8C-83A1-F6EECF244321}">
                <p14:modId xmlns:p14="http://schemas.microsoft.com/office/powerpoint/2010/main" val="4023756963"/>
              </p:ext>
            </p:extLst>
          </p:nvPr>
        </p:nvGraphicFramePr>
        <p:xfrm>
          <a:off x="494189" y="1110646"/>
          <a:ext cx="11203621" cy="3048700"/>
        </p:xfrm>
        <a:graphic>
          <a:graphicData uri="http://schemas.openxmlformats.org/drawingml/2006/table">
            <a:tbl>
              <a:tblPr firstRow="1" bandRow="1">
                <a:tableStyleId>{5940675A-B579-460E-94D1-54222C63F5DA}</a:tableStyleId>
              </a:tblPr>
              <a:tblGrid>
                <a:gridCol w="2375376">
                  <a:extLst>
                    <a:ext uri="{9D8B030D-6E8A-4147-A177-3AD203B41FA5}">
                      <a16:colId xmlns:a16="http://schemas.microsoft.com/office/drawing/2014/main" val="2616417233"/>
                    </a:ext>
                  </a:extLst>
                </a:gridCol>
                <a:gridCol w="1919497">
                  <a:extLst>
                    <a:ext uri="{9D8B030D-6E8A-4147-A177-3AD203B41FA5}">
                      <a16:colId xmlns:a16="http://schemas.microsoft.com/office/drawing/2014/main" val="3399337056"/>
                    </a:ext>
                  </a:extLst>
                </a:gridCol>
                <a:gridCol w="1919497">
                  <a:extLst>
                    <a:ext uri="{9D8B030D-6E8A-4147-A177-3AD203B41FA5}">
                      <a16:colId xmlns:a16="http://schemas.microsoft.com/office/drawing/2014/main" val="3837187478"/>
                    </a:ext>
                  </a:extLst>
                </a:gridCol>
                <a:gridCol w="3198677">
                  <a:extLst>
                    <a:ext uri="{9D8B030D-6E8A-4147-A177-3AD203B41FA5}">
                      <a16:colId xmlns:a16="http://schemas.microsoft.com/office/drawing/2014/main" val="3883461743"/>
                    </a:ext>
                  </a:extLst>
                </a:gridCol>
                <a:gridCol w="1790574">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6.5A.3.2.1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6.5B.3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6.5B.3.3a.2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4426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PCC and SCC;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p>
                      <a:pPr algn="ct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E-UTRA CC and NR 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11127939"/>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inter-band CA: same as 6.5.3.2 for each CC</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Same as 6.5.3.2 in TS 38.521-1</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354957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F120D64-41E3-4C7B-84EC-0901237E0D9D}"/>
              </a:ext>
            </a:extLst>
          </p:cNvPr>
          <p:cNvPicPr>
            <a:picLocks noChangeAspect="1"/>
          </p:cNvPicPr>
          <p:nvPr/>
        </p:nvPicPr>
        <p:blipFill>
          <a:blip r:embed="rId2"/>
          <a:stretch>
            <a:fillRect/>
          </a:stretch>
        </p:blipFill>
        <p:spPr>
          <a:xfrm>
            <a:off x="-64992" y="2866989"/>
            <a:ext cx="6051100" cy="2908092"/>
          </a:xfrm>
          <a:prstGeom prst="rect">
            <a:avLst/>
          </a:prstGeom>
        </p:spPr>
      </p:pic>
      <p:sp>
        <p:nvSpPr>
          <p:cNvPr id="4" name="Title 1">
            <a:extLst>
              <a:ext uri="{FF2B5EF4-FFF2-40B4-BE49-F238E27FC236}">
                <a16:creationId xmlns:a16="http://schemas.microsoft.com/office/drawing/2014/main" id="{0FC6B0BE-C90C-4990-9C11-617235A0E2C2}"/>
              </a:ext>
            </a:extLst>
          </p:cNvPr>
          <p:cNvSpPr txBox="1">
            <a:spLocks/>
          </p:cNvSpPr>
          <p:nvPr/>
        </p:nvSpPr>
        <p:spPr>
          <a:xfrm>
            <a:off x="0" y="-8878"/>
            <a:ext cx="12192000" cy="6303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670CCC9B-E070-4E84-88CD-5D67B0FBB869}"/>
              </a:ext>
            </a:extLst>
          </p:cNvPr>
          <p:cNvSpPr>
            <a:spLocks noGrp="1"/>
          </p:cNvSpPr>
          <p:nvPr>
            <p:ph idx="1"/>
          </p:nvPr>
        </p:nvSpPr>
        <p:spPr>
          <a:xfrm>
            <a:off x="0" y="526494"/>
            <a:ext cx="12192000" cy="6236563"/>
          </a:xfrm>
        </p:spPr>
        <p:txBody>
          <a:bodyPr>
            <a:normAutofit/>
          </a:bodyPr>
          <a:lstStyle/>
          <a:p>
            <a:pPr>
              <a:lnSpc>
                <a:spcPct val="150000"/>
              </a:lnSpc>
              <a:spcBef>
                <a:spcPts val="0"/>
              </a:spcBef>
            </a:pPr>
            <a:r>
              <a:rPr lang="en-US" altLang="zh-CN" sz="1800" dirty="0">
                <a:latin typeface="Arial" panose="020B0604020202020204" pitchFamily="34" charset="0"/>
                <a:cs typeface="Arial" panose="020B0604020202020204" pitchFamily="34" charset="0"/>
              </a:rPr>
              <a:t>Possible Implementation of </a:t>
            </a:r>
            <a:r>
              <a:rPr lang="en-US" altLang="zh-CN" sz="1800" b="1" i="1" dirty="0">
                <a:solidFill>
                  <a:srgbClr val="0000FF"/>
                </a:solidFill>
                <a:latin typeface="Arial" panose="020B0604020202020204" pitchFamily="34" charset="0"/>
                <a:cs typeface="Arial" panose="020B0604020202020204" pitchFamily="34" charset="0"/>
              </a:rPr>
              <a:t>Proposal 2</a:t>
            </a:r>
            <a:r>
              <a:rPr lang="en-US" altLang="zh-CN" sz="1800" dirty="0">
                <a:latin typeface="Arial" panose="020B0604020202020204" pitchFamily="34" charset="0"/>
                <a:cs typeface="Arial" panose="020B0604020202020204" pitchFamily="34" charset="0"/>
              </a:rPr>
              <a:t>:</a:t>
            </a:r>
          </a:p>
          <a:p>
            <a:pPr>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Such contents could be added into the general clauses in clause 4.5 in TS 38.521-1 and TS 38.521-3. </a:t>
            </a:r>
          </a:p>
          <a:p>
            <a:pPr>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In TS 38.522 clause 4.1.1 and 4.1.3, the Additional Information column may be updated for applicable test cases. A new NOTE might be added to specific test cases in tables in clause 4.1.1 and 4.1.3.</a:t>
            </a: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4F1D1C8B-555F-4B7E-80E9-2464EA8307AB}"/>
              </a:ext>
            </a:extLst>
          </p:cNvPr>
          <p:cNvPicPr>
            <a:picLocks noChangeAspect="1"/>
          </p:cNvPicPr>
          <p:nvPr/>
        </p:nvPicPr>
        <p:blipFill>
          <a:blip r:embed="rId3"/>
          <a:stretch>
            <a:fillRect/>
          </a:stretch>
        </p:blipFill>
        <p:spPr>
          <a:xfrm>
            <a:off x="6200932" y="2834283"/>
            <a:ext cx="5376472" cy="694022"/>
          </a:xfrm>
          <a:prstGeom prst="rect">
            <a:avLst/>
          </a:prstGeom>
        </p:spPr>
      </p:pic>
      <p:cxnSp>
        <p:nvCxnSpPr>
          <p:cNvPr id="13" name="Straight Connector 12">
            <a:extLst>
              <a:ext uri="{FF2B5EF4-FFF2-40B4-BE49-F238E27FC236}">
                <a16:creationId xmlns:a16="http://schemas.microsoft.com/office/drawing/2014/main" id="{F8117072-B0E5-45D6-BFBB-725697F8CE60}"/>
              </a:ext>
            </a:extLst>
          </p:cNvPr>
          <p:cNvCxnSpPr>
            <a:cxnSpLocks/>
          </p:cNvCxnSpPr>
          <p:nvPr/>
        </p:nvCxnSpPr>
        <p:spPr>
          <a:xfrm>
            <a:off x="5986108" y="2098622"/>
            <a:ext cx="40007" cy="4789352"/>
          </a:xfrm>
          <a:prstGeom prst="line">
            <a:avLst/>
          </a:prstGeom>
          <a:ln w="28575"/>
        </p:spPr>
        <p:style>
          <a:lnRef idx="1">
            <a:schemeClr val="accent2"/>
          </a:lnRef>
          <a:fillRef idx="0">
            <a:schemeClr val="accent2"/>
          </a:fillRef>
          <a:effectRef idx="0">
            <a:schemeClr val="accent2"/>
          </a:effectRef>
          <a:fontRef idx="minor">
            <a:schemeClr val="tx1"/>
          </a:fontRef>
        </p:style>
      </p:cxnSp>
      <p:pic>
        <p:nvPicPr>
          <p:cNvPr id="18" name="Picture 17">
            <a:extLst>
              <a:ext uri="{FF2B5EF4-FFF2-40B4-BE49-F238E27FC236}">
                <a16:creationId xmlns:a16="http://schemas.microsoft.com/office/drawing/2014/main" id="{EFEA4832-7D62-4539-B951-B3ECFFE2C19F}"/>
              </a:ext>
            </a:extLst>
          </p:cNvPr>
          <p:cNvPicPr>
            <a:picLocks noChangeAspect="1"/>
          </p:cNvPicPr>
          <p:nvPr/>
        </p:nvPicPr>
        <p:blipFill>
          <a:blip r:embed="rId4"/>
          <a:stretch>
            <a:fillRect/>
          </a:stretch>
        </p:blipFill>
        <p:spPr>
          <a:xfrm>
            <a:off x="6051099" y="3666699"/>
            <a:ext cx="6095929" cy="2940893"/>
          </a:xfrm>
          <a:prstGeom prst="rect">
            <a:avLst/>
          </a:prstGeom>
        </p:spPr>
      </p:pic>
      <p:sp>
        <p:nvSpPr>
          <p:cNvPr id="20" name="TextBox 19">
            <a:extLst>
              <a:ext uri="{FF2B5EF4-FFF2-40B4-BE49-F238E27FC236}">
                <a16:creationId xmlns:a16="http://schemas.microsoft.com/office/drawing/2014/main" id="{408C9557-A2C0-44ED-9CE2-19770BD8B6E9}"/>
              </a:ext>
            </a:extLst>
          </p:cNvPr>
          <p:cNvSpPr txBox="1"/>
          <p:nvPr/>
        </p:nvSpPr>
        <p:spPr>
          <a:xfrm>
            <a:off x="6096000" y="2286570"/>
            <a:ext cx="1454244" cy="369332"/>
          </a:xfrm>
          <a:prstGeom prst="rect">
            <a:avLst/>
          </a:prstGeom>
          <a:solidFill>
            <a:schemeClr val="accent4">
              <a:lumMod val="20000"/>
              <a:lumOff val="80000"/>
            </a:schemeClr>
          </a:solidFill>
        </p:spPr>
        <p:txBody>
          <a:bodyPr wrap="none" rtlCol="0">
            <a:spAutoFit/>
          </a:bodyPr>
          <a:lstStyle/>
          <a:p>
            <a:r>
              <a:rPr lang="en-US" altLang="zh-CN" dirty="0">
                <a:latin typeface="Arial" panose="020B0604020202020204" pitchFamily="34" charset="0"/>
                <a:cs typeface="Arial" panose="020B0604020202020204" pitchFamily="34" charset="0"/>
              </a:rPr>
              <a:t>TS 38.521-3</a:t>
            </a:r>
            <a:endParaRPr lang="zh-CN" altLang="en-US"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05A99D8-FFED-4A9C-A915-F52A747D9F21}"/>
              </a:ext>
            </a:extLst>
          </p:cNvPr>
          <p:cNvSpPr txBox="1"/>
          <p:nvPr/>
        </p:nvSpPr>
        <p:spPr>
          <a:xfrm>
            <a:off x="49968" y="2286570"/>
            <a:ext cx="1454244" cy="369332"/>
          </a:xfrm>
          <a:prstGeom prst="rect">
            <a:avLst/>
          </a:prstGeom>
          <a:solidFill>
            <a:schemeClr val="accent4">
              <a:lumMod val="20000"/>
              <a:lumOff val="80000"/>
            </a:schemeClr>
          </a:solidFill>
        </p:spPr>
        <p:txBody>
          <a:bodyPr wrap="none" rtlCol="0">
            <a:spAutoFit/>
          </a:bodyPr>
          <a:lstStyle/>
          <a:p>
            <a:r>
              <a:rPr lang="en-US" altLang="zh-CN" dirty="0">
                <a:latin typeface="Arial" panose="020B0604020202020204" pitchFamily="34" charset="0"/>
                <a:cs typeface="Arial" panose="020B0604020202020204" pitchFamily="34" charset="0"/>
              </a:rPr>
              <a:t>TS 38.521-1</a:t>
            </a:r>
            <a:endParaRPr lang="zh-CN"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6491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Generally speaking, REFSENS requirement for a combination includes: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general REFSENS without exceptions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REFSENS exceptions due to 1) harmonic/harmonic mixing; 2) inter-modulation distortion; 3) cross band isolation interference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REFSENS without exception requirement for different features (inter-band):</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However, the single-band REFSENS requirements are not exactly the same for E-UTRA and NR. For example:</a:t>
            </a:r>
          </a:p>
        </p:txBody>
      </p:sp>
      <p:sp>
        <p:nvSpPr>
          <p:cNvPr id="9" name="Rectangle 8">
            <a:extLst>
              <a:ext uri="{FF2B5EF4-FFF2-40B4-BE49-F238E27FC236}">
                <a16:creationId xmlns:a16="http://schemas.microsoft.com/office/drawing/2014/main" id="{527C7CFB-A1FE-4FE9-9ACC-BDE14FE74A9C}"/>
              </a:ext>
            </a:extLst>
          </p:cNvPr>
          <p:cNvSpPr/>
          <p:nvPr/>
        </p:nvSpPr>
        <p:spPr>
          <a:xfrm>
            <a:off x="249561" y="1674366"/>
            <a:ext cx="11692878" cy="130853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cl.7.3.4:    </a:t>
            </a:r>
            <a:r>
              <a:rPr lang="en-US" altLang="zh-CN" sz="1600" dirty="0">
                <a:solidFill>
                  <a:schemeClr val="tx1"/>
                </a:solidFill>
                <a:latin typeface="Times New Roman" panose="02020603050405020304" pitchFamily="18" charset="0"/>
                <a:cs typeface="Times New Roman" panose="02020603050405020304" pitchFamily="18" charset="0"/>
              </a:rPr>
              <a:t>For band combinations DL_nA-nB_UL_nA-nB / DL_B_nA_UL_B_nA / DL_A_nB_UL_A_nB / </a:t>
            </a:r>
            <a:r>
              <a:rPr lang="en-US" altLang="zh-CN" sz="1600" dirty="0" err="1">
                <a:solidFill>
                  <a:schemeClr val="tx1"/>
                </a:solidFill>
                <a:latin typeface="Times New Roman" panose="02020603050405020304" pitchFamily="18" charset="0"/>
                <a:cs typeface="Times New Roman" panose="02020603050405020304" pitchFamily="18" charset="0"/>
              </a:rPr>
              <a:t>DL_nB_A_UL_nB_A</a:t>
            </a:r>
            <a:r>
              <a:rPr lang="en-US" altLang="zh-CN" sz="1600" dirty="0">
                <a:solidFill>
                  <a:schemeClr val="tx1"/>
                </a:solidFill>
                <a:latin typeface="Times New Roman" panose="02020603050405020304" pitchFamily="18" charset="0"/>
                <a:cs typeface="Times New Roman" panose="02020603050405020304" pitchFamily="18" charset="0"/>
              </a:rPr>
              <a:t> / </a:t>
            </a:r>
            <a:r>
              <a:rPr lang="en-US" altLang="zh-CN" sz="1600" dirty="0" err="1">
                <a:solidFill>
                  <a:schemeClr val="tx1"/>
                </a:solidFill>
                <a:latin typeface="Times New Roman" panose="02020603050405020304" pitchFamily="18" charset="0"/>
                <a:cs typeface="Times New Roman" panose="02020603050405020304" pitchFamily="18" charset="0"/>
              </a:rPr>
              <a:t>DL_nA_B_UL_nA_B</a:t>
            </a:r>
            <a:r>
              <a:rPr lang="en-US" altLang="zh-CN" sz="1600" dirty="0">
                <a:solidFill>
                  <a:schemeClr val="tx1"/>
                </a:solidFill>
                <a:latin typeface="Times New Roman" panose="02020603050405020304" pitchFamily="18" charset="0"/>
                <a:cs typeface="Times New Roman" panose="02020603050405020304" pitchFamily="18" charset="0"/>
              </a:rPr>
              <a:t> which doesn’t have any MSD requirements, it’s suggested to test one of them in order to reduce the test burden for REFSENS requirements and final decision is up to RAN5. The reason is that the same Rx RF implementation is used to achieve these band combinations.</a:t>
            </a:r>
          </a:p>
        </p:txBody>
      </p:sp>
      <p:graphicFrame>
        <p:nvGraphicFramePr>
          <p:cNvPr id="10" name="Table 9">
            <a:extLst>
              <a:ext uri="{FF2B5EF4-FFF2-40B4-BE49-F238E27FC236}">
                <a16:creationId xmlns:a16="http://schemas.microsoft.com/office/drawing/2014/main" id="{EB5CC952-5F8C-4B0D-BC03-AA32E53A9EAE}"/>
              </a:ext>
            </a:extLst>
          </p:cNvPr>
          <p:cNvGraphicFramePr>
            <a:graphicFrameLocks noGrp="1"/>
          </p:cNvGraphicFramePr>
          <p:nvPr>
            <p:extLst>
              <p:ext uri="{D42A27DB-BD31-4B8C-83A1-F6EECF244321}">
                <p14:modId xmlns:p14="http://schemas.microsoft.com/office/powerpoint/2010/main" val="1737875778"/>
              </p:ext>
            </p:extLst>
          </p:nvPr>
        </p:nvGraphicFramePr>
        <p:xfrm>
          <a:off x="407621" y="3613212"/>
          <a:ext cx="11376758" cy="1162974"/>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387658">
                <a:tc>
                  <a:txBody>
                    <a:bodyPr/>
                    <a:lstStyle/>
                    <a:p>
                      <a:pPr algn="ctr" hangingPunct="0"/>
                      <a:r>
                        <a:rPr lang="en-GB" sz="1400" b="1" dirty="0">
                          <a:effectLst/>
                          <a:latin typeface="Arial" panose="020B0604020202020204" pitchFamily="34" charset="0"/>
                          <a:cs typeface="Arial" panose="020B0604020202020204" pitchFamily="34" charset="0"/>
                        </a:rPr>
                        <a:t>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775316">
                <a:tc gridSpan="2">
                  <a:txBody>
                    <a:bodyPr/>
                    <a:lstStyle/>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component carrier</a:t>
                      </a:r>
                    </a:p>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uplink is assigned to one NR</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E-UTRA carrier and NR carrier</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NA: only REFSENS exception requirements defined</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bl>
          </a:graphicData>
        </a:graphic>
      </p:graphicFrame>
      <p:cxnSp>
        <p:nvCxnSpPr>
          <p:cNvPr id="11" name="Straight Connector 10">
            <a:extLst>
              <a:ext uri="{FF2B5EF4-FFF2-40B4-BE49-F238E27FC236}">
                <a16:creationId xmlns:a16="http://schemas.microsoft.com/office/drawing/2014/main" id="{CAE63FC8-2762-4D87-9592-0695303010E5}"/>
              </a:ext>
            </a:extLst>
          </p:cNvPr>
          <p:cNvCxnSpPr>
            <a:cxnSpLocks/>
          </p:cNvCxnSpPr>
          <p:nvPr/>
        </p:nvCxnSpPr>
        <p:spPr>
          <a:xfrm>
            <a:off x="4606401" y="2332607"/>
            <a:ext cx="356105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6" name="Table 15">
            <a:extLst>
              <a:ext uri="{FF2B5EF4-FFF2-40B4-BE49-F238E27FC236}">
                <a16:creationId xmlns:a16="http://schemas.microsoft.com/office/drawing/2014/main" id="{C7489A8E-E4D9-44F3-BF79-5FFCE7769BDB}"/>
              </a:ext>
            </a:extLst>
          </p:cNvPr>
          <p:cNvGraphicFramePr>
            <a:graphicFrameLocks noGrp="1"/>
          </p:cNvGraphicFramePr>
          <p:nvPr>
            <p:extLst>
              <p:ext uri="{D42A27DB-BD31-4B8C-83A1-F6EECF244321}">
                <p14:modId xmlns:p14="http://schemas.microsoft.com/office/powerpoint/2010/main" val="1566645956"/>
              </p:ext>
            </p:extLst>
          </p:nvPr>
        </p:nvGraphicFramePr>
        <p:xfrm>
          <a:off x="407621" y="5183634"/>
          <a:ext cx="11376760" cy="1409366"/>
        </p:xfrm>
        <a:graphic>
          <a:graphicData uri="http://schemas.openxmlformats.org/drawingml/2006/table">
            <a:tbl>
              <a:tblPr>
                <a:tableStyleId>{5C22544A-7EE6-4342-B048-85BDC9FD1C3A}</a:tableStyleId>
              </a:tblPr>
              <a:tblGrid>
                <a:gridCol w="2844190">
                  <a:extLst>
                    <a:ext uri="{9D8B030D-6E8A-4147-A177-3AD203B41FA5}">
                      <a16:colId xmlns:a16="http://schemas.microsoft.com/office/drawing/2014/main" val="507919527"/>
                    </a:ext>
                  </a:extLst>
                </a:gridCol>
                <a:gridCol w="2844190">
                  <a:extLst>
                    <a:ext uri="{9D8B030D-6E8A-4147-A177-3AD203B41FA5}">
                      <a16:colId xmlns:a16="http://schemas.microsoft.com/office/drawing/2014/main" val="2574961362"/>
                    </a:ext>
                  </a:extLst>
                </a:gridCol>
                <a:gridCol w="2844190">
                  <a:extLst>
                    <a:ext uri="{9D8B030D-6E8A-4147-A177-3AD203B41FA5}">
                      <a16:colId xmlns:a16="http://schemas.microsoft.com/office/drawing/2014/main" val="2384224526"/>
                    </a:ext>
                  </a:extLst>
                </a:gridCol>
                <a:gridCol w="2844190">
                  <a:extLst>
                    <a:ext uri="{9D8B030D-6E8A-4147-A177-3AD203B41FA5}">
                      <a16:colId xmlns:a16="http://schemas.microsoft.com/office/drawing/2014/main" val="3684920560"/>
                    </a:ext>
                  </a:extLst>
                </a:gridCol>
              </a:tblGrid>
              <a:tr h="458530">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5018162"/>
                  </a:ext>
                </a:extLst>
              </a:tr>
              <a:tr h="492306">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 20MHz@15kHz: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-90.8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-92</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2003044"/>
                  </a:ext>
                </a:extLst>
              </a:tr>
              <a:tr h="458530">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-96.5</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-96.3</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5080861"/>
                  </a:ext>
                </a:extLst>
              </a:tr>
            </a:tbl>
          </a:graphicData>
        </a:graphic>
      </p:graphicFrame>
    </p:spTree>
    <p:extLst>
      <p:ext uri="{BB962C8B-B14F-4D97-AF65-F5344CB8AC3E}">
        <p14:creationId xmlns:p14="http://schemas.microsoft.com/office/powerpoint/2010/main" val="131134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And the testing in RAN5 for REFSENS without exception is extracted as below:</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3a:</a:t>
            </a: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The single-band REFSENS requirements for the same band in LTE and NR usually have 0.2dB difference,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which might be acceptable since the MU and TT is larger than the difference</a:t>
            </a: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In EN-DC test case, only the NR band will be measured due to LTE anchor agnostic approach. The testing result of EN-DC configuration cannot apply to the same CA configuration. Instead, the testing results of CA configuration could be applied to the same EN-DC configuration.</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8" name="Table 7">
            <a:extLst>
              <a:ext uri="{FF2B5EF4-FFF2-40B4-BE49-F238E27FC236}">
                <a16:creationId xmlns:a16="http://schemas.microsoft.com/office/drawing/2014/main" id="{CD4EC93F-5F93-4666-8750-0F2955DC325A}"/>
              </a:ext>
            </a:extLst>
          </p:cNvPr>
          <p:cNvGraphicFramePr>
            <a:graphicFrameLocks noGrp="1"/>
          </p:cNvGraphicFramePr>
          <p:nvPr>
            <p:extLst>
              <p:ext uri="{D42A27DB-BD31-4B8C-83A1-F6EECF244321}">
                <p14:modId xmlns:p14="http://schemas.microsoft.com/office/powerpoint/2010/main" val="323032902"/>
              </p:ext>
            </p:extLst>
          </p:nvPr>
        </p:nvGraphicFramePr>
        <p:xfrm>
          <a:off x="494189" y="1110646"/>
          <a:ext cx="11203621" cy="2738820"/>
        </p:xfrm>
        <a:graphic>
          <a:graphicData uri="http://schemas.openxmlformats.org/drawingml/2006/table">
            <a:tbl>
              <a:tblPr firstRow="1" bandRow="1">
                <a:tableStyleId>{5940675A-B579-460E-94D1-54222C63F5DA}</a:tableStyleId>
              </a:tblPr>
              <a:tblGrid>
                <a:gridCol w="2375376">
                  <a:extLst>
                    <a:ext uri="{9D8B030D-6E8A-4147-A177-3AD203B41FA5}">
                      <a16:colId xmlns:a16="http://schemas.microsoft.com/office/drawing/2014/main" val="2616417233"/>
                    </a:ext>
                  </a:extLst>
                </a:gridCol>
                <a:gridCol w="1919497">
                  <a:extLst>
                    <a:ext uri="{9D8B030D-6E8A-4147-A177-3AD203B41FA5}">
                      <a16:colId xmlns:a16="http://schemas.microsoft.com/office/drawing/2014/main" val="3399337056"/>
                    </a:ext>
                  </a:extLst>
                </a:gridCol>
                <a:gridCol w="1919497">
                  <a:extLst>
                    <a:ext uri="{9D8B030D-6E8A-4147-A177-3AD203B41FA5}">
                      <a16:colId xmlns:a16="http://schemas.microsoft.com/office/drawing/2014/main" val="3837187478"/>
                    </a:ext>
                  </a:extLst>
                </a:gridCol>
                <a:gridCol w="3289880">
                  <a:extLst>
                    <a:ext uri="{9D8B030D-6E8A-4147-A177-3AD203B41FA5}">
                      <a16:colId xmlns:a16="http://schemas.microsoft.com/office/drawing/2014/main" val="3883461743"/>
                    </a:ext>
                  </a:extLst>
                </a:gridCol>
                <a:gridCol w="1699371">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7.3A.1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7.3B.1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7.3B.2.3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4426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l"/>
                      <a:r>
                        <a:rPr lang="en-US" altLang="zh-CN" sz="1400" kern="1200" dirty="0">
                          <a:solidFill>
                            <a:srgbClr val="FF0000"/>
                          </a:solidFill>
                          <a:latin typeface="Arial" panose="020B0604020202020204" pitchFamily="34" charset="0"/>
                          <a:ea typeface="+mn-ea"/>
                          <a:cs typeface="Arial" panose="020B0604020202020204" pitchFamily="34" charset="0"/>
                        </a:rPr>
                        <a:t>Measure the average throughput for each component carrier</a:t>
                      </a:r>
                      <a:endParaRPr lang="zh-CN" altLang="en-US" sz="1400" kern="1200" dirty="0">
                        <a:solidFill>
                          <a:srgbClr val="FF0000"/>
                        </a:solidFill>
                        <a:latin typeface="Arial" panose="020B0604020202020204" pitchFamily="34" charset="0"/>
                        <a:ea typeface="+mn-ea"/>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indent="0" algn="l">
                        <a:buFont typeface="Arial" panose="020B0604020202020204" pitchFamily="34" charset="0"/>
                        <a:buNone/>
                      </a:pPr>
                      <a:r>
                        <a:rPr lang="en-US" altLang="zh-CN" sz="1400" kern="1200" dirty="0">
                          <a:solidFill>
                            <a:srgbClr val="FF0000"/>
                          </a:solidFill>
                          <a:latin typeface="Arial" panose="020B0604020202020204" pitchFamily="34" charset="0"/>
                          <a:ea typeface="+mn-ea"/>
                          <a:cs typeface="Arial" panose="020B0604020202020204" pitchFamily="34" charset="0"/>
                        </a:rPr>
                        <a:t>LTE anchor agnostic approach</a:t>
                      </a:r>
                      <a:endParaRPr lang="zh-CN" altLang="en-US" sz="1400" kern="1200" dirty="0">
                        <a:solidFill>
                          <a:srgbClr val="FF0000"/>
                        </a:solidFill>
                        <a:latin typeface="Arial" panose="020B0604020202020204" pitchFamily="34" charset="0"/>
                        <a:ea typeface="+mn-ea"/>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11127939"/>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Same 7.3.2 for each component for each CC (0.7-1.5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Same 7.3.2 (38.521-1) for NR carrier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(0.7-1.5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Same 7.3.2 for each component for each CC</a:t>
                      </a:r>
                    </a:p>
                    <a:p>
                      <a:pPr algn="ctr"/>
                      <a:r>
                        <a:rPr lang="en-US" altLang="zh-CN" sz="1400" dirty="0">
                          <a:latin typeface="Arial" panose="020B0604020202020204" pitchFamily="34" charset="0"/>
                          <a:cs typeface="Arial" panose="020B0604020202020204" pitchFamily="34" charset="0"/>
                        </a:rPr>
                        <a:t>(0.7-1.0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Same 7.3.2 (38.521-1) for NR carrier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(0.7-1.0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4692058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5090</TotalTime>
  <Words>2573</Words>
  <Application>Microsoft Office PowerPoint</Application>
  <PresentationFormat>Widescreen</PresentationFormat>
  <Paragraphs>346</Paragraphs>
  <Slides>13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等线</vt:lpstr>
      <vt:lpstr>等线 Light</vt:lpstr>
      <vt:lpstr>Arial</vt:lpstr>
      <vt:lpstr>Calibri</vt:lpstr>
      <vt:lpstr>Times New Roman</vt:lpstr>
      <vt:lpstr>Wingdings</vt:lpstr>
      <vt:lpstr>Office Theme</vt:lpstr>
      <vt:lpstr>Discussion on simplifying RF testing among different features</vt:lpstr>
      <vt:lpstr>Background</vt:lpstr>
      <vt:lpstr>Test burden reduction for MOP – RAN4 guideline</vt:lpstr>
      <vt:lpstr>Test burden reduction for MOP – RAN5 testing</vt:lpstr>
      <vt:lpstr>Test burden reduction for Spurious UE co-ex – RAN4 guideline</vt:lpstr>
      <vt:lpstr>Test burden reduction for Spurious UE co-ex – RAN5 testing</vt:lpstr>
      <vt:lpstr>PowerPoint Presentation</vt:lpstr>
      <vt:lpstr>Test burden reduction for REFSENS – RAN4 guideline</vt:lpstr>
      <vt:lpstr>Test burden reduction for REFSENS – RAN5 testing</vt:lpstr>
      <vt:lpstr>Test burden reduction for REFSENS – RAN4 guideline</vt:lpstr>
      <vt:lpstr>PowerPoint Presentation</vt:lpstr>
      <vt:lpstr>Summary of Proposals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145</cp:revision>
  <dcterms:created xsi:type="dcterms:W3CDTF">2024-07-29T08:06:59Z</dcterms:created>
  <dcterms:modified xsi:type="dcterms:W3CDTF">2024-08-22T22:31:45Z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(3)uq1BhdAqn6L4+zgJB4wVbV3tHVSdcPlECLbPcEPQtMx5LxpiiVMSY9ze5RhbLHmk4emdZy3f
0qsJ0sUhz/rVv3gykjBCEUSYTakwMcnwhEg5mj539t8seVK7+bfZVU1dVTNVykeBzylgVMAl
IXiCTDh7q2NZ4bWGAdueAyhY3T7LiEYCDlExpmTCgcqcDlDycfgJlfk1RM/JCW68fJa50gvQ
vmtEeb7QxqdZhGORD6</vt:lpwstr>
  </property>
  <property fmtid="{D5CDD505-2E9C-101B-9397-08002B2CF9AE}" pid="3" name="_2015_ms_pID_7253431">
    <vt:lpwstr>5VRFcXT6/tcQ2rY2ZUpn8J3hLsMgA92H8GWoMZJs2SQ/pmrKXqRIdO
BL4QBkOie8NySQ0386qJoC9mNOFTDm4tVianco18JPWHpoWCfkV8Alh3VP9oGAgMsL5xhv0i
Jhvc2m9XB7L9LlHdHE68gxNy5lM1SdwtoEXPHWz3xWic6GlMwFXNUoHE9OmXUJPGkIVcjmiq
XLWLCyZp9tb7ydguwwMD4Ys4CS1iO/dotkHH</vt:lpwstr>
  </property>
  <property fmtid="{D5CDD505-2E9C-101B-9397-08002B2CF9AE}" pid="4" name="_2015_ms_pID_7253432">
    <vt:lpwstr>qocpSOxhJQUZEDefblDBjVM=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1723805220</vt:lpwstr>
  </property>
</Properties>
</file>