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
  </p:handoutMasterIdLst>
  <p:sldIdLst>
    <p:sldId id="290" r:id="rId3"/>
    <p:sldId id="443" r:id="rId5"/>
    <p:sldId id="441" r:id="rId6"/>
    <p:sldId id="293" r:id="rId7"/>
  </p:sldIdLst>
  <p:sldSz cx="12190730" cy="6859905"/>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288"/>
    <p:restoredTop sz="93447"/>
  </p:normalViewPr>
  <p:slideViewPr>
    <p:cSldViewPr snapToGrid="0" showGuides="1">
      <p:cViewPr varScale="1">
        <p:scale>
          <a:sx n="72" d="100"/>
          <a:sy n="72" d="100"/>
        </p:scale>
        <p:origin x="712" y="48"/>
      </p:cViewPr>
      <p:guideLst>
        <p:guide orient="horz" pos="2154"/>
        <p:guide pos="3839"/>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handoutMaster" Target="handoutMasters/handout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 on how to identify bands and configurations’ completion</a:t>
            </a:r>
            <a:endParaRPr kumimoji="0" lang="en-US" altLang="zh-CN"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737100"/>
            <a:ext cx="11703050" cy="1524000"/>
          </a:xfrm>
        </p:spPr>
        <p:txBody>
          <a:bodyPr vert="horz" wrap="square" lIns="121917" tIns="60958" rIns="121917" bIns="60958" anchor="t" anchorCtr="0"/>
          <a:p>
            <a:pPr eaLnBrk="1" hangingPunct="1">
              <a:lnSpc>
                <a:spcPct val="150000"/>
              </a:lnSpc>
              <a:buClrTx/>
              <a:buSzTx/>
            </a:pPr>
            <a:r>
              <a:rPr lang="en-US" altLang="zh-CN" sz="2800" kern="1200" dirty="0">
                <a:latin typeface="+mn-lt"/>
                <a:ea typeface="宋体" panose="02010600030101010101" pitchFamily="2" charset="-122"/>
                <a:cs typeface="+mn-cs"/>
              </a:rPr>
              <a:t>China Mobile</a:t>
            </a:r>
            <a:endParaRPr lang="en-US" altLang="zh-CN" sz="2800" kern="1200" dirty="0">
              <a:latin typeface="+mn-lt"/>
              <a:ea typeface="宋体" panose="02010600030101010101" pitchFamily="2" charset="-122"/>
              <a:cs typeface="+mn-cs"/>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104</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R5-245710</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Maastricht, Netherlands, Aug 19 - 23,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Background Information</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131445" y="854710"/>
            <a:ext cx="11873865" cy="2041525"/>
          </a:xfrm>
          <a:prstGeom prst="rect">
            <a:avLst/>
          </a:prstGeom>
          <a:noFill/>
        </p:spPr>
        <p:txBody>
          <a:bodyPr wrap="square" anchor="ctr" anchorCtr="0">
            <a:noAutofit/>
          </a:bodyPr>
          <a:p>
            <a:pPr marR="0" algn="l" defTabSz="914400" eaLnBrk="1" hangingPunct="1">
              <a:lnSpc>
                <a:spcPts val="3000"/>
              </a:lnSpc>
              <a:spcBef>
                <a:spcPts val="300"/>
              </a:spcBef>
              <a:buClrTx/>
              <a:buSzTx/>
              <a:buFont typeface="Arial" panose="020B0604020202020204" pitchFamily="34" charset="0"/>
              <a:buChar char="•"/>
              <a:defRPr/>
            </a:pP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 Observation 1:</a:t>
            </a: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 When all the related test cases/features are completed, the bands/configurations can be announced as completed.  </a:t>
            </a:r>
            <a:endPar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buChar char="•"/>
              <a:defRPr/>
            </a:pPr>
            <a:r>
              <a:rPr lang="en-US" altLang="zh-CN" sz="2000" b="1" noProof="0" dirty="0">
                <a:highlight>
                  <a:srgbClr val="000000">
                    <a:alpha val="0"/>
                  </a:srgbClr>
                </a:highlight>
                <a:latin typeface="+mn-lt"/>
                <a:sym typeface="+mn-ea"/>
              </a:rPr>
              <a:t> Observation 2: </a:t>
            </a:r>
            <a:r>
              <a:rPr lang="en-US" altLang="zh-CN" sz="2000" noProof="0" dirty="0">
                <a:highlight>
                  <a:srgbClr val="000000">
                    <a:alpha val="0"/>
                  </a:srgbClr>
                </a:highlight>
                <a:latin typeface="+mn-lt"/>
                <a:sym typeface="+mn-ea"/>
              </a:rPr>
              <a:t>C</a:t>
            </a:r>
            <a:r>
              <a:rPr lang="en-US" altLang="zh-CN" sz="2000" noProof="0" dirty="0">
                <a:highlight>
                  <a:srgbClr val="000000">
                    <a:alpha val="0"/>
                  </a:srgbClr>
                </a:highlight>
                <a:latin typeface="+mn-lt"/>
                <a:sym typeface="+mn-ea"/>
              </a:rPr>
              <a:t>ompared with the earlier releases, the later releases may introduced more test cases/features</a:t>
            </a:r>
            <a:r>
              <a:rPr lang="en-US" altLang="zh-CN" sz="2000" noProof="0" dirty="0">
                <a:highlight>
                  <a:srgbClr val="000000">
                    <a:alpha val="0"/>
                  </a:srgbClr>
                </a:highlight>
                <a:latin typeface="+mn-lt"/>
                <a:sym typeface="+mn-ea"/>
              </a:rPr>
              <a:t>. In RAN5, it turns out the bands/configurations introduced in later releases will have different criteria to identify whether the bands/configurations are completed.</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pic>
        <p:nvPicPr>
          <p:cNvPr id="11" name="图片 10" descr="image004(08-15-15-07-50)"/>
          <p:cNvPicPr>
            <a:picLocks noChangeAspect="1"/>
          </p:cNvPicPr>
          <p:nvPr/>
        </p:nvPicPr>
        <p:blipFill>
          <a:blip r:embed="rId1"/>
          <a:stretch>
            <a:fillRect/>
          </a:stretch>
        </p:blipFill>
        <p:spPr>
          <a:xfrm>
            <a:off x="181610" y="3107690"/>
            <a:ext cx="11790045" cy="925195"/>
          </a:xfrm>
          <a:prstGeom prst="rect">
            <a:avLst/>
          </a:prstGeom>
        </p:spPr>
      </p:pic>
      <p:sp>
        <p:nvSpPr>
          <p:cNvPr id="12" name="文本框 11"/>
          <p:cNvSpPr txBox="1"/>
          <p:nvPr/>
        </p:nvSpPr>
        <p:spPr>
          <a:xfrm>
            <a:off x="139700" y="4279900"/>
            <a:ext cx="11873865" cy="2041525"/>
          </a:xfrm>
          <a:prstGeom prst="rect">
            <a:avLst/>
          </a:prstGeom>
          <a:noFill/>
        </p:spPr>
        <p:txBody>
          <a:bodyPr wrap="square" anchor="ctr" anchorCtr="0">
            <a:noAutofit/>
          </a:bodyPr>
          <a:p>
            <a:pPr marR="0" algn="l" defTabSz="914400" eaLnBrk="1" hangingPunct="1">
              <a:lnSpc>
                <a:spcPts val="3000"/>
              </a:lnSpc>
              <a:spcBef>
                <a:spcPts val="300"/>
              </a:spcBef>
              <a:buClrTx/>
              <a:buSzTx/>
              <a:buFont typeface="Arial" panose="020B0604020202020204" pitchFamily="34" charset="0"/>
              <a:defRPr/>
            </a:pP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Take FR2 bands (n257, n260</a:t>
            </a:r>
            <a:r>
              <a:rPr lang="zh-CN" altLang="en-US" sz="2000">
                <a:highlight>
                  <a:srgbClr val="000000">
                    <a:alpha val="0"/>
                  </a:srgbClr>
                </a:highlight>
                <a:sym typeface="+mn-ea"/>
              </a:rPr>
              <a:t>,</a:t>
            </a:r>
            <a:r>
              <a:rPr lang="en-US" altLang="zh-CN" sz="2000" b="1" noProof="0" dirty="0">
                <a:highlight>
                  <a:srgbClr val="000000">
                    <a:alpha val="0"/>
                  </a:srgbClr>
                </a:highlight>
                <a:latin typeface="+mn-lt"/>
                <a:sym typeface="+mn-ea"/>
              </a:rPr>
              <a:t> n261, n262</a:t>
            </a: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 as an example,</a:t>
            </a:r>
            <a:endPar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endParaRPr>
          </a:p>
          <a:p>
            <a:pPr marL="342900" marR="0" indent="-342900" algn="l" defTabSz="914400" eaLnBrk="1" hangingPunct="1">
              <a:lnSpc>
                <a:spcPts val="3000"/>
              </a:lnSpc>
              <a:spcBef>
                <a:spcPts val="300"/>
              </a:spcBef>
              <a:buClrTx/>
              <a:buSzTx/>
              <a:buFont typeface="Arial" panose="020B0604020202020204" pitchFamily="34" charset="0"/>
              <a:buChar char="•"/>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When n257 was announced completed in RAN5 in 2021, “UL MIMO” test cases were not introduced into RAN5 specs yet. So n257 was completed in RAN5 specs without touching “UL MIMO” test cases.</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L="342900" marR="0" indent="-342900" algn="l" defTabSz="914400" eaLnBrk="1" hangingPunct="1">
              <a:lnSpc>
                <a:spcPts val="3000"/>
              </a:lnSpc>
              <a:spcBef>
                <a:spcPts val="300"/>
              </a:spcBef>
              <a:buClrTx/>
              <a:buSzTx/>
              <a:buFont typeface="Arial" panose="020B0604020202020204" pitchFamily="34" charset="0"/>
              <a:buChar char="•"/>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When n260/n261/n262 was introduced into RAN5 specs, there are already “UL MIMO” test cases in RAN5 specs. So n260 can not be announced as “completed” until “UL MIMO” test cases are also completed for n260.</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Proposal</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443230" y="730885"/>
            <a:ext cx="11303000" cy="715010"/>
          </a:xfrm>
          <a:prstGeom prst="rect">
            <a:avLst/>
          </a:prstGeom>
          <a:noFill/>
        </p:spPr>
        <p:txBody>
          <a:bodyPr wrap="square" anchor="ctr" anchorCtr="0">
            <a:noAutofit/>
          </a:bodyPr>
          <a:p>
            <a:pPr marR="0" algn="l" defTabSz="914400" eaLnBrk="1" hangingPunct="1">
              <a:lnSpc>
                <a:spcPts val="3000"/>
              </a:lnSpc>
              <a:spcBef>
                <a:spcPts val="300"/>
              </a:spcBef>
              <a:buClrTx/>
              <a:buSzTx/>
              <a:buFont typeface="Arial" panose="020B0604020202020204" pitchFamily="34" charset="0"/>
              <a:buChar char="•"/>
              <a:defRPr/>
            </a:pPr>
            <a:r>
              <a:rPr lang="en-US" altLang="zh-CN" sz="2400" b="1" noProof="0" dirty="0">
                <a:highlight>
                  <a:srgbClr val="000000">
                    <a:alpha val="0"/>
                  </a:srgbClr>
                </a:highlight>
                <a:latin typeface="+mn-lt"/>
                <a:sym typeface="+mn-ea"/>
              </a:rPr>
              <a:t> Proposal 1: </a:t>
            </a:r>
            <a:r>
              <a:rPr lang="en-US" altLang="zh-CN" sz="2400" noProof="0" dirty="0">
                <a:highlight>
                  <a:srgbClr val="000000">
                    <a:alpha val="0"/>
                  </a:srgbClr>
                </a:highlight>
                <a:latin typeface="+mn-lt"/>
                <a:sym typeface="+mn-ea"/>
              </a:rPr>
              <a:t>To endorse the solution below to enable all the bands/configurations share the same criteria of completion.</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43230" y="1717675"/>
            <a:ext cx="11303635" cy="3494405"/>
          </a:xfrm>
          <a:prstGeom prst="rect">
            <a:avLst/>
          </a:prstGeom>
          <a:noFill/>
        </p:spPr>
        <p:txBody>
          <a:bodyPr wrap="square" rtlCol="0" anchor="t">
            <a:noAutofit/>
          </a:bodyPr>
          <a:p>
            <a:pPr>
              <a:lnSpc>
                <a:spcPct val="150000"/>
              </a:lnSpc>
            </a:pPr>
            <a:r>
              <a:rPr lang="zh-CN" altLang="en-US"/>
              <a:t>For the </a:t>
            </a:r>
            <a:r>
              <a:rPr lang="zh-CN" altLang="en-US">
                <a:sym typeface="+mn-ea"/>
              </a:rPr>
              <a:t>bands</a:t>
            </a:r>
            <a:r>
              <a:rPr lang="en-US" altLang="zh-CN">
                <a:sym typeface="+mn-ea"/>
              </a:rPr>
              <a:t>/configurations</a:t>
            </a:r>
            <a:r>
              <a:rPr lang="zh-CN" altLang="en-US"/>
              <a:t> (e.g. n257) completed before </a:t>
            </a:r>
            <a:r>
              <a:rPr lang="en-US" altLang="zh-CN"/>
              <a:t>some </a:t>
            </a:r>
            <a:r>
              <a:rPr lang="en-US" altLang="zh-CN">
                <a:sym typeface="+mn-ea"/>
              </a:rPr>
              <a:t>Rel-15 and forward test cases/features</a:t>
            </a:r>
            <a:r>
              <a:rPr lang="zh-CN" altLang="en-US"/>
              <a:t> w</a:t>
            </a:r>
            <a:r>
              <a:rPr lang="en-US" altLang="zh-CN"/>
              <a:t>ere</a:t>
            </a:r>
            <a:r>
              <a:rPr lang="zh-CN" altLang="en-US"/>
              <a:t> introduced into RAN5 specs, keep them as "complete" status and add some comments like "</a:t>
            </a:r>
            <a:r>
              <a:rPr lang="en-US" altLang="zh-CN" u="sng">
                <a:solidFill>
                  <a:srgbClr val="0000FF"/>
                </a:solidFill>
              </a:rPr>
              <a:t>XXX</a:t>
            </a:r>
            <a:r>
              <a:rPr lang="zh-CN" altLang="en-US" u="sng">
                <a:solidFill>
                  <a:srgbClr val="0000FF"/>
                </a:solidFill>
              </a:rPr>
              <a:t> test cases are still not available</a:t>
            </a:r>
            <a:r>
              <a:rPr lang="zh-CN" altLang="en-US"/>
              <a:t>"</a:t>
            </a:r>
            <a:r>
              <a:rPr lang="en-US" altLang="zh-CN"/>
              <a:t> </a:t>
            </a:r>
            <a:r>
              <a:rPr lang="en-US" altLang="zh-CN">
                <a:sym typeface="+mn-ea"/>
              </a:rPr>
              <a:t>in PRD21 excel.</a:t>
            </a:r>
            <a:endParaRPr lang="zh-CN" altLang="en-US"/>
          </a:p>
          <a:p>
            <a:pPr>
              <a:lnSpc>
                <a:spcPct val="150000"/>
              </a:lnSpc>
            </a:pPr>
            <a:r>
              <a:rPr lang="zh-CN" altLang="en-US"/>
              <a:t>For the incomplete </a:t>
            </a:r>
            <a:r>
              <a:rPr lang="zh-CN" altLang="en-US">
                <a:sym typeface="+mn-ea"/>
              </a:rPr>
              <a:t>bands</a:t>
            </a:r>
            <a:r>
              <a:rPr lang="en-US" altLang="zh-CN">
                <a:sym typeface="+mn-ea"/>
              </a:rPr>
              <a:t>/configurations</a:t>
            </a:r>
            <a:r>
              <a:rPr lang="zh-CN" altLang="en-US">
                <a:sym typeface="+mn-ea"/>
              </a:rPr>
              <a:t> (e.g. n260, n261, n262)</a:t>
            </a:r>
            <a:r>
              <a:rPr lang="zh-CN" altLang="en-US"/>
              <a:t>, when the </a:t>
            </a:r>
            <a:r>
              <a:rPr lang="en-US" altLang="zh-CN">
                <a:sym typeface="+mn-ea"/>
              </a:rPr>
              <a:t>Rel-15 and forward test cases/features </a:t>
            </a:r>
            <a:r>
              <a:rPr lang="en-US" altLang="zh-CN"/>
              <a:t>are</a:t>
            </a:r>
            <a:r>
              <a:rPr lang="zh-CN" altLang="en-US"/>
              <a:t> the only leftover</a:t>
            </a:r>
            <a:r>
              <a:rPr lang="en-US" altLang="zh-CN"/>
              <a:t>s</a:t>
            </a:r>
            <a:r>
              <a:rPr lang="zh-CN" altLang="en-US"/>
              <a:t> for </a:t>
            </a:r>
            <a:r>
              <a:rPr lang="en-US" altLang="zh-CN"/>
              <a:t>completion</a:t>
            </a:r>
            <a:r>
              <a:rPr lang="zh-CN" altLang="en-US"/>
              <a:t>, set them as "complete" and add the comments like "</a:t>
            </a:r>
            <a:r>
              <a:rPr lang="en-US" altLang="zh-CN" u="sng">
                <a:solidFill>
                  <a:srgbClr val="0000FF"/>
                </a:solidFill>
              </a:rPr>
              <a:t>XXX</a:t>
            </a:r>
            <a:r>
              <a:rPr lang="zh-CN" altLang="en-US" u="sng">
                <a:solidFill>
                  <a:srgbClr val="0000FF"/>
                </a:solidFill>
              </a:rPr>
              <a:t> test cases are still not available</a:t>
            </a:r>
            <a:r>
              <a:rPr lang="zh-CN" altLang="en-US"/>
              <a:t>"</a:t>
            </a:r>
            <a:r>
              <a:rPr lang="en-US" altLang="zh-CN"/>
              <a:t> </a:t>
            </a:r>
            <a:r>
              <a:rPr lang="en-US" altLang="zh-CN">
                <a:sym typeface="+mn-ea"/>
              </a:rPr>
              <a:t>in PRD21 excel.</a:t>
            </a:r>
            <a:endParaRPr lang="en-US" altLang="zh-CN">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1679</Words>
  <Application>WPS 演示</Application>
  <PresentationFormat>Custom</PresentationFormat>
  <Paragraphs>25</Paragraphs>
  <Slides>4</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vt:i4>
      </vt:variant>
    </vt:vector>
  </HeadingPairs>
  <TitlesOfParts>
    <vt:vector size="14" baseType="lpstr">
      <vt:lpstr>Arial</vt:lpstr>
      <vt:lpstr>宋体</vt:lpstr>
      <vt:lpstr>Wingdings</vt:lpstr>
      <vt:lpstr>Calibri</vt:lpstr>
      <vt:lpstr>Calibri Light</vt:lpstr>
      <vt:lpstr>Ericsson Capital TT</vt:lpstr>
      <vt:lpstr>NumberOnly</vt:lpstr>
      <vt:lpstr>微软雅黑</vt:lpstr>
      <vt:lpstr>Arial Unicode MS</vt:lpstr>
      <vt:lpstr>Office 主题</vt:lpstr>
      <vt:lpstr>Disc on how to identify bands and configurations’ completion</vt:lpstr>
      <vt:lpstr>Background Information</vt:lpstr>
      <vt:lpstr>Proposal</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1525</cp:revision>
  <dcterms:created xsi:type="dcterms:W3CDTF">2018-09-20T03:53:00Z</dcterms:created>
  <dcterms:modified xsi:type="dcterms:W3CDTF">2024-08-23T08:20:07Z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3A668BD32F87474BB95EB606155EA9AF</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