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90" r:id="rId3"/>
    <p:sldId id="355" r:id="rId5"/>
    <p:sldId id="419" r:id="rId6"/>
    <p:sldId id="420" r:id="rId7"/>
    <p:sldId id="417" r:id="rId8"/>
    <p:sldId id="293" r:id="rId9"/>
  </p:sldIdLst>
  <p:sldSz cx="12190095" cy="685927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/>
    <p:restoredTop sz="93447"/>
  </p:normalViewPr>
  <p:slideViewPr>
    <p:cSldViewPr snapToGrid="0" showGuides="1">
      <p:cViewPr varScale="1">
        <p:scale>
          <a:sx n="64" d="100"/>
          <a:sy n="64" d="100"/>
        </p:scale>
        <p:origin x="1004" y="56"/>
      </p:cViewPr>
      <p:guideLst>
        <p:guide orient="horz" pos="2180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lvl="0" eaLnBrk="1" hangingPunct="1">
              <a:lnSpc>
                <a:spcPts val="6280"/>
              </a:lnSpc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Way forward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on R18 </a:t>
            </a:r>
            <a:r>
              <a:rPr lang="en-US" altLang="zh-CN" sz="2800" dirty="0">
                <a:latin typeface="+mn-lt"/>
              </a:rPr>
              <a:t>IDC Work Item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lstStyle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dirty="0" smtClean="0">
                <a:ea typeface="宋体" panose="02010600030101010101" pitchFamily="2" charset="-122"/>
              </a:rPr>
              <a:t>CMCC, Xiaomi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lnSpc>
                <a:spcPct val="100000"/>
              </a:lnSpc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104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      </a:t>
            </a:r>
            <a:r>
              <a:rPr lang="en-US" altLang="zh-CN" sz="2400" b="1" smtClean="0"/>
              <a:t>R5-245187</a:t>
            </a:r>
            <a:endParaRPr lang="en-US" altLang="zh-CN" sz="2400" b="1" smtClean="0"/>
          </a:p>
          <a:p>
            <a:pPr lvl="0">
              <a:lnSpc>
                <a:spcPct val="100000"/>
              </a:lnSpc>
              <a:defRPr/>
            </a:pPr>
            <a:r>
              <a:rPr lang="en-US" sz="2400" b="1" smtClean="0"/>
              <a:t>Maastricht</a:t>
            </a:r>
            <a:r>
              <a:rPr lang="en-US" sz="2400" b="1" dirty="0"/>
              <a:t>, NL, Aug 19th - Aug 23th,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135255"/>
            <a:ext cx="12112625" cy="72707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32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Introduction of “</a:t>
            </a:r>
            <a:r>
              <a:rPr lang="en-US" altLang="zh-CN" sz="3200" i="1" dirty="0" err="1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autonomousDenialParameters</a:t>
            </a:r>
            <a:r>
              <a:rPr lang="en-US" altLang="zh-CN" sz="32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” for IDC new feature in core spec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61652" y="1798662"/>
            <a:ext cx="5546035" cy="1976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kumimoji="0" lang="en-US" altLang="zh-CN" sz="2000" b="1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1.1</a:t>
            </a:r>
            <a:r>
              <a:rPr kumimoji="0" lang="en-US" altLang="zh-CN" sz="2000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</a:t>
            </a:r>
            <a:r>
              <a:rPr lang="en-US" altLang="zh-CN" sz="2000" dirty="0" err="1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autonomousDenialParameters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is configured by the network to allow UE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to deny UL transmission slot within the cell group fewer than the </a:t>
            </a:r>
            <a:r>
              <a:rPr lang="en-US" altLang="zh-CN" sz="2000" dirty="0" err="1" smtClean="0">
                <a:highlight>
                  <a:srgbClr val="000000">
                    <a:alpha val="0"/>
                  </a:srgbClr>
                </a:highlight>
                <a:latin typeface="+mn-lt"/>
              </a:rPr>
              <a:t>autonomousDenialSlots</a:t>
            </a:r>
            <a:endParaRPr lang="en-US" altLang="zh-CN" sz="2000" dirty="0" smtClean="0">
              <a:highlight>
                <a:srgbClr val="000000">
                  <a:alpha val="0"/>
                </a:srgbClr>
              </a:highlight>
              <a:latin typeface="+mn-lt"/>
            </a:endParaRPr>
          </a:p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000" b="1" dirty="0">
                <a:highlight>
                  <a:srgbClr val="000000">
                    <a:alpha val="0"/>
                  </a:srgbClr>
                </a:highlight>
                <a:latin typeface="+mn-lt"/>
              </a:rPr>
              <a:t>Observation 1.</a:t>
            </a:r>
            <a:r>
              <a:rPr lang="en-US" altLang="zh-CN" sz="2000" b="1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2: 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The </a:t>
            </a:r>
            <a:r>
              <a:rPr lang="en-US" altLang="zh-CN" sz="2000" dirty="0" err="1" smtClean="0">
                <a:highlight>
                  <a:srgbClr val="000000">
                    <a:alpha val="0"/>
                  </a:srgbClr>
                </a:highlight>
                <a:latin typeface="+mn-lt"/>
              </a:rPr>
              <a:t>autonomousDenialValidity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is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initiated from upper bound of the first deny slot.</a:t>
            </a:r>
            <a:endParaRPr lang="en-US" altLang="zh-CN" sz="2000" dirty="0" smtClean="0">
              <a:highlight>
                <a:srgbClr val="000000">
                  <a:alpha val="0"/>
                </a:srgbClr>
              </a:highlight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6" y="1484630"/>
            <a:ext cx="5615360" cy="21310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1122" y="1009484"/>
            <a:ext cx="9710530" cy="40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400" i="1" dirty="0" err="1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autonomousDenialParameters</a:t>
            </a:r>
            <a:endParaRPr kumimoji="0" lang="en-US" altLang="zh-CN" sz="2400" i="1" kern="1200" cap="none" spc="0" normalizeH="0" baseline="0" noProof="0" dirty="0">
              <a:latin typeface="+mn-lt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39" y="3686465"/>
            <a:ext cx="5677858" cy="598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9" y="4160899"/>
            <a:ext cx="6950065" cy="6279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122" y="5557909"/>
            <a:ext cx="5543550" cy="923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1122" y="5063259"/>
            <a:ext cx="3816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TP for UL slot autonomous Denial</a:t>
            </a:r>
            <a:endParaRPr lang="zh-CN" altLang="en-US" sz="2000" dirty="0">
              <a:highlight>
                <a:srgbClr val="000000">
                  <a:alpha val="0"/>
                </a:srgbClr>
              </a:highlight>
              <a:latin typeface="+mn-lt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23448" y="107589"/>
            <a:ext cx="12112625" cy="72707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32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Introduction of “FDM solution” for IDC new feature in core spec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899" y="4779848"/>
            <a:ext cx="11977047" cy="2014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kumimoji="0" lang="en-US" altLang="zh-CN" sz="2000" b="1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2.1</a:t>
            </a:r>
            <a:r>
              <a:rPr kumimoji="0" lang="en-US" altLang="zh-CN" sz="2000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If the </a:t>
            </a:r>
            <a:r>
              <a:rPr lang="en-US" altLang="zh-CN" i="1" dirty="0" err="1" smtClean="0"/>
              <a:t>idc</a:t>
            </a:r>
            <a:r>
              <a:rPr lang="en-US" altLang="zh-CN" i="1" dirty="0" smtClean="0"/>
              <a:t>-FDM-</a:t>
            </a:r>
            <a:r>
              <a:rPr lang="en-US" altLang="zh-CN" i="1" dirty="0" err="1" smtClean="0"/>
              <a:t>AssistanceConfig</a:t>
            </a:r>
            <a:r>
              <a:rPr lang="en-US" altLang="zh-CN" dirty="0" smtClean="0"/>
              <a:t> is configured, the </a:t>
            </a:r>
            <a:r>
              <a:rPr lang="en-US" altLang="zh-CN" dirty="0"/>
              <a:t>UE did not transmit </a:t>
            </a:r>
            <a:r>
              <a:rPr lang="en-US" altLang="zh-CN" dirty="0" smtClean="0"/>
              <a:t>a </a:t>
            </a:r>
            <a:r>
              <a:rPr lang="en-US" altLang="zh-CN" dirty="0" err="1" smtClean="0"/>
              <a:t>UEAssistanceInformation</a:t>
            </a:r>
            <a:r>
              <a:rPr lang="en-US" altLang="zh-CN" dirty="0" smtClean="0"/>
              <a:t> message, UE transmits </a:t>
            </a:r>
            <a:r>
              <a:rPr lang="en-US" altLang="zh-CN" dirty="0" err="1"/>
              <a:t>UEAssistanceInformation</a:t>
            </a:r>
            <a:r>
              <a:rPr lang="en-US" altLang="zh-CN" dirty="0"/>
              <a:t> </a:t>
            </a:r>
            <a:r>
              <a:rPr lang="en-US" altLang="zh-CN" dirty="0" smtClean="0"/>
              <a:t>message.</a:t>
            </a:r>
            <a:endParaRPr lang="en-US" altLang="zh-CN" sz="2000" dirty="0" smtClean="0">
              <a:highlight>
                <a:srgbClr val="000000">
                  <a:alpha val="0"/>
                </a:srgbClr>
              </a:highlight>
              <a:latin typeface="+mn-lt"/>
            </a:endParaRPr>
          </a:p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000" b="1" dirty="0">
                <a:highlight>
                  <a:srgbClr val="000000">
                    <a:alpha val="0"/>
                  </a:srgbClr>
                </a:highlight>
                <a:latin typeface="+mn-lt"/>
              </a:rPr>
              <a:t>Observation 2.</a:t>
            </a:r>
            <a:r>
              <a:rPr lang="en-US" altLang="zh-CN" sz="2000" b="1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2: 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If the </a:t>
            </a:r>
            <a:r>
              <a:rPr lang="en-US" altLang="zh-CN" sz="1800" i="1" dirty="0" err="1" smtClean="0"/>
              <a:t>idc-FDM-AssistanceConfig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 is configured, the UE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transmits 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a </a:t>
            </a:r>
            <a:r>
              <a:rPr lang="en-US" altLang="zh-CN" sz="2000" dirty="0" err="1">
                <a:highlight>
                  <a:srgbClr val="000000">
                    <a:alpha val="0"/>
                  </a:srgbClr>
                </a:highlight>
                <a:latin typeface="+mn-lt"/>
              </a:rPr>
              <a:t>UEAssistanceInformation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message before, but the </a:t>
            </a:r>
            <a:r>
              <a:rPr lang="en-US" altLang="zh-CN" sz="2000" dirty="0" err="1" smtClean="0">
                <a:highlight>
                  <a:srgbClr val="000000">
                    <a:alpha val="0"/>
                  </a:srgbClr>
                </a:highlight>
                <a:latin typeface="+mn-lt"/>
              </a:rPr>
              <a:t>the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 current IDC information is different from the one reported previously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, UE transmits </a:t>
            </a:r>
            <a:r>
              <a:rPr lang="en-US" altLang="zh-CN" sz="2000" dirty="0" err="1">
                <a:highlight>
                  <a:srgbClr val="000000">
                    <a:alpha val="0"/>
                  </a:srgbClr>
                </a:highlight>
                <a:latin typeface="+mn-lt"/>
              </a:rPr>
              <a:t>UEAssistanceInformation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message.</a:t>
            </a:r>
            <a:endParaRPr lang="en-US" altLang="zh-CN" sz="2000" dirty="0" smtClean="0">
              <a:highlight>
                <a:srgbClr val="000000">
                  <a:alpha val="0"/>
                </a:srgbClr>
              </a:highlight>
              <a:latin typeface="+mn-lt"/>
            </a:endParaRPr>
          </a:p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000" b="1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Observation 2.3: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The FDM solution is applicable to both CA and NR-DC.</a:t>
            </a:r>
            <a:endParaRPr lang="en-US" altLang="zh-CN" sz="2000" b="1" dirty="0">
              <a:highlight>
                <a:srgbClr val="000000">
                  <a:alpha val="0"/>
                </a:srgbClr>
              </a:highlight>
              <a:latin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122" y="1009484"/>
            <a:ext cx="9710530" cy="40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4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FDM solution</a:t>
            </a:r>
            <a:endParaRPr kumimoji="0" lang="en-US" altLang="zh-CN" sz="2400" kern="1200" cap="none" spc="0" normalizeH="0" baseline="0" noProof="0" dirty="0">
              <a:latin typeface="+mn-lt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123" y="1359123"/>
            <a:ext cx="6059555" cy="338096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845287" y="1013780"/>
            <a:ext cx="3816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TP for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FDM solution</a:t>
            </a:r>
            <a:endParaRPr lang="zh-CN" altLang="en-US" sz="2000" dirty="0">
              <a:highlight>
                <a:srgbClr val="000000">
                  <a:alpha val="0"/>
                </a:srgbClr>
              </a:highlight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322" y="1608479"/>
            <a:ext cx="4840751" cy="252560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23448" y="107589"/>
            <a:ext cx="12112625" cy="727075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32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Introduction of </a:t>
            </a:r>
            <a:r>
              <a:rPr lang="en-US" altLang="zh-CN" sz="32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“TDM solution” for </a:t>
            </a:r>
            <a:r>
              <a:rPr lang="en-US" altLang="zh-CN" sz="32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IDC new feature in core spec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7633" y="5615098"/>
            <a:ext cx="11384254" cy="1052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kumimoji="0" lang="en-US" altLang="zh-CN" sz="2000" b="1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3.1</a:t>
            </a:r>
            <a:r>
              <a:rPr kumimoji="0" lang="en-US" altLang="zh-CN" sz="2000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: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 procedure for TDM is the same as FDM, but the TDM shall be configured together with FDM configuration or the FDM configuration is 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configured previously</a:t>
            </a:r>
            <a:r>
              <a:rPr lang="en-US" altLang="zh-CN" dirty="0" smtClean="0"/>
              <a:t>.</a:t>
            </a:r>
            <a:endParaRPr lang="en-US" altLang="zh-CN" sz="2000" dirty="0" smtClean="0">
              <a:highlight>
                <a:srgbClr val="000000">
                  <a:alpha val="0"/>
                </a:srgbClr>
              </a:highlight>
              <a:latin typeface="+mn-lt"/>
            </a:endParaRPr>
          </a:p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000" b="1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Observation 3.2: 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The TDM solution is applicable to both CA and NR-DC.</a:t>
            </a:r>
            <a:endParaRPr lang="en-US" altLang="zh-CN" sz="2000" b="1" dirty="0">
              <a:highlight>
                <a:srgbClr val="000000">
                  <a:alpha val="0"/>
                </a:srgbClr>
              </a:highlight>
              <a:latin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122" y="910094"/>
            <a:ext cx="9710530" cy="40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ts val="2400"/>
              </a:lnSpc>
              <a:spcBef>
                <a:spcPts val="300"/>
              </a:spcBef>
              <a:defRPr/>
            </a:pPr>
            <a:r>
              <a:rPr lang="en-US" altLang="zh-CN" sz="240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</a:t>
            </a:r>
            <a:r>
              <a:rPr lang="en-US" altLang="zh-CN" sz="24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DM </a:t>
            </a:r>
            <a:r>
              <a:rPr lang="en-US" altLang="zh-CN" sz="240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solution</a:t>
            </a:r>
            <a:endParaRPr kumimoji="0" lang="en-US" altLang="zh-CN" sz="2400" kern="1200" cap="none" spc="0" normalizeH="0" baseline="0" noProof="0" dirty="0">
              <a:latin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5287" y="914390"/>
            <a:ext cx="3816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TP for </a:t>
            </a:r>
            <a:r>
              <a:rPr lang="en-US" altLang="zh-CN" sz="2000" dirty="0">
                <a:highlight>
                  <a:srgbClr val="000000">
                    <a:alpha val="0"/>
                  </a:srgbClr>
                </a:highlight>
                <a:latin typeface="+mn-lt"/>
              </a:rPr>
              <a:t>T</a:t>
            </a:r>
            <a:r>
              <a:rPr lang="en-US" altLang="zh-CN" sz="2000" dirty="0" smtClean="0">
                <a:highlight>
                  <a:srgbClr val="000000">
                    <a:alpha val="0"/>
                  </a:srgbClr>
                </a:highlight>
                <a:latin typeface="+mn-lt"/>
              </a:rPr>
              <a:t>DM solution</a:t>
            </a:r>
            <a:endParaRPr lang="zh-CN" altLang="en-US" sz="2000" dirty="0">
              <a:highlight>
                <a:srgbClr val="000000">
                  <a:alpha val="0"/>
                </a:srgbClr>
              </a:highlight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763" y="1349747"/>
            <a:ext cx="5990185" cy="3245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585" y="1489320"/>
            <a:ext cx="5101432" cy="26518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96" y="4623634"/>
            <a:ext cx="9851372" cy="6581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196" y="5306608"/>
            <a:ext cx="10401127" cy="342452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-33020" y="11430"/>
            <a:ext cx="11577955" cy="576580"/>
          </a:xfrm>
        </p:spPr>
        <p:txBody>
          <a:bodyPr vert="horz" wrap="square" lIns="121917" tIns="60958" rIns="121917" bIns="60958" anchor="ctr" anchorCtr="0"/>
          <a:lstStyle/>
          <a:p>
            <a:pPr eaLnBrk="1" hangingPunct="1"/>
            <a:r>
              <a:rPr lang="en-US" altLang="zh-CN" sz="2800" b="1" dirty="0" smtClean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Way forward for the IDC Work Item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467" y="1374692"/>
            <a:ext cx="9909672" cy="455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Proposal </a:t>
            </a:r>
            <a:r>
              <a:rPr kumimoji="0" lang="en-US" altLang="zh-CN" sz="2200" b="1" kern="1200" cap="none" spc="0" normalizeH="0" baseline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1: RAN5 agrees the initial</a:t>
            </a:r>
            <a:r>
              <a:rPr kumimoji="0" lang="en-US" altLang="zh-CN" sz="2200" b="1" kern="1200" cap="none" spc="0" normalizeH="0" noProof="0" dirty="0" smtClean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WP, which is available in R5-244514.</a:t>
            </a:r>
            <a:endParaRPr kumimoji="0" lang="en-US" altLang="zh-CN" sz="2200" b="1" kern="1200" cap="none" spc="0" normalizeH="0" noProof="0" dirty="0" smtClean="0">
              <a:highlight>
                <a:srgbClr val="000000">
                  <a:alpha val="0"/>
                </a:srgbClr>
              </a:highlight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lstStyle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lstStyle/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1573</Words>
  <Application>WPS 演示</Application>
  <PresentationFormat>自定义</PresentationFormat>
  <Paragraphs>41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Way forward on IDC New Work Item</vt:lpstr>
      <vt:lpstr>Introduction of “autonomousDenialParameters” for IDC new feature in core spec</vt:lpstr>
      <vt:lpstr>Introduction of “FDM solution” for IDC new feature in core spec</vt:lpstr>
      <vt:lpstr>Introduction of “TDM solution” for IDC new feature in core spec</vt:lpstr>
      <vt:lpstr>Way forward for the IDC Work Item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1366</cp:revision>
  <dcterms:created xsi:type="dcterms:W3CDTF">2018-09-20T03:53:00Z</dcterms:created>
  <dcterms:modified xsi:type="dcterms:W3CDTF">2024-08-09T14:21:12Z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