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60674" autoAdjust="0"/>
  </p:normalViewPr>
  <p:slideViewPr>
    <p:cSldViewPr snapToGrid="0">
      <p:cViewPr varScale="1">
        <p:scale>
          <a:sx n="110" d="100"/>
          <a:sy n="110" d="100"/>
        </p:scale>
        <p:origin x="16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/>
              <a:t>Lunch (12:00 – 14:00)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Radio transmission &amp; reception Satellite access Radio Frequency (RF) and performance requirements t-docs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TS38.521-5 (6)</a:t>
            </a:r>
          </a:p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Multiple Input Multiple Output (MIMO) Over-the-Air (OTA) performance requirement t-docs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  <a:latin typeface="Arial" charset="0"/>
              </a:rPr>
              <a:t>TS38.551(2)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80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80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80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80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80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19:15hrs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700" dirty="0"/>
              <a:t>FR2-MU and RRM Test Tolerance related papers and the corresponding CR’s from all WI’s</a:t>
            </a:r>
            <a:r>
              <a:rPr lang="en-US" altLang="en-US" sz="700" dirty="0">
                <a:solidFill>
                  <a:srgbClr val="00B050"/>
                </a:solidFill>
              </a:rPr>
              <a:t>-(141)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(16:30-17:30hrs)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r>
              <a:rPr lang="en-GB" altLang="en-US" sz="1050" b="1" dirty="0"/>
              <a:t>RF break out if needed (18:00 -19:15hrs )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19:15hrs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endParaRPr lang="en-GB" altLang="en-US" sz="700" dirty="0"/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– </a:t>
            </a:r>
            <a:r>
              <a:rPr lang="en-GB" altLang="en-US" sz="700" dirty="0">
                <a:solidFill>
                  <a:srgbClr val="00B050"/>
                </a:solidFill>
              </a:rPr>
              <a:t>(4)</a:t>
            </a: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(51)</a:t>
            </a:r>
            <a:endParaRPr lang="sv-SE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TS38.508-2(15)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TS38.905(39)</a:t>
            </a:r>
          </a:p>
          <a:p>
            <a:pPr eaLnBrk="1" hangingPunct="1">
              <a:buFontTx/>
              <a:buNone/>
            </a:pPr>
            <a:endParaRPr lang="en-GB" altLang="en-US" sz="1000" b="1" dirty="0"/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19:15hrs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sv-SE" altLang="en-US" sz="700" dirty="0"/>
          </a:p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 38.521-2 (52)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 38.521-3 (53)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requirements t-docs across WI’s 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TS38.521-4(39)</a:t>
            </a:r>
          </a:p>
          <a:p>
            <a:pPr eaLnBrk="1" hangingPunct="1">
              <a:buFontTx/>
              <a:buNone/>
              <a:defRPr/>
            </a:pPr>
            <a:endParaRPr lang="en-GB" altLang="en-US" sz="700" b="1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19:15hrs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 dirty="0"/>
              <a:t>Joint 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12:00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115888"/>
            <a:ext cx="508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RAN5#97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Day Starts: 8:30 hrs            </a:t>
            </a:r>
            <a:r>
              <a:rPr lang="en-US" altLang="en-US" sz="1200" b="1">
                <a:solidFill>
                  <a:srgbClr val="FE0000"/>
                </a:solidFill>
              </a:rPr>
              <a:t>*</a:t>
            </a:r>
            <a:r>
              <a:rPr lang="en-US" altLang="en-US" sz="1200" b="1"/>
              <a:t>Break: 10:30 </a:t>
            </a:r>
            <a:r>
              <a:rPr lang="en-US" altLang="en-US" sz="1600" b="1"/>
              <a:t>–</a:t>
            </a:r>
            <a:r>
              <a:rPr lang="en-US" altLang="en-US" sz="1200" b="1"/>
              <a:t> 11:00 hrs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                                                           16:00  </a:t>
            </a:r>
            <a:r>
              <a:rPr lang="en-US" altLang="en-US" sz="1600" b="1"/>
              <a:t>–</a:t>
            </a:r>
            <a:r>
              <a:rPr lang="en-US" altLang="en-US" sz="1200" b="1"/>
              <a:t> 16:30 hrs</a:t>
            </a:r>
            <a:endParaRPr lang="en-US" altLang="en-US" sz="1200" b="1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17-Thu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16-Wed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15-Tue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14-Mon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18-Fri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251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  <a:p>
            <a:pPr algn="ctr" eaLnBrk="1" hangingPunct="1">
              <a:buFontTx/>
              <a:buNone/>
            </a:pPr>
            <a:endParaRPr lang="en-GB" altLang="en-US" sz="1100" b="1" dirty="0"/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Closing Joint Session TBA (Post 15:00hrs )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18:30 hrs</a:t>
            </a:r>
          </a:p>
        </p:txBody>
      </p:sp>
      <p:sp>
        <p:nvSpPr>
          <p:cNvPr id="2105" name="TextBox 2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1263650"/>
            <a:ext cx="1716088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 38.521-1 (159)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TS38.533(153)</a:t>
            </a: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1220788"/>
            <a:ext cx="1595438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/>
              <a:t>Applicability of NR RF, DEMOD, RRM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TS38.522(25)</a:t>
            </a: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/>
              <a:t>NR positioning test t-docs across WI’s</a:t>
            </a:r>
            <a:r>
              <a:rPr lang="en-US" altLang="en-US" sz="700" dirty="0">
                <a:solidFill>
                  <a:srgbClr val="00B050"/>
                </a:solidFill>
              </a:rPr>
              <a:t> TS37.571-1(1)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/>
              <a:t>NR UE positioning Implementation Conformance Statement (ICS) t-docs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TS37.571-3(1)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positioning: Test scenarios and assistance data </a:t>
            </a:r>
            <a:r>
              <a:rPr lang="en-US" altLang="en-US" sz="700" dirty="0" err="1">
                <a:solidFill>
                  <a:srgbClr val="312E25"/>
                </a:solidFill>
              </a:rPr>
              <a:t>tdocs</a:t>
            </a:r>
            <a:r>
              <a:rPr lang="en-US" altLang="en-US" sz="700" dirty="0">
                <a:solidFill>
                  <a:srgbClr val="312E25"/>
                </a:solidFill>
              </a:rPr>
              <a:t> across WI’s </a:t>
            </a:r>
            <a:r>
              <a:rPr lang="en-US" altLang="en-US" sz="700" dirty="0">
                <a:solidFill>
                  <a:srgbClr val="00B050"/>
                </a:solidFill>
              </a:rPr>
              <a:t>TS37.571-5(1)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(Total Radiated Power) and TRS (Total Radiated Sensitivity) requirements t-docs </a:t>
            </a:r>
            <a:r>
              <a:rPr lang="en-US" altLang="en-US" sz="700" dirty="0">
                <a:solidFill>
                  <a:srgbClr val="00B050"/>
                </a:solidFill>
              </a:rPr>
              <a:t>TS38.561(10)</a:t>
            </a: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235075"/>
            <a:ext cx="1282699" cy="205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LTE UE special conformance testing functions t-docs across WI’s  </a:t>
            </a:r>
            <a:r>
              <a:rPr lang="en-US" altLang="en-US" sz="700" dirty="0">
                <a:solidFill>
                  <a:srgbClr val="00B050"/>
                </a:solidFill>
              </a:rPr>
              <a:t>TS36.509(2)</a:t>
            </a: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LTE UE Radio transmission and reception t-docs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TS36.521-1(7)</a:t>
            </a: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LTE UE Radio Resource Management (RRM)  t-docs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TS36.521-3(6)</a:t>
            </a: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Applicability of LTE RF, RRM, DEMOD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TS36.521-2(3)</a:t>
            </a:r>
            <a:endParaRPr lang="en-GB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39873</TotalTime>
  <Words>420</Words>
  <Application>Microsoft Office PowerPoint</Application>
  <PresentationFormat>On-screen Show (4:3)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692</cp:revision>
  <dcterms:created xsi:type="dcterms:W3CDTF">2006-08-17T18:57:36Z</dcterms:created>
  <dcterms:modified xsi:type="dcterms:W3CDTF">2022-11-09T22:09:10Z</dcterms:modified>
</cp:coreProperties>
</file>