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90" r:id="rId2"/>
    <p:sldId id="327" r:id="rId3"/>
    <p:sldId id="329" r:id="rId4"/>
    <p:sldId id="332" r:id="rId5"/>
    <p:sldId id="328" r:id="rId6"/>
    <p:sldId id="322" r:id="rId7"/>
    <p:sldId id="331" r:id="rId8"/>
    <p:sldId id="330" r:id="rId9"/>
    <p:sldId id="293" r:id="rId10"/>
  </p:sldIdLst>
  <p:sldSz cx="12190413" cy="6859588"/>
  <p:notesSz cx="6858000" cy="9144000"/>
  <p:custDataLst>
    <p:tags r:id="rId12"/>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6" d="100"/>
          <a:sy n="66" d="100"/>
        </p:scale>
        <p:origin x="924" y="36"/>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2022/8/24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667917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3047506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2807657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5</a:t>
            </a:fld>
            <a:endParaRPr lang="zh-CN" altLang="en-US"/>
          </a:p>
        </p:txBody>
      </p:sp>
    </p:spTree>
    <p:extLst>
      <p:ext uri="{BB962C8B-B14F-4D97-AF65-F5344CB8AC3E}">
        <p14:creationId xmlns:p14="http://schemas.microsoft.com/office/powerpoint/2010/main" val="4175904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6</a:t>
            </a:fld>
            <a:endParaRPr lang="zh-CN" altLang="en-US"/>
          </a:p>
        </p:txBody>
      </p:sp>
    </p:spTree>
    <p:extLst>
      <p:ext uri="{BB962C8B-B14F-4D97-AF65-F5344CB8AC3E}">
        <p14:creationId xmlns:p14="http://schemas.microsoft.com/office/powerpoint/2010/main" val="25473792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7</a:t>
            </a:fld>
            <a:endParaRPr lang="zh-CN" altLang="en-US"/>
          </a:p>
        </p:txBody>
      </p:sp>
    </p:spTree>
    <p:extLst>
      <p:ext uri="{BB962C8B-B14F-4D97-AF65-F5344CB8AC3E}">
        <p14:creationId xmlns:p14="http://schemas.microsoft.com/office/powerpoint/2010/main" val="2492322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8</a:t>
            </a:fld>
            <a:endParaRPr lang="zh-CN" altLang="en-US"/>
          </a:p>
        </p:txBody>
      </p:sp>
    </p:spTree>
    <p:extLst>
      <p:ext uri="{BB962C8B-B14F-4D97-AF65-F5344CB8AC3E}">
        <p14:creationId xmlns:p14="http://schemas.microsoft.com/office/powerpoint/2010/main" val="248225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8/24/2022</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8/24/2022</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8/24/2022</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8/24/2022</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8/24/2022</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8/24/2022</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8/24/2022</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a:latin typeface="+mn-lt"/>
              </a:rPr>
              <a:t>Discussion on </a:t>
            </a:r>
            <a:r>
              <a:rPr lang="en-US" altLang="zh-CN" sz="2800" dirty="0" smtClean="0">
                <a:latin typeface="+mn-lt"/>
              </a:rPr>
              <a:t>spurious emission for UE co-existence limits in RAN5</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96</a:t>
            </a:r>
            <a:r>
              <a:rPr lang="en-GB" altLang="zh-CN" sz="2400" b="1" dirty="0" smtClean="0"/>
              <a:t>-e</a:t>
            </a:r>
            <a:r>
              <a:rPr lang="en-US" sz="2400" kern="0" dirty="0" smtClean="0"/>
              <a:t> 						           </a:t>
            </a:r>
            <a:r>
              <a:rPr lang="en-US" sz="2400" b="1" dirty="0" smtClean="0"/>
              <a:t>R5-22</a:t>
            </a:r>
            <a:r>
              <a:rPr lang="en-US" altLang="zh-CN" sz="2400" b="1" dirty="0" smtClean="0"/>
              <a:t>4956</a:t>
            </a:r>
            <a:r>
              <a:rPr lang="en-US" altLang="zh-CN" sz="2400" b="1" dirty="0" smtClean="0">
                <a:solidFill>
                  <a:srgbClr val="FF0000"/>
                </a:solidFill>
              </a:rPr>
              <a:t>r2</a:t>
            </a:r>
            <a:r>
              <a:rPr lang="en-US" altLang="zh-CN" sz="2400" b="1" dirty="0" smtClean="0"/>
              <a:t> </a:t>
            </a:r>
            <a:r>
              <a:rPr lang="en-GB" altLang="zh-CN" sz="2400" b="1" dirty="0" smtClean="0"/>
              <a:t>Electronic Meeting, August</a:t>
            </a:r>
            <a:r>
              <a:rPr lang="en-US" altLang="en-GB" sz="2400" b="1" dirty="0" smtClean="0"/>
              <a:t> 15th</a:t>
            </a:r>
            <a:r>
              <a:rPr lang="en-GB" altLang="zh-CN" sz="2400" b="1" dirty="0" smtClean="0"/>
              <a:t>– </a:t>
            </a:r>
            <a:r>
              <a:rPr lang="en-US" altLang="en-GB" sz="2400" b="1" dirty="0" smtClean="0"/>
              <a:t>26th,</a:t>
            </a:r>
            <a:r>
              <a:rPr lang="en-GB" altLang="zh-CN" sz="2400" b="1" dirty="0" smtClean="0"/>
              <a:t> 202</a:t>
            </a:r>
            <a:r>
              <a:rPr lang="en-US" altLang="en-GB" sz="2400" b="1" dirty="0" smtClean="0"/>
              <a:t>2</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EN-DC in TS 38.521-3</a:t>
            </a:r>
          </a:p>
        </p:txBody>
      </p:sp>
      <p:sp>
        <p:nvSpPr>
          <p:cNvPr id="2" name="文本框 1"/>
          <p:cNvSpPr txBox="1"/>
          <p:nvPr/>
        </p:nvSpPr>
        <p:spPr>
          <a:xfrm>
            <a:off x="107315" y="606425"/>
            <a:ext cx="11889740" cy="707886"/>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1</a:t>
            </a:r>
            <a:r>
              <a:rPr lang="en-US" altLang="zh-CN" sz="2000" dirty="0" smtClean="0">
                <a:latin typeface="+mn-lt"/>
                <a:sym typeface="+mn-ea"/>
              </a:rPr>
              <a:t>: The minimum conformance requirements for the EN-DC configurations for UE co-existence with protected bands are specified in different tables in accordance with different releases respectively. </a:t>
            </a:r>
            <a:r>
              <a:rPr lang="en-US" altLang="zh-CN" sz="2000" dirty="0" smtClean="0">
                <a:latin typeface="Calibri"/>
                <a:sym typeface="+mn-ea"/>
              </a:rPr>
              <a:t> </a:t>
            </a:r>
            <a:endParaRPr lang="en-US" altLang="zh-CN" sz="2000" dirty="0">
              <a:latin typeface="Calibri"/>
              <a:sym typeface="+mn-ea"/>
            </a:endParaRPr>
          </a:p>
        </p:txBody>
      </p:sp>
      <p:pic>
        <p:nvPicPr>
          <p:cNvPr id="3" name="图片 2"/>
          <p:cNvPicPr>
            <a:picLocks noChangeAspect="1"/>
          </p:cNvPicPr>
          <p:nvPr/>
        </p:nvPicPr>
        <p:blipFill>
          <a:blip r:embed="rId4"/>
          <a:stretch>
            <a:fillRect/>
          </a:stretch>
        </p:blipFill>
        <p:spPr>
          <a:xfrm>
            <a:off x="107315" y="1537387"/>
            <a:ext cx="5740695" cy="4115011"/>
          </a:xfrm>
          <a:prstGeom prst="rect">
            <a:avLst/>
          </a:prstGeom>
        </p:spPr>
      </p:pic>
      <p:pic>
        <p:nvPicPr>
          <p:cNvPr id="5" name="图片 4"/>
          <p:cNvPicPr>
            <a:picLocks noChangeAspect="1"/>
          </p:cNvPicPr>
          <p:nvPr/>
        </p:nvPicPr>
        <p:blipFill>
          <a:blip r:embed="rId5"/>
          <a:stretch>
            <a:fillRect/>
          </a:stretch>
        </p:blipFill>
        <p:spPr>
          <a:xfrm>
            <a:off x="6091301" y="1276211"/>
            <a:ext cx="5503799" cy="2813189"/>
          </a:xfrm>
          <a:prstGeom prst="rect">
            <a:avLst/>
          </a:prstGeom>
        </p:spPr>
      </p:pic>
      <p:pic>
        <p:nvPicPr>
          <p:cNvPr id="9" name="图片 8"/>
          <p:cNvPicPr>
            <a:picLocks noChangeAspect="1"/>
          </p:cNvPicPr>
          <p:nvPr/>
        </p:nvPicPr>
        <p:blipFill>
          <a:blip r:embed="rId6"/>
          <a:stretch>
            <a:fillRect/>
          </a:stretch>
        </p:blipFill>
        <p:spPr>
          <a:xfrm>
            <a:off x="6160452" y="4127500"/>
            <a:ext cx="5434648" cy="2664262"/>
          </a:xfrm>
          <a:prstGeom prst="rect">
            <a:avLst/>
          </a:prstGeom>
        </p:spPr>
      </p:pic>
    </p:spTree>
    <p:custDataLst>
      <p:tags r:id="rId1"/>
    </p:custDataLst>
    <p:extLst>
      <p:ext uri="{BB962C8B-B14F-4D97-AF65-F5344CB8AC3E}">
        <p14:creationId xmlns:p14="http://schemas.microsoft.com/office/powerpoint/2010/main" val="2963439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EN-DC in TS 38.521-3</a:t>
            </a:r>
          </a:p>
        </p:txBody>
      </p:sp>
      <p:sp>
        <p:nvSpPr>
          <p:cNvPr id="2" name="文本框 1"/>
          <p:cNvSpPr txBox="1"/>
          <p:nvPr/>
        </p:nvSpPr>
        <p:spPr>
          <a:xfrm>
            <a:off x="107315" y="733425"/>
            <a:ext cx="11889740" cy="707886"/>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2</a:t>
            </a:r>
            <a:r>
              <a:rPr lang="en-US" altLang="zh-CN" sz="2000" dirty="0" smtClean="0">
                <a:latin typeface="+mn-lt"/>
                <a:sym typeface="+mn-ea"/>
              </a:rPr>
              <a:t>: The test requirements for the EN-DC configurations for UE co-existence with protected bands are specified in different tables in accordance with different releases respectively. </a:t>
            </a:r>
            <a:r>
              <a:rPr lang="en-US" altLang="zh-CN" sz="2000" dirty="0" smtClean="0">
                <a:latin typeface="Calibri"/>
                <a:sym typeface="+mn-ea"/>
              </a:rPr>
              <a:t> </a:t>
            </a:r>
            <a:endParaRPr lang="en-US" altLang="zh-CN" sz="2000" dirty="0">
              <a:latin typeface="Calibri"/>
              <a:sym typeface="+mn-ea"/>
            </a:endParaRPr>
          </a:p>
        </p:txBody>
      </p:sp>
      <p:pic>
        <p:nvPicPr>
          <p:cNvPr id="4" name="图片 3"/>
          <p:cNvPicPr>
            <a:picLocks noChangeAspect="1"/>
          </p:cNvPicPr>
          <p:nvPr/>
        </p:nvPicPr>
        <p:blipFill>
          <a:blip r:embed="rId4"/>
          <a:stretch>
            <a:fillRect/>
          </a:stretch>
        </p:blipFill>
        <p:spPr>
          <a:xfrm>
            <a:off x="107315" y="1827150"/>
            <a:ext cx="5683542" cy="2686188"/>
          </a:xfrm>
          <a:prstGeom prst="rect">
            <a:avLst/>
          </a:prstGeom>
        </p:spPr>
      </p:pic>
      <p:pic>
        <p:nvPicPr>
          <p:cNvPr id="6" name="图片 5"/>
          <p:cNvPicPr>
            <a:picLocks noChangeAspect="1"/>
          </p:cNvPicPr>
          <p:nvPr/>
        </p:nvPicPr>
        <p:blipFill>
          <a:blip r:embed="rId5"/>
          <a:stretch>
            <a:fillRect/>
          </a:stretch>
        </p:blipFill>
        <p:spPr>
          <a:xfrm>
            <a:off x="6160452" y="1544560"/>
            <a:ext cx="5664491" cy="1625684"/>
          </a:xfrm>
          <a:prstGeom prst="rect">
            <a:avLst/>
          </a:prstGeom>
        </p:spPr>
      </p:pic>
      <p:pic>
        <p:nvPicPr>
          <p:cNvPr id="7" name="图片 6"/>
          <p:cNvPicPr>
            <a:picLocks noChangeAspect="1"/>
          </p:cNvPicPr>
          <p:nvPr/>
        </p:nvPicPr>
        <p:blipFill>
          <a:blip r:embed="rId6"/>
          <a:stretch>
            <a:fillRect/>
          </a:stretch>
        </p:blipFill>
        <p:spPr>
          <a:xfrm>
            <a:off x="6113480" y="3652869"/>
            <a:ext cx="5835950" cy="1720938"/>
          </a:xfrm>
          <a:prstGeom prst="rect">
            <a:avLst/>
          </a:prstGeom>
        </p:spPr>
      </p:pic>
      <p:sp>
        <p:nvSpPr>
          <p:cNvPr id="9" name="文本框 8"/>
          <p:cNvSpPr txBox="1"/>
          <p:nvPr/>
        </p:nvSpPr>
        <p:spPr>
          <a:xfrm>
            <a:off x="132639" y="5604644"/>
            <a:ext cx="11889740" cy="1015663"/>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a:t>
            </a:r>
            <a:r>
              <a:rPr lang="en-US" altLang="zh-CN" sz="2000" b="1" dirty="0">
                <a:latin typeface="+mn-lt"/>
                <a:sym typeface="+mn-ea"/>
              </a:rPr>
              <a:t>3</a:t>
            </a:r>
            <a:r>
              <a:rPr lang="en-US" altLang="zh-CN" sz="2000" dirty="0" smtClean="0">
                <a:latin typeface="+mn-lt"/>
                <a:sym typeface="+mn-ea"/>
              </a:rPr>
              <a:t>: For most of the EN-DC configurations in the earlier release, the minimum conformance requirements and test requirements for UE co-existence with protected bands are the same and redundant in the later releases with different requirement tables. </a:t>
            </a:r>
            <a:r>
              <a:rPr lang="en-US" altLang="zh-CN" sz="2000" dirty="0" smtClean="0">
                <a:latin typeface="Calibri"/>
                <a:sym typeface="+mn-ea"/>
              </a:rPr>
              <a:t> </a:t>
            </a:r>
            <a:endParaRPr lang="en-US" altLang="zh-CN" sz="2000" dirty="0">
              <a:latin typeface="Calibri"/>
              <a:sym typeface="+mn-ea"/>
            </a:endParaRPr>
          </a:p>
        </p:txBody>
      </p:sp>
    </p:spTree>
    <p:custDataLst>
      <p:tags r:id="rId1"/>
    </p:custDataLst>
    <p:extLst>
      <p:ext uri="{BB962C8B-B14F-4D97-AF65-F5344CB8AC3E}">
        <p14:creationId xmlns:p14="http://schemas.microsoft.com/office/powerpoint/2010/main" val="9129977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EN-DC in TS 38.521-3</a:t>
            </a:r>
          </a:p>
        </p:txBody>
      </p:sp>
      <p:sp>
        <p:nvSpPr>
          <p:cNvPr id="12" name="文本框 11"/>
          <p:cNvSpPr txBox="1"/>
          <p:nvPr/>
        </p:nvSpPr>
        <p:spPr>
          <a:xfrm>
            <a:off x="146685" y="681990"/>
            <a:ext cx="11889740" cy="707886"/>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a:t>
            </a:r>
            <a:r>
              <a:rPr lang="en-US" altLang="zh-CN" sz="2000" b="1" dirty="0">
                <a:latin typeface="+mn-lt"/>
                <a:sym typeface="+mn-ea"/>
              </a:rPr>
              <a:t>4</a:t>
            </a:r>
            <a:r>
              <a:rPr lang="en-US" altLang="zh-CN" sz="2000" dirty="0" smtClean="0">
                <a:latin typeface="+mn-lt"/>
                <a:sym typeface="+mn-ea"/>
              </a:rPr>
              <a:t>: For some EN-DC configurations, </a:t>
            </a:r>
            <a:r>
              <a:rPr lang="en-US" altLang="zh-CN" sz="2000" dirty="0">
                <a:latin typeface="Calibri"/>
                <a:sym typeface="+mn-ea"/>
              </a:rPr>
              <a:t>t</a:t>
            </a:r>
            <a:r>
              <a:rPr lang="en-US" altLang="zh-CN" sz="2000" dirty="0" smtClean="0">
                <a:latin typeface="Calibri"/>
                <a:sym typeface="+mn-ea"/>
              </a:rPr>
              <a:t>he redundancy among the tables not only leads to poor readability, but also increases the risk of inconsistency in the spec.</a:t>
            </a:r>
            <a:endParaRPr lang="en-US" altLang="zh-CN" sz="2000" dirty="0">
              <a:latin typeface="Calibri"/>
              <a:sym typeface="+mn-ea"/>
            </a:endParaRPr>
          </a:p>
        </p:txBody>
      </p:sp>
      <p:pic>
        <p:nvPicPr>
          <p:cNvPr id="8" name="图片 7"/>
          <p:cNvPicPr>
            <a:picLocks noChangeAspect="1"/>
          </p:cNvPicPr>
          <p:nvPr/>
        </p:nvPicPr>
        <p:blipFill>
          <a:blip r:embed="rId4"/>
          <a:stretch>
            <a:fillRect/>
          </a:stretch>
        </p:blipFill>
        <p:spPr>
          <a:xfrm>
            <a:off x="146685" y="2544676"/>
            <a:ext cx="5683542" cy="2578233"/>
          </a:xfrm>
          <a:prstGeom prst="rect">
            <a:avLst/>
          </a:prstGeom>
        </p:spPr>
      </p:pic>
      <p:pic>
        <p:nvPicPr>
          <p:cNvPr id="10" name="图片 9"/>
          <p:cNvPicPr>
            <a:picLocks noChangeAspect="1"/>
          </p:cNvPicPr>
          <p:nvPr/>
        </p:nvPicPr>
        <p:blipFill>
          <a:blip r:embed="rId5"/>
          <a:stretch>
            <a:fillRect/>
          </a:stretch>
        </p:blipFill>
        <p:spPr>
          <a:xfrm>
            <a:off x="5980010" y="1579735"/>
            <a:ext cx="5855001" cy="1968601"/>
          </a:xfrm>
          <a:prstGeom prst="rect">
            <a:avLst/>
          </a:prstGeom>
        </p:spPr>
      </p:pic>
      <p:sp>
        <p:nvSpPr>
          <p:cNvPr id="13" name="线形标注 1(带边框和强调线) 12"/>
          <p:cNvSpPr/>
          <p:nvPr/>
        </p:nvSpPr>
        <p:spPr>
          <a:xfrm>
            <a:off x="7315200" y="4177105"/>
            <a:ext cx="3705726" cy="796923"/>
          </a:xfrm>
          <a:prstGeom prst="accentBorderCallout1">
            <a:avLst>
              <a:gd name="adj1" fmla="val 18750"/>
              <a:gd name="adj2" fmla="val -8333"/>
              <a:gd name="adj3" fmla="val -19151"/>
              <a:gd name="adj4" fmla="val -352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The test requirements of the configurations are missing in Rel-17</a:t>
            </a:r>
            <a:r>
              <a:rPr lang="zh-CN" altLang="en-US" dirty="0" smtClean="0"/>
              <a:t>！</a:t>
            </a:r>
            <a:endParaRPr lang="zh-CN" altLang="en-US" dirty="0"/>
          </a:p>
        </p:txBody>
      </p:sp>
      <p:sp>
        <p:nvSpPr>
          <p:cNvPr id="14" name="右大括号 13"/>
          <p:cNvSpPr/>
          <p:nvPr/>
        </p:nvSpPr>
        <p:spPr>
          <a:xfrm>
            <a:off x="5851225" y="3676590"/>
            <a:ext cx="128785" cy="69301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nvSpPr>
        <p:spPr>
          <a:xfrm>
            <a:off x="59690" y="5554718"/>
            <a:ext cx="11889740" cy="707886"/>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a:t>
            </a:r>
            <a:r>
              <a:rPr lang="en-US" altLang="zh-CN" sz="2000" b="1" dirty="0">
                <a:latin typeface="+mn-lt"/>
                <a:sym typeface="+mn-ea"/>
              </a:rPr>
              <a:t>5</a:t>
            </a:r>
            <a:r>
              <a:rPr lang="en-US" altLang="zh-CN" sz="2000" dirty="0" smtClean="0">
                <a:latin typeface="+mn-lt"/>
                <a:sym typeface="+mn-ea"/>
              </a:rPr>
              <a:t>: The situation of redundancies among different tables will be more serious in the future considering that more configurations and more new releases are to be introduced.</a:t>
            </a:r>
            <a:endParaRPr lang="en-US" altLang="zh-CN" sz="2000" dirty="0">
              <a:latin typeface="Calibri"/>
              <a:sym typeface="+mn-ea"/>
            </a:endParaRPr>
          </a:p>
        </p:txBody>
      </p:sp>
    </p:spTree>
    <p:custDataLst>
      <p:tags r:id="rId1"/>
    </p:custDataLst>
    <p:extLst>
      <p:ext uri="{BB962C8B-B14F-4D97-AF65-F5344CB8AC3E}">
        <p14:creationId xmlns:p14="http://schemas.microsoft.com/office/powerpoint/2010/main" val="5383168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EN-DC in TS 38.521-3</a:t>
            </a:r>
          </a:p>
        </p:txBody>
      </p:sp>
      <p:sp>
        <p:nvSpPr>
          <p:cNvPr id="12" name="文本框 11"/>
          <p:cNvSpPr txBox="1"/>
          <p:nvPr/>
        </p:nvSpPr>
        <p:spPr>
          <a:xfrm>
            <a:off x="146685" y="681990"/>
            <a:ext cx="11889740" cy="707886"/>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a:t>
            </a:r>
            <a:r>
              <a:rPr lang="en-US" altLang="zh-CN" sz="2000" b="1" dirty="0">
                <a:latin typeface="+mn-lt"/>
                <a:sym typeface="+mn-ea"/>
              </a:rPr>
              <a:t>6</a:t>
            </a:r>
            <a:r>
              <a:rPr lang="en-US" altLang="zh-CN" sz="2000" dirty="0" smtClean="0">
                <a:latin typeface="+mn-lt"/>
                <a:sym typeface="+mn-ea"/>
              </a:rPr>
              <a:t>: For EN-DC configurations in other RAN5 spec, such as in TS 38.508-2 the supported EN-DC configurations are specified in one table with different releases.</a:t>
            </a:r>
            <a:endParaRPr lang="en-US" altLang="zh-CN" sz="2000" dirty="0">
              <a:latin typeface="Calibri"/>
              <a:sym typeface="+mn-ea"/>
            </a:endParaRPr>
          </a:p>
        </p:txBody>
      </p:sp>
      <p:pic>
        <p:nvPicPr>
          <p:cNvPr id="2" name="图片 1"/>
          <p:cNvPicPr>
            <a:picLocks noChangeAspect="1"/>
          </p:cNvPicPr>
          <p:nvPr/>
        </p:nvPicPr>
        <p:blipFill>
          <a:blip r:embed="rId4"/>
          <a:stretch>
            <a:fillRect/>
          </a:stretch>
        </p:blipFill>
        <p:spPr>
          <a:xfrm>
            <a:off x="2015200" y="1502498"/>
            <a:ext cx="7826970" cy="4250602"/>
          </a:xfrm>
          <a:prstGeom prst="rect">
            <a:avLst/>
          </a:prstGeom>
        </p:spPr>
      </p:pic>
      <p:sp>
        <p:nvSpPr>
          <p:cNvPr id="5" name="文本框 4"/>
          <p:cNvSpPr txBox="1"/>
          <p:nvPr/>
        </p:nvSpPr>
        <p:spPr>
          <a:xfrm>
            <a:off x="146685" y="5865722"/>
            <a:ext cx="11889740" cy="1015663"/>
          </a:xfrm>
          <a:prstGeom prst="rect">
            <a:avLst/>
          </a:prstGeom>
          <a:noFill/>
        </p:spPr>
        <p:txBody>
          <a:bodyPr wrap="square" rtlCol="0" anchor="t">
            <a:spAutoFit/>
          </a:bodyPr>
          <a:lstStyle/>
          <a:p>
            <a:pPr>
              <a:lnSpc>
                <a:spcPts val="2400"/>
              </a:lnSpc>
              <a:spcBef>
                <a:spcPts val="300"/>
              </a:spcBef>
              <a:buFont typeface="Arial" panose="020B0604020202020204" pitchFamily="34" charset="0"/>
              <a:buChar char="•"/>
            </a:pPr>
            <a:r>
              <a:rPr lang="en-US" altLang="zh-CN" sz="2000" dirty="0" smtClean="0">
                <a:solidFill>
                  <a:srgbClr val="FF0000"/>
                </a:solidFill>
                <a:latin typeface="+mn-lt"/>
                <a:sym typeface="+mn-ea"/>
              </a:rPr>
              <a:t> </a:t>
            </a:r>
            <a:r>
              <a:rPr lang="en-US" altLang="zh-CN" sz="2000" b="1" dirty="0" smtClean="0">
                <a:solidFill>
                  <a:srgbClr val="FF0000"/>
                </a:solidFill>
                <a:latin typeface="+mn-lt"/>
                <a:sym typeface="+mn-ea"/>
              </a:rPr>
              <a:t>Proposal </a:t>
            </a:r>
            <a:r>
              <a:rPr lang="en-US" altLang="zh-CN" sz="2000" b="1" dirty="0">
                <a:solidFill>
                  <a:srgbClr val="FF0000"/>
                </a:solidFill>
                <a:latin typeface="+mn-lt"/>
                <a:sym typeface="+mn-ea"/>
              </a:rPr>
              <a:t>1</a:t>
            </a:r>
            <a:r>
              <a:rPr lang="en-US" altLang="zh-CN" sz="2000" dirty="0" smtClean="0">
                <a:solidFill>
                  <a:srgbClr val="FF0000"/>
                </a:solidFill>
                <a:latin typeface="+mn-lt"/>
                <a:sym typeface="+mn-ea"/>
              </a:rPr>
              <a:t>: For EN-DC </a:t>
            </a:r>
            <a:r>
              <a:rPr lang="en-US" altLang="zh-CN" sz="2000" dirty="0">
                <a:solidFill>
                  <a:srgbClr val="FF0000"/>
                </a:solidFill>
                <a:latin typeface="+mn-lt"/>
                <a:sym typeface="+mn-ea"/>
              </a:rPr>
              <a:t>s</a:t>
            </a:r>
            <a:r>
              <a:rPr lang="en-US" altLang="zh-CN" sz="2000" dirty="0" smtClean="0">
                <a:solidFill>
                  <a:srgbClr val="FF0000"/>
                </a:solidFill>
                <a:latin typeface="+mn-lt"/>
              </a:rPr>
              <a:t>purious </a:t>
            </a:r>
            <a:r>
              <a:rPr lang="en-US" altLang="zh-CN" sz="2000" dirty="0">
                <a:solidFill>
                  <a:srgbClr val="FF0000"/>
                </a:solidFill>
                <a:latin typeface="+mn-lt"/>
              </a:rPr>
              <a:t>emissions </a:t>
            </a:r>
            <a:r>
              <a:rPr lang="en-US" altLang="zh-CN" sz="2000" dirty="0" smtClean="0">
                <a:solidFill>
                  <a:srgbClr val="FF0000"/>
                </a:solidFill>
                <a:latin typeface="+mn-lt"/>
              </a:rPr>
              <a:t>in </a:t>
            </a:r>
            <a:r>
              <a:rPr lang="en-US" altLang="zh-CN" sz="2000" dirty="0">
                <a:solidFill>
                  <a:srgbClr val="FF0000"/>
                </a:solidFill>
                <a:latin typeface="+mn-lt"/>
              </a:rPr>
              <a:t>TS </a:t>
            </a:r>
            <a:r>
              <a:rPr lang="en-US" altLang="zh-CN" sz="2000" dirty="0" smtClean="0">
                <a:solidFill>
                  <a:srgbClr val="FF0000"/>
                </a:solidFill>
                <a:latin typeface="+mn-lt"/>
              </a:rPr>
              <a:t>38.521-3, considering that the minimum requirements come from RAN4 spec and to avoid table chaos if merged together with different releases, it is suggested to keep the minimum requirement table as it is now so as to align with RAN4.</a:t>
            </a:r>
            <a:endParaRPr lang="en-US" altLang="zh-CN" sz="2000" dirty="0">
              <a:solidFill>
                <a:srgbClr val="FF0000"/>
              </a:solidFill>
              <a:latin typeface="Calibri"/>
              <a:sym typeface="+mn-ea"/>
            </a:endParaRPr>
          </a:p>
        </p:txBody>
      </p:sp>
    </p:spTree>
    <p:custDataLst>
      <p:tags r:id="rId1"/>
    </p:custDataLst>
    <p:extLst>
      <p:ext uri="{BB962C8B-B14F-4D97-AF65-F5344CB8AC3E}">
        <p14:creationId xmlns:p14="http://schemas.microsoft.com/office/powerpoint/2010/main" val="21552293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EN-DC in TS 38.521-3</a:t>
            </a:r>
          </a:p>
        </p:txBody>
      </p:sp>
      <p:sp>
        <p:nvSpPr>
          <p:cNvPr id="2" name="文本框 1"/>
          <p:cNvSpPr txBox="1"/>
          <p:nvPr/>
        </p:nvSpPr>
        <p:spPr>
          <a:xfrm>
            <a:off x="107315" y="542925"/>
            <a:ext cx="11889740" cy="2939266"/>
          </a:xfrm>
          <a:prstGeom prst="rect">
            <a:avLst/>
          </a:prstGeom>
          <a:noFill/>
        </p:spPr>
        <p:txBody>
          <a:bodyPr wrap="square" rtlCol="0" anchor="t">
            <a:spAutoFit/>
          </a:bodyPr>
          <a:lstStyle/>
          <a:p>
            <a:pPr>
              <a:lnSpc>
                <a:spcPts val="2400"/>
              </a:lnSpc>
              <a:spcBef>
                <a:spcPts val="300"/>
              </a:spcBef>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prstClr val="black"/>
                </a:solidFill>
                <a:latin typeface="Calibri"/>
                <a:sym typeface="+mn-ea"/>
              </a:rPr>
              <a:t> </a:t>
            </a:r>
            <a:r>
              <a:rPr lang="en-US" altLang="zh-CN" sz="2000" b="1" dirty="0" smtClean="0">
                <a:latin typeface="Calibri"/>
                <a:sym typeface="+mn-ea"/>
              </a:rPr>
              <a:t>Proposal </a:t>
            </a:r>
            <a:r>
              <a:rPr lang="en-US" altLang="zh-CN" sz="2000" b="1" strike="sngStrike" dirty="0" smtClean="0">
                <a:solidFill>
                  <a:srgbClr val="FF0000"/>
                </a:solidFill>
                <a:latin typeface="Calibri"/>
                <a:sym typeface="+mn-ea"/>
              </a:rPr>
              <a:t>1</a:t>
            </a:r>
            <a:r>
              <a:rPr lang="en-US" altLang="zh-CN" sz="2000" b="1" dirty="0" smtClean="0">
                <a:solidFill>
                  <a:srgbClr val="FF0000"/>
                </a:solidFill>
                <a:latin typeface="Calibri"/>
                <a:sym typeface="+mn-ea"/>
              </a:rPr>
              <a:t>2</a:t>
            </a:r>
            <a:r>
              <a:rPr lang="en-US" altLang="zh-CN" sz="2000" b="1" dirty="0" smtClean="0">
                <a:latin typeface="Calibri"/>
                <a:sym typeface="+mn-ea"/>
              </a:rPr>
              <a:t>: </a:t>
            </a:r>
            <a:r>
              <a:rPr lang="en-US" altLang="zh-CN" sz="2000" dirty="0" smtClean="0">
                <a:latin typeface="Calibri"/>
                <a:sym typeface="+mn-ea"/>
              </a:rPr>
              <a:t>It is proposed to merge the tables of </a:t>
            </a:r>
            <a:r>
              <a:rPr lang="en-US" altLang="zh-CN" sz="2000" strike="sngStrike" dirty="0" smtClean="0">
                <a:solidFill>
                  <a:srgbClr val="FF0000"/>
                </a:solidFill>
                <a:latin typeface="Calibri"/>
                <a:sym typeface="+mn-ea"/>
              </a:rPr>
              <a:t>minimum</a:t>
            </a:r>
            <a:r>
              <a:rPr lang="en-US" altLang="zh-CN" sz="2000" dirty="0" smtClean="0">
                <a:solidFill>
                  <a:srgbClr val="FF0000"/>
                </a:solidFill>
                <a:latin typeface="Calibri"/>
                <a:sym typeface="+mn-ea"/>
              </a:rPr>
              <a:t> test </a:t>
            </a:r>
            <a:r>
              <a:rPr lang="en-US" altLang="zh-CN" sz="2000" dirty="0" smtClean="0">
                <a:latin typeface="Calibri"/>
                <a:sym typeface="+mn-ea"/>
              </a:rPr>
              <a:t>conformance requirements </a:t>
            </a:r>
            <a:r>
              <a:rPr lang="en-US" altLang="zh-CN" sz="2000" dirty="0">
                <a:latin typeface="Calibri"/>
                <a:sym typeface="+mn-ea"/>
              </a:rPr>
              <a:t>for EN-DC configurations for UE co-existence with protected bands </a:t>
            </a:r>
            <a:r>
              <a:rPr lang="en-US" altLang="zh-CN" sz="2000" dirty="0" smtClean="0">
                <a:latin typeface="Calibri"/>
                <a:sym typeface="+mn-ea"/>
              </a:rPr>
              <a:t>with all the releases in one table and add a column “Release</a:t>
            </a:r>
            <a:r>
              <a:rPr lang="en-US" altLang="zh-CN" sz="2000" dirty="0">
                <a:latin typeface="Calibri"/>
                <a:sym typeface="+mn-ea"/>
              </a:rPr>
              <a:t>” in </a:t>
            </a:r>
            <a:r>
              <a:rPr lang="en-US" altLang="zh-CN" sz="2000" dirty="0" smtClean="0">
                <a:latin typeface="Calibri"/>
                <a:sym typeface="+mn-ea"/>
              </a:rPr>
              <a:t>the table to indicate from which release the configuration supports. </a:t>
            </a:r>
            <a:r>
              <a:rPr lang="en-US" altLang="zh-CN" sz="2000" strike="sngStrike" dirty="0" smtClean="0">
                <a:solidFill>
                  <a:srgbClr val="FF0000"/>
                </a:solidFill>
                <a:latin typeface="Calibri"/>
                <a:sym typeface="+mn-ea"/>
              </a:rPr>
              <a:t>The same approach is proposed to be applied to the tables of test requirements for EN-DC configurations for UE co-existence.</a:t>
            </a:r>
          </a:p>
          <a:p>
            <a:pPr marL="800100" lvl="1" indent="-342900">
              <a:lnSpc>
                <a:spcPts val="2400"/>
              </a:lnSpc>
              <a:spcBef>
                <a:spcPts val="300"/>
              </a:spcBef>
              <a:buFont typeface="Wingdings" panose="05000000000000000000" pitchFamily="2" charset="2"/>
              <a:buChar char="Ø"/>
            </a:pPr>
            <a:r>
              <a:rPr lang="en-US" altLang="zh-CN" dirty="0" smtClean="0">
                <a:latin typeface="Calibri"/>
                <a:sym typeface="+mn-ea"/>
              </a:rPr>
              <a:t>If the requirements for a specified configuration have not changed since an early release, the column of “Release” should be noted as </a:t>
            </a:r>
            <a:r>
              <a:rPr lang="en-US" altLang="zh-CN" strike="sngStrike" dirty="0" smtClean="0">
                <a:solidFill>
                  <a:srgbClr val="FF0000"/>
                </a:solidFill>
                <a:latin typeface="Calibri"/>
                <a:sym typeface="+mn-ea"/>
              </a:rPr>
              <a:t>the early release, which is the starting release </a:t>
            </a:r>
            <a:r>
              <a:rPr lang="en-US" altLang="zh-CN" dirty="0" smtClean="0">
                <a:solidFill>
                  <a:srgbClr val="FF0000"/>
                </a:solidFill>
                <a:latin typeface="Calibri"/>
                <a:sym typeface="+mn-ea"/>
              </a:rPr>
              <a:t>all the supported releases in one row</a:t>
            </a:r>
            <a:r>
              <a:rPr lang="en-US" altLang="zh-CN" dirty="0" smtClean="0">
                <a:latin typeface="Calibri"/>
                <a:sym typeface="+mn-ea"/>
              </a:rPr>
              <a:t>. Otherwise, a new row in the table for the later release with new requirements for the specified configuration should be added.</a:t>
            </a:r>
          </a:p>
          <a:p>
            <a:pPr marL="800100" lvl="1" indent="-342900">
              <a:lnSpc>
                <a:spcPts val="2400"/>
              </a:lnSpc>
              <a:spcBef>
                <a:spcPts val="300"/>
              </a:spcBef>
              <a:buFont typeface="Wingdings" panose="05000000000000000000" pitchFamily="2" charset="2"/>
              <a:buChar char="Ø"/>
            </a:pPr>
            <a:r>
              <a:rPr lang="en-US" altLang="zh-CN" dirty="0" smtClean="0">
                <a:solidFill>
                  <a:srgbClr val="FF0000"/>
                </a:solidFill>
                <a:latin typeface="Calibri"/>
                <a:sym typeface="+mn-ea"/>
              </a:rPr>
              <a:t>If the Note number in the table is different among releases, an additional information for release should be applied, such as NOTE XR15, NOTE XR16, etc.</a:t>
            </a:r>
            <a:endParaRPr lang="en-US" altLang="zh-CN" dirty="0">
              <a:solidFill>
                <a:srgbClr val="FF0000"/>
              </a:solidFill>
              <a:latin typeface="Calibri"/>
              <a:sym typeface="+mn-ea"/>
            </a:endParaRPr>
          </a:p>
        </p:txBody>
      </p:sp>
      <p:sp>
        <p:nvSpPr>
          <p:cNvPr id="6" name="文本框 5"/>
          <p:cNvSpPr txBox="1"/>
          <p:nvPr/>
        </p:nvSpPr>
        <p:spPr>
          <a:xfrm>
            <a:off x="641036" y="3976192"/>
            <a:ext cx="3836035" cy="707886"/>
          </a:xfrm>
          <a:prstGeom prst="rect">
            <a:avLst/>
          </a:prstGeom>
          <a:noFill/>
        </p:spPr>
        <p:txBody>
          <a:bodyPr wrap="square" rtlCol="0" anchor="t">
            <a:spAutoFit/>
          </a:bodyPr>
          <a:lstStyle/>
          <a:p>
            <a:pPr marL="342900" indent="-342900">
              <a:lnSpc>
                <a:spcPts val="2400"/>
              </a:lnSpc>
              <a:spcBef>
                <a:spcPts val="300"/>
              </a:spcBef>
              <a:buFont typeface="Wingdings" panose="05000000000000000000" pitchFamily="2" charset="2"/>
              <a:buChar char="p"/>
            </a:pPr>
            <a:r>
              <a:rPr lang="en-US" altLang="zh-CN" sz="1600" dirty="0" smtClean="0">
                <a:solidFill>
                  <a:schemeClr val="accent2"/>
                </a:solidFill>
                <a:latin typeface="+mn-lt"/>
                <a:sym typeface="+mn-ea"/>
              </a:rPr>
              <a:t> </a:t>
            </a:r>
            <a:r>
              <a:rPr lang="en-US" altLang="zh-CN" sz="1600" b="1" dirty="0" smtClean="0">
                <a:solidFill>
                  <a:schemeClr val="accent2"/>
                </a:solidFill>
                <a:latin typeface="Calibri"/>
                <a:sym typeface="+mn-ea"/>
              </a:rPr>
              <a:t> Example 1:  </a:t>
            </a:r>
            <a:r>
              <a:rPr lang="en-US" altLang="zh-CN" sz="1600" dirty="0" smtClean="0">
                <a:solidFill>
                  <a:schemeClr val="accent2"/>
                </a:solidFill>
                <a:latin typeface="Calibri"/>
                <a:sym typeface="+mn-ea"/>
              </a:rPr>
              <a:t>Common requirements among different Releases</a:t>
            </a:r>
          </a:p>
        </p:txBody>
      </p:sp>
      <p:pic>
        <p:nvPicPr>
          <p:cNvPr id="5" name="图片 4"/>
          <p:cNvPicPr>
            <a:picLocks noChangeAspect="1"/>
          </p:cNvPicPr>
          <p:nvPr/>
        </p:nvPicPr>
        <p:blipFill>
          <a:blip r:embed="rId4"/>
          <a:stretch>
            <a:fillRect/>
          </a:stretch>
        </p:blipFill>
        <p:spPr>
          <a:xfrm>
            <a:off x="4610742" y="3482191"/>
            <a:ext cx="5912154" cy="3111660"/>
          </a:xfrm>
          <a:prstGeom prst="rect">
            <a:avLst/>
          </a:prstGeom>
        </p:spPr>
      </p:pic>
      <p:sp>
        <p:nvSpPr>
          <p:cNvPr id="3" name="文本框 2"/>
          <p:cNvSpPr txBox="1"/>
          <p:nvPr/>
        </p:nvSpPr>
        <p:spPr>
          <a:xfrm>
            <a:off x="1645920" y="5226518"/>
            <a:ext cx="250257" cy="369332"/>
          </a:xfrm>
          <a:prstGeom prst="rect">
            <a:avLst/>
          </a:prstGeom>
          <a:noFill/>
        </p:spPr>
        <p:txBody>
          <a:bodyPr wrap="square" rtlCol="0">
            <a:spAutoFit/>
          </a:bodyPr>
          <a:lstStyle/>
          <a:p>
            <a:endParaRPr lang="zh-CN" altLang="en-US" dirty="0"/>
          </a:p>
        </p:txBody>
      </p:sp>
      <p:sp>
        <p:nvSpPr>
          <p:cNvPr id="4" name="文本框 3"/>
          <p:cNvSpPr txBox="1"/>
          <p:nvPr/>
        </p:nvSpPr>
        <p:spPr>
          <a:xfrm>
            <a:off x="2438738" y="3141409"/>
            <a:ext cx="294838" cy="198558"/>
          </a:xfrm>
          <a:prstGeom prst="rect">
            <a:avLst/>
          </a:prstGeom>
          <a:solidFill>
            <a:srgbClr val="FFFF00">
              <a:alpha val="39000"/>
            </a:srgbClr>
          </a:solidFill>
        </p:spPr>
        <p:txBody>
          <a:bodyPr wrap="square" rtlCol="0">
            <a:spAutoFit/>
          </a:bodyPr>
          <a:lstStyle/>
          <a:p>
            <a:endParaRPr lang="zh-CN" altLang="en-US" dirty="0"/>
          </a:p>
        </p:txBody>
      </p:sp>
      <p:sp>
        <p:nvSpPr>
          <p:cNvPr id="8" name="文本框 7"/>
          <p:cNvSpPr txBox="1"/>
          <p:nvPr/>
        </p:nvSpPr>
        <p:spPr>
          <a:xfrm>
            <a:off x="3564894" y="3141408"/>
            <a:ext cx="352588" cy="292343"/>
          </a:xfrm>
          <a:prstGeom prst="rect">
            <a:avLst/>
          </a:prstGeom>
          <a:solidFill>
            <a:srgbClr val="FFFF00">
              <a:alpha val="39000"/>
            </a:srgbClr>
          </a:solidFill>
        </p:spPr>
        <p:txBody>
          <a:bodyPr wrap="square" rtlCol="0">
            <a:spAutoFit/>
          </a:bodyPr>
          <a:lstStyle/>
          <a:p>
            <a:endParaRPr lang="zh-CN" altLang="en-US" dirty="0"/>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inter-band CA in TS 38.521-1</a:t>
            </a:r>
          </a:p>
        </p:txBody>
      </p:sp>
      <p:sp>
        <p:nvSpPr>
          <p:cNvPr id="2" name="文本框 1"/>
          <p:cNvSpPr txBox="1"/>
          <p:nvPr/>
        </p:nvSpPr>
        <p:spPr>
          <a:xfrm>
            <a:off x="215582" y="593090"/>
            <a:ext cx="11889740" cy="2939266"/>
          </a:xfrm>
          <a:prstGeom prst="rect">
            <a:avLst/>
          </a:prstGeom>
          <a:noFill/>
        </p:spPr>
        <p:txBody>
          <a:bodyPr wrap="square" rtlCol="0" anchor="t">
            <a:spAutoFit/>
          </a:bodyPr>
          <a:lstStyle/>
          <a:p>
            <a:pPr>
              <a:lnSpc>
                <a:spcPts val="2400"/>
              </a:lnSpc>
              <a:spcBef>
                <a:spcPts val="300"/>
              </a:spcBef>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prstClr val="black"/>
                </a:solidFill>
                <a:latin typeface="Calibri"/>
                <a:sym typeface="+mn-ea"/>
              </a:rPr>
              <a:t> Observation 7</a:t>
            </a:r>
            <a:r>
              <a:rPr lang="en-US" altLang="zh-CN" sz="2000" b="1" dirty="0" smtClean="0">
                <a:latin typeface="Calibri"/>
                <a:sym typeface="+mn-ea"/>
              </a:rPr>
              <a:t>: </a:t>
            </a:r>
            <a:r>
              <a:rPr lang="en-US" altLang="zh-CN" sz="2000" dirty="0">
                <a:latin typeface="+mn-lt"/>
                <a:sym typeface="+mn-ea"/>
              </a:rPr>
              <a:t>The </a:t>
            </a:r>
            <a:r>
              <a:rPr lang="en-US" altLang="zh-CN" sz="2000" strike="sngStrike" dirty="0">
                <a:solidFill>
                  <a:srgbClr val="FF0000"/>
                </a:solidFill>
                <a:latin typeface="+mn-lt"/>
                <a:sym typeface="+mn-ea"/>
              </a:rPr>
              <a:t>minimum conformance requirements </a:t>
            </a:r>
            <a:r>
              <a:rPr lang="en-US" altLang="zh-CN" sz="2000" strike="sngStrike" dirty="0" smtClean="0">
                <a:solidFill>
                  <a:srgbClr val="FF0000"/>
                </a:solidFill>
                <a:latin typeface="+mn-lt"/>
                <a:sym typeface="+mn-ea"/>
              </a:rPr>
              <a:t>and </a:t>
            </a:r>
            <a:r>
              <a:rPr lang="en-US" altLang="zh-CN" sz="2000" dirty="0" smtClean="0">
                <a:latin typeface="+mn-lt"/>
                <a:sym typeface="+mn-ea"/>
              </a:rPr>
              <a:t>test requirements for </a:t>
            </a:r>
            <a:r>
              <a:rPr lang="en-US" altLang="zh-CN" sz="2000" dirty="0">
                <a:latin typeface="+mn-lt"/>
                <a:sym typeface="+mn-ea"/>
              </a:rPr>
              <a:t>the </a:t>
            </a:r>
            <a:r>
              <a:rPr lang="en-US" altLang="zh-CN" sz="2000" dirty="0" smtClean="0">
                <a:latin typeface="+mn-lt"/>
                <a:sym typeface="+mn-ea"/>
              </a:rPr>
              <a:t>inter-band CA </a:t>
            </a:r>
            <a:r>
              <a:rPr lang="en-US" altLang="zh-CN" sz="2000" dirty="0">
                <a:latin typeface="+mn-lt"/>
                <a:sym typeface="+mn-ea"/>
              </a:rPr>
              <a:t>configurations for UE co-existence with protected bands </a:t>
            </a:r>
            <a:r>
              <a:rPr lang="en-US" altLang="zh-CN" sz="2000" dirty="0" smtClean="0">
                <a:latin typeface="+mn-lt"/>
                <a:sym typeface="+mn-ea"/>
              </a:rPr>
              <a:t>in TS 38.521-1 are similar to the cases for EN-DC in TS 38.521-3 which are specified </a:t>
            </a:r>
            <a:r>
              <a:rPr lang="en-US" altLang="zh-CN" sz="2000" dirty="0">
                <a:latin typeface="+mn-lt"/>
                <a:sym typeface="+mn-ea"/>
              </a:rPr>
              <a:t>in different tables in accordance with different </a:t>
            </a:r>
            <a:r>
              <a:rPr lang="en-US" altLang="zh-CN" sz="2000" dirty="0" smtClean="0">
                <a:latin typeface="+mn-lt"/>
                <a:sym typeface="+mn-ea"/>
              </a:rPr>
              <a:t>releases respectively. </a:t>
            </a:r>
          </a:p>
          <a:p>
            <a:pPr>
              <a:lnSpc>
                <a:spcPts val="2400"/>
              </a:lnSpc>
              <a:spcBef>
                <a:spcPts val="300"/>
              </a:spcBef>
              <a:buFont typeface="Arial" panose="020B0604020202020204" pitchFamily="34" charset="0"/>
              <a:buChar char="•"/>
            </a:pPr>
            <a:endParaRPr lang="en-US" altLang="zh-CN" sz="2000" dirty="0" smtClean="0">
              <a:latin typeface="+mn-lt"/>
              <a:sym typeface="+mn-ea"/>
            </a:endParaRPr>
          </a:p>
          <a:p>
            <a:pPr>
              <a:lnSpc>
                <a:spcPts val="2400"/>
              </a:lnSpc>
              <a:spcBef>
                <a:spcPts val="300"/>
              </a:spcBef>
              <a:buFont typeface="Arial" panose="020B0604020202020204" pitchFamily="34" charset="0"/>
              <a:buChar char="•"/>
            </a:pPr>
            <a:r>
              <a:rPr lang="en-US" altLang="zh-CN" sz="2000" b="1" dirty="0" smtClean="0">
                <a:solidFill>
                  <a:prstClr val="black"/>
                </a:solidFill>
                <a:latin typeface="Calibri"/>
                <a:sym typeface="+mn-ea"/>
              </a:rPr>
              <a:t>  Proposal </a:t>
            </a:r>
            <a:r>
              <a:rPr lang="en-US" altLang="zh-CN" sz="2000" b="1" strike="sngStrike" dirty="0" smtClean="0">
                <a:solidFill>
                  <a:srgbClr val="FF0000"/>
                </a:solidFill>
                <a:latin typeface="Calibri"/>
                <a:sym typeface="+mn-ea"/>
              </a:rPr>
              <a:t>2</a:t>
            </a:r>
            <a:r>
              <a:rPr lang="en-US" altLang="zh-CN" sz="2000" b="1" dirty="0" smtClean="0">
                <a:solidFill>
                  <a:srgbClr val="FF0000"/>
                </a:solidFill>
                <a:latin typeface="Calibri"/>
                <a:sym typeface="+mn-ea"/>
              </a:rPr>
              <a:t>3</a:t>
            </a:r>
            <a:r>
              <a:rPr lang="en-US" altLang="zh-CN" sz="2000" b="1" dirty="0" smtClean="0">
                <a:latin typeface="Calibri"/>
                <a:sym typeface="+mn-ea"/>
              </a:rPr>
              <a:t>: </a:t>
            </a:r>
            <a:r>
              <a:rPr lang="en-US" altLang="zh-CN" sz="2000" dirty="0">
                <a:latin typeface="Calibri"/>
                <a:sym typeface="+mn-ea"/>
              </a:rPr>
              <a:t>It is proposed </a:t>
            </a:r>
            <a:r>
              <a:rPr lang="en-US" altLang="zh-CN" sz="2000" dirty="0" smtClean="0">
                <a:latin typeface="Calibri"/>
                <a:sym typeface="+mn-ea"/>
              </a:rPr>
              <a:t>to </a:t>
            </a:r>
            <a:r>
              <a:rPr lang="en-US" altLang="zh-CN" sz="2000" dirty="0">
                <a:latin typeface="Calibri"/>
                <a:sym typeface="+mn-ea"/>
              </a:rPr>
              <a:t>merge </a:t>
            </a:r>
            <a:r>
              <a:rPr lang="en-US" altLang="zh-CN" sz="2000" strike="sngStrike" dirty="0">
                <a:solidFill>
                  <a:srgbClr val="FF0000"/>
                </a:solidFill>
                <a:latin typeface="Calibri"/>
                <a:sym typeface="+mn-ea"/>
              </a:rPr>
              <a:t>the tables of minimum conformance requirements </a:t>
            </a:r>
            <a:r>
              <a:rPr lang="en-US" altLang="zh-CN" sz="2000" strike="sngStrike" dirty="0" smtClean="0">
                <a:solidFill>
                  <a:srgbClr val="FF0000"/>
                </a:solidFill>
                <a:latin typeface="Calibri"/>
                <a:sym typeface="+mn-ea"/>
              </a:rPr>
              <a:t>and </a:t>
            </a:r>
            <a:r>
              <a:rPr lang="en-US" altLang="zh-CN" sz="2000" dirty="0" smtClean="0">
                <a:latin typeface="Calibri"/>
                <a:sym typeface="+mn-ea"/>
              </a:rPr>
              <a:t>the tables of test requirements </a:t>
            </a:r>
            <a:r>
              <a:rPr lang="en-US" altLang="zh-CN" sz="2000" dirty="0">
                <a:latin typeface="Calibri"/>
                <a:sym typeface="+mn-ea"/>
              </a:rPr>
              <a:t>for inter-band CA configurations for UE co-existence with protected bands in TS 38.521-1 </a:t>
            </a:r>
            <a:r>
              <a:rPr lang="en-US" altLang="zh-CN" sz="2000" dirty="0" smtClean="0">
                <a:latin typeface="Calibri"/>
                <a:sym typeface="+mn-ea"/>
              </a:rPr>
              <a:t>respectively. A new </a:t>
            </a:r>
            <a:r>
              <a:rPr lang="en-US" altLang="zh-CN" sz="2000" dirty="0">
                <a:latin typeface="Calibri"/>
                <a:sym typeface="+mn-ea"/>
              </a:rPr>
              <a:t>column of “Release” in the </a:t>
            </a:r>
            <a:r>
              <a:rPr lang="en-US" altLang="zh-CN" sz="2000" dirty="0" smtClean="0">
                <a:latin typeface="Calibri"/>
                <a:sym typeface="+mn-ea"/>
              </a:rPr>
              <a:t>merged table to indicate </a:t>
            </a:r>
            <a:r>
              <a:rPr lang="en-US" altLang="zh-CN" sz="2000" strike="sngStrike" dirty="0" smtClean="0">
                <a:solidFill>
                  <a:srgbClr val="FF0000"/>
                </a:solidFill>
                <a:latin typeface="Calibri"/>
                <a:sym typeface="+mn-ea"/>
              </a:rPr>
              <a:t>the starting release </a:t>
            </a:r>
            <a:r>
              <a:rPr lang="en-US" altLang="zh-CN" sz="2000" dirty="0">
                <a:solidFill>
                  <a:srgbClr val="FF0000"/>
                </a:solidFill>
                <a:latin typeface="Calibri"/>
                <a:sym typeface="+mn-ea"/>
              </a:rPr>
              <a:t>all the supported </a:t>
            </a:r>
            <a:r>
              <a:rPr lang="en-US" altLang="zh-CN" sz="2000" dirty="0" smtClean="0">
                <a:solidFill>
                  <a:srgbClr val="FF0000"/>
                </a:solidFill>
                <a:latin typeface="Calibri"/>
                <a:sym typeface="+mn-ea"/>
              </a:rPr>
              <a:t>releases </a:t>
            </a:r>
            <a:r>
              <a:rPr lang="en-US" altLang="zh-CN" sz="2000" dirty="0" smtClean="0">
                <a:latin typeface="Calibri"/>
                <a:sym typeface="+mn-ea"/>
              </a:rPr>
              <a:t>is suggested. </a:t>
            </a:r>
            <a:r>
              <a:rPr lang="en-US" altLang="zh-CN" sz="2000" dirty="0" smtClean="0">
                <a:solidFill>
                  <a:srgbClr val="FF0000"/>
                </a:solidFill>
                <a:latin typeface="Calibri"/>
                <a:sym typeface="+mn-ea"/>
              </a:rPr>
              <a:t>If the requirements for a certain combo are different among releases, the combo should be added in the table separately.</a:t>
            </a:r>
            <a:endParaRPr lang="en-US" altLang="zh-CN" sz="2000" dirty="0">
              <a:solidFill>
                <a:srgbClr val="FF0000"/>
              </a:solidFill>
              <a:latin typeface="+mn-lt"/>
              <a:sym typeface="+mn-ea"/>
            </a:endParaRPr>
          </a:p>
        </p:txBody>
      </p:sp>
    </p:spTree>
    <p:custDataLst>
      <p:tags r:id="rId1"/>
    </p:custDataLst>
    <p:extLst>
      <p:ext uri="{BB962C8B-B14F-4D97-AF65-F5344CB8AC3E}">
        <p14:creationId xmlns:p14="http://schemas.microsoft.com/office/powerpoint/2010/main" val="33608276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Spurious emissions for NR band in TS 38.521-1</a:t>
            </a:r>
          </a:p>
        </p:txBody>
      </p:sp>
      <p:sp>
        <p:nvSpPr>
          <p:cNvPr id="2" name="文本框 1"/>
          <p:cNvSpPr txBox="1"/>
          <p:nvPr/>
        </p:nvSpPr>
        <p:spPr>
          <a:xfrm>
            <a:off x="215582" y="681990"/>
            <a:ext cx="11889740" cy="2669962"/>
          </a:xfrm>
          <a:prstGeom prst="rect">
            <a:avLst/>
          </a:prstGeom>
          <a:noFill/>
        </p:spPr>
        <p:txBody>
          <a:bodyPr wrap="square" rtlCol="0" anchor="t">
            <a:spAutoFit/>
          </a:bodyPr>
          <a:lstStyle/>
          <a:p>
            <a:pPr>
              <a:lnSpc>
                <a:spcPts val="2400"/>
              </a:lnSpc>
              <a:spcBef>
                <a:spcPts val="300"/>
              </a:spcBef>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prstClr val="black"/>
                </a:solidFill>
                <a:latin typeface="Calibri"/>
                <a:sym typeface="+mn-ea"/>
              </a:rPr>
              <a:t> Observation </a:t>
            </a:r>
            <a:r>
              <a:rPr lang="en-US" altLang="zh-CN" sz="2000" b="1" dirty="0">
                <a:solidFill>
                  <a:prstClr val="black"/>
                </a:solidFill>
                <a:latin typeface="Calibri"/>
                <a:sym typeface="+mn-ea"/>
              </a:rPr>
              <a:t>8</a:t>
            </a:r>
            <a:r>
              <a:rPr lang="en-US" altLang="zh-CN" sz="2000" b="1" dirty="0" smtClean="0">
                <a:latin typeface="Calibri"/>
                <a:sym typeface="+mn-ea"/>
              </a:rPr>
              <a:t>: </a:t>
            </a:r>
            <a:r>
              <a:rPr lang="en-US" altLang="zh-CN" sz="2000" dirty="0">
                <a:latin typeface="+mn-lt"/>
                <a:sym typeface="+mn-ea"/>
              </a:rPr>
              <a:t>The </a:t>
            </a:r>
            <a:r>
              <a:rPr lang="en-US" altLang="zh-CN" sz="2000" strike="sngStrike" dirty="0">
                <a:solidFill>
                  <a:srgbClr val="FF0000"/>
                </a:solidFill>
                <a:latin typeface="+mn-lt"/>
                <a:sym typeface="+mn-ea"/>
              </a:rPr>
              <a:t>minimum conformance </a:t>
            </a:r>
            <a:r>
              <a:rPr lang="en-US" altLang="zh-CN" sz="2000" dirty="0" smtClean="0">
                <a:solidFill>
                  <a:srgbClr val="FF0000"/>
                </a:solidFill>
                <a:latin typeface="+mn-lt"/>
                <a:sym typeface="+mn-ea"/>
              </a:rPr>
              <a:t> test </a:t>
            </a:r>
            <a:r>
              <a:rPr lang="en-US" altLang="zh-CN" sz="2000" dirty="0" smtClean="0">
                <a:latin typeface="+mn-lt"/>
                <a:sym typeface="+mn-ea"/>
              </a:rPr>
              <a:t>requirements for </a:t>
            </a:r>
            <a:r>
              <a:rPr lang="en-US" altLang="zh-CN" sz="2000" dirty="0">
                <a:latin typeface="+mn-lt"/>
                <a:sym typeface="+mn-ea"/>
              </a:rPr>
              <a:t>the </a:t>
            </a:r>
            <a:r>
              <a:rPr lang="en-US" altLang="zh-CN" sz="2000" dirty="0" smtClean="0">
                <a:latin typeface="+mn-lt"/>
                <a:sym typeface="+mn-ea"/>
              </a:rPr>
              <a:t>specified single NR band </a:t>
            </a:r>
            <a:r>
              <a:rPr lang="en-US" altLang="zh-CN" sz="2000" dirty="0">
                <a:latin typeface="+mn-lt"/>
                <a:sym typeface="+mn-ea"/>
              </a:rPr>
              <a:t>for UE co-existence with protected bands </a:t>
            </a:r>
            <a:r>
              <a:rPr lang="en-US" altLang="zh-CN" sz="2000" dirty="0" smtClean="0">
                <a:latin typeface="+mn-lt"/>
                <a:sym typeface="+mn-ea"/>
              </a:rPr>
              <a:t>in TS 38.521-1 are similar to the cases for EN-DC in TS 38.521-3 which are specified </a:t>
            </a:r>
            <a:r>
              <a:rPr lang="en-US" altLang="zh-CN" sz="2000" dirty="0">
                <a:latin typeface="+mn-lt"/>
                <a:sym typeface="+mn-ea"/>
              </a:rPr>
              <a:t>in different tables in accordance with different </a:t>
            </a:r>
            <a:r>
              <a:rPr lang="en-US" altLang="zh-CN" sz="2000" dirty="0" smtClean="0">
                <a:latin typeface="+mn-lt"/>
                <a:sym typeface="+mn-ea"/>
              </a:rPr>
              <a:t>releases respectively. </a:t>
            </a:r>
          </a:p>
          <a:p>
            <a:pPr>
              <a:lnSpc>
                <a:spcPts val="2400"/>
              </a:lnSpc>
              <a:spcBef>
                <a:spcPts val="300"/>
              </a:spcBef>
              <a:buFont typeface="Arial" panose="020B0604020202020204" pitchFamily="34" charset="0"/>
              <a:buChar char="•"/>
            </a:pPr>
            <a:endParaRPr lang="en-US" altLang="zh-CN" sz="2000" dirty="0" smtClean="0">
              <a:latin typeface="+mn-lt"/>
              <a:sym typeface="+mn-ea"/>
            </a:endParaRPr>
          </a:p>
          <a:p>
            <a:pPr>
              <a:lnSpc>
                <a:spcPts val="2400"/>
              </a:lnSpc>
              <a:spcBef>
                <a:spcPts val="300"/>
              </a:spcBef>
              <a:buFont typeface="Arial" panose="020B0604020202020204" pitchFamily="34" charset="0"/>
              <a:buChar char="•"/>
            </a:pPr>
            <a:r>
              <a:rPr lang="en-US" altLang="zh-CN" sz="2000" b="1" dirty="0" smtClean="0">
                <a:solidFill>
                  <a:prstClr val="black"/>
                </a:solidFill>
                <a:latin typeface="Calibri"/>
                <a:sym typeface="+mn-ea"/>
              </a:rPr>
              <a:t>  Proposal </a:t>
            </a:r>
            <a:r>
              <a:rPr lang="en-US" altLang="zh-CN" sz="2000" b="1" strike="sngStrike" dirty="0" smtClean="0">
                <a:solidFill>
                  <a:srgbClr val="FF0000"/>
                </a:solidFill>
                <a:latin typeface="Calibri"/>
                <a:sym typeface="+mn-ea"/>
              </a:rPr>
              <a:t>3</a:t>
            </a:r>
            <a:r>
              <a:rPr lang="en-US" altLang="zh-CN" sz="2000" b="1" dirty="0" smtClean="0">
                <a:solidFill>
                  <a:srgbClr val="FF0000"/>
                </a:solidFill>
                <a:latin typeface="Calibri"/>
                <a:sym typeface="+mn-ea"/>
              </a:rPr>
              <a:t>4</a:t>
            </a:r>
            <a:r>
              <a:rPr lang="en-US" altLang="zh-CN" sz="2000" b="1" dirty="0" smtClean="0">
                <a:latin typeface="Calibri"/>
                <a:sym typeface="+mn-ea"/>
              </a:rPr>
              <a:t>: </a:t>
            </a:r>
            <a:r>
              <a:rPr lang="en-US" altLang="zh-CN" sz="2000" dirty="0">
                <a:latin typeface="Calibri"/>
                <a:sym typeface="+mn-ea"/>
              </a:rPr>
              <a:t>It is proposed </a:t>
            </a:r>
            <a:r>
              <a:rPr lang="en-US" altLang="zh-CN" sz="2000" dirty="0" smtClean="0">
                <a:latin typeface="Calibri"/>
                <a:sym typeface="+mn-ea"/>
              </a:rPr>
              <a:t>to </a:t>
            </a:r>
            <a:r>
              <a:rPr lang="en-US" altLang="zh-CN" sz="2000" dirty="0">
                <a:latin typeface="Calibri"/>
                <a:sym typeface="+mn-ea"/>
              </a:rPr>
              <a:t>merge the tables of </a:t>
            </a:r>
            <a:r>
              <a:rPr lang="en-US" altLang="zh-CN" sz="2000" strike="sngStrike" dirty="0">
                <a:solidFill>
                  <a:srgbClr val="FF0000"/>
                </a:solidFill>
                <a:latin typeface="Calibri"/>
                <a:sym typeface="+mn-ea"/>
              </a:rPr>
              <a:t>minimum conformance </a:t>
            </a:r>
            <a:r>
              <a:rPr lang="en-US" altLang="zh-CN" sz="2000" dirty="0" smtClean="0">
                <a:solidFill>
                  <a:srgbClr val="FF0000"/>
                </a:solidFill>
                <a:latin typeface="Calibri"/>
                <a:sym typeface="+mn-ea"/>
              </a:rPr>
              <a:t>test</a:t>
            </a:r>
            <a:r>
              <a:rPr lang="en-US" altLang="zh-CN" sz="2000" dirty="0" smtClean="0">
                <a:latin typeface="Calibri"/>
                <a:sym typeface="+mn-ea"/>
              </a:rPr>
              <a:t> requirements </a:t>
            </a:r>
            <a:r>
              <a:rPr lang="en-US" altLang="zh-CN" sz="2000" dirty="0">
                <a:latin typeface="Calibri"/>
                <a:sym typeface="+mn-ea"/>
              </a:rPr>
              <a:t>for the specified single NR band for UE </a:t>
            </a:r>
            <a:r>
              <a:rPr lang="en-US" altLang="zh-CN" sz="2000" dirty="0" smtClean="0">
                <a:latin typeface="Calibri"/>
                <a:sym typeface="+mn-ea"/>
              </a:rPr>
              <a:t>co-existence </a:t>
            </a:r>
            <a:r>
              <a:rPr lang="en-US" altLang="zh-CN" sz="2000" dirty="0">
                <a:latin typeface="Calibri"/>
                <a:sym typeface="+mn-ea"/>
              </a:rPr>
              <a:t>with protected bands in TS </a:t>
            </a:r>
            <a:r>
              <a:rPr lang="en-US" altLang="zh-CN" sz="2000" dirty="0" smtClean="0">
                <a:latin typeface="Calibri"/>
                <a:sym typeface="+mn-ea"/>
              </a:rPr>
              <a:t>38.521-1. A new </a:t>
            </a:r>
            <a:r>
              <a:rPr lang="en-US" altLang="zh-CN" sz="2000" dirty="0">
                <a:latin typeface="Calibri"/>
                <a:sym typeface="+mn-ea"/>
              </a:rPr>
              <a:t>column of “Release” in the </a:t>
            </a:r>
            <a:r>
              <a:rPr lang="en-US" altLang="zh-CN" sz="2000" dirty="0" smtClean="0">
                <a:latin typeface="Calibri"/>
                <a:sym typeface="+mn-ea"/>
              </a:rPr>
              <a:t>merged table to indicate </a:t>
            </a:r>
            <a:r>
              <a:rPr lang="en-US" altLang="zh-CN" sz="2000" strike="sngStrike" dirty="0" smtClean="0">
                <a:solidFill>
                  <a:srgbClr val="FF0000"/>
                </a:solidFill>
                <a:latin typeface="Calibri"/>
                <a:sym typeface="+mn-ea"/>
              </a:rPr>
              <a:t>the starting release </a:t>
            </a:r>
            <a:r>
              <a:rPr lang="en-US" altLang="zh-CN" sz="2000" dirty="0">
                <a:solidFill>
                  <a:srgbClr val="FF0000"/>
                </a:solidFill>
                <a:latin typeface="Calibri"/>
                <a:sym typeface="+mn-ea"/>
              </a:rPr>
              <a:t>all the supported releases </a:t>
            </a:r>
            <a:r>
              <a:rPr lang="en-US" altLang="zh-CN" sz="2000" dirty="0" smtClean="0">
                <a:latin typeface="Calibri"/>
                <a:sym typeface="+mn-ea"/>
              </a:rPr>
              <a:t>is suggested.</a:t>
            </a:r>
            <a:endParaRPr lang="en-US" altLang="zh-CN" sz="2000" dirty="0">
              <a:sym typeface="+mn-ea"/>
            </a:endParaRPr>
          </a:p>
          <a:p>
            <a:pPr>
              <a:lnSpc>
                <a:spcPts val="2400"/>
              </a:lnSpc>
              <a:spcBef>
                <a:spcPts val="300"/>
              </a:spcBef>
              <a:buFont typeface="Arial" panose="020B0604020202020204" pitchFamily="34" charset="0"/>
              <a:buChar char="•"/>
            </a:pPr>
            <a:endParaRPr lang="en-US" altLang="zh-CN" sz="2000" dirty="0">
              <a:latin typeface="+mn-lt"/>
              <a:sym typeface="+mn-ea"/>
            </a:endParaRPr>
          </a:p>
        </p:txBody>
      </p:sp>
    </p:spTree>
    <p:custDataLst>
      <p:tags r:id="rId1"/>
    </p:custDataLst>
    <p:extLst>
      <p:ext uri="{BB962C8B-B14F-4D97-AF65-F5344CB8AC3E}">
        <p14:creationId xmlns:p14="http://schemas.microsoft.com/office/powerpoint/2010/main" val="37246950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TotalTime>
  <Words>746</Words>
  <Application>Microsoft Office PowerPoint</Application>
  <PresentationFormat>自定义</PresentationFormat>
  <Paragraphs>37</Paragraphs>
  <Slides>9</Slides>
  <Notes>8</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9</vt:i4>
      </vt:variant>
    </vt:vector>
  </HeadingPairs>
  <TitlesOfParts>
    <vt:vector size="15" baseType="lpstr">
      <vt:lpstr>宋体</vt:lpstr>
      <vt:lpstr>Arial</vt:lpstr>
      <vt:lpstr>Calibri</vt:lpstr>
      <vt:lpstr>Calibri Light</vt:lpstr>
      <vt:lpstr>Wingdings</vt:lpstr>
      <vt:lpstr>Office 主题</vt:lpstr>
      <vt:lpstr>Discussion on spurious emission for UE co-existence limits in RAN5</vt:lpstr>
      <vt:lpstr>Spurious emissions for EN-DC in TS 38.521-3</vt:lpstr>
      <vt:lpstr>Spurious emissions for EN-DC in TS 38.521-3</vt:lpstr>
      <vt:lpstr>Spurious emissions for EN-DC in TS 38.521-3</vt:lpstr>
      <vt:lpstr>Spurious emissions for EN-DC in TS 38.521-3</vt:lpstr>
      <vt:lpstr>Spurious emissions for EN-DC in TS 38.521-3</vt:lpstr>
      <vt:lpstr>Spurious emissions for inter-band CA in TS 38.521-1</vt:lpstr>
      <vt:lpstr>Spurious emissions for NR band in TS 38.521-1</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1166</cp:revision>
  <dcterms:created xsi:type="dcterms:W3CDTF">2018-09-20T03:53:00Z</dcterms:created>
  <dcterms:modified xsi:type="dcterms:W3CDTF">2022-08-24T10:45:28Z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