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41" r:id="rId4"/>
    <p:sldId id="350" r:id="rId5"/>
    <p:sldId id="348" r:id="rId6"/>
    <p:sldId id="347" r:id="rId7"/>
    <p:sldId id="351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35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3_Electronic/Docs/R5-21662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(NOV-21)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TSG-RAN5#93-e		     	     R5-216628</a:t>
            </a:r>
          </a:p>
          <a:p>
            <a:r>
              <a:rPr lang="en-US" sz="2000" kern="0" dirty="0"/>
              <a:t>Electronic Meeting, 8 – 19 Nov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13F400-9D52-4B66-837C-B0B6EE989C4C}"/>
              </a:ext>
            </a:extLst>
          </p:cNvPr>
          <p:cNvSpPr/>
          <p:nvPr/>
        </p:nvSpPr>
        <p:spPr>
          <a:xfrm rot="20502489">
            <a:off x="2923280" y="3953503"/>
            <a:ext cx="382017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DRAFT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NR (SA Option 2)</a:t>
            </a:r>
          </a:p>
          <a:p>
            <a:pPr marL="700087" lvl="1" indent="-342900"/>
            <a:r>
              <a:rPr lang="sv-SE" sz="1800" dirty="0"/>
              <a:t>EN-DC (NSA Option 3)</a:t>
            </a:r>
          </a:p>
          <a:p>
            <a:pPr marL="700087" lvl="1" indent="-342900"/>
            <a:r>
              <a:rPr lang="sv-SE" sz="1800" dirty="0"/>
              <a:t>NE-DC (NSA Option 4)</a:t>
            </a:r>
          </a:p>
          <a:p>
            <a:pPr marL="700087" lvl="1" indent="-342900"/>
            <a:endParaRPr lang="sv-SE" sz="1800" dirty="0"/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023341"/>
            <a:ext cx="8358094" cy="1827908"/>
          </a:xfrm>
        </p:spPr>
        <p:txBody>
          <a:bodyPr/>
          <a:lstStyle/>
          <a:p>
            <a:r>
              <a:rPr lang="en-US" sz="1400" dirty="0"/>
              <a:t>Status vs connectivity option:</a:t>
            </a:r>
          </a:p>
          <a:p>
            <a:pPr lvl="1"/>
            <a:r>
              <a:rPr lang="en-US" sz="1200" dirty="0"/>
              <a:t>SA NR (SA Option 2): 91% completed</a:t>
            </a:r>
          </a:p>
          <a:p>
            <a:pPr lvl="1"/>
            <a:r>
              <a:rPr lang="en-US" sz="1200" dirty="0"/>
              <a:t>EN-DC (NSA Option 3): 95% completed</a:t>
            </a:r>
          </a:p>
          <a:p>
            <a:pPr lvl="1"/>
            <a:r>
              <a:rPr lang="en-US" sz="1200" dirty="0"/>
              <a:t>NE-DC (NSA Option 4): 84% completed</a:t>
            </a:r>
          </a:p>
          <a:p>
            <a:r>
              <a:rPr lang="en-US" sz="1400" dirty="0"/>
              <a:t>Current target completion is moved 3 months to RAN5#94-e (Mar-22). 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R5-216625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F4A8E8-AA6A-4DB0-8793-1EBEA3DF5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2465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8" name="Picture 3">
            <a:extLst>
              <a:ext uri="{FF2B5EF4-FFF2-40B4-BE49-F238E27FC236}">
                <a16:creationId xmlns:a16="http://schemas.microsoft.com/office/drawing/2014/main" id="{15F0ADC9-3F33-4358-8E80-9D4E7AE52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8" y="2521816"/>
            <a:ext cx="2853548" cy="124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>
            <a:extLst>
              <a:ext uri="{FF2B5EF4-FFF2-40B4-BE49-F238E27FC236}">
                <a16:creationId xmlns:a16="http://schemas.microsoft.com/office/drawing/2014/main" id="{3B62E6AC-7527-4A77-A66B-DB107717A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993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28ED8A-215C-4BA8-A0CC-1903BD4CF3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0698" y="2648021"/>
            <a:ext cx="3571875" cy="8858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C28A1E-F403-4CA4-965A-4CB9DE0234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344" y="3763190"/>
            <a:ext cx="55340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E39CAB-32B9-4121-BB3F-0389740DB4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8" y="970680"/>
            <a:ext cx="7455714" cy="525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sv-SE" sz="2000" dirty="0">
                <a:solidFill>
                  <a:srgbClr val="FF0000"/>
                </a:solidFill>
              </a:rPr>
              <a:t>All FR2 test cases may not be feasible to complete by RAN5#94-e.</a:t>
            </a:r>
            <a:endParaRPr lang="sv-SE" sz="2000" dirty="0"/>
          </a:p>
          <a:p>
            <a:pPr>
              <a:defRPr/>
            </a:pPr>
            <a:r>
              <a:rPr lang="en-US" sz="2000" dirty="0"/>
              <a:t>RF/Performance/RRM test cases:</a:t>
            </a:r>
          </a:p>
          <a:p>
            <a:pPr lvl="1">
              <a:defRPr/>
            </a:pPr>
            <a:r>
              <a:rPr lang="en-US" altLang="zh-CN" sz="1600" dirty="0"/>
              <a:t>FR1</a:t>
            </a:r>
          </a:p>
          <a:p>
            <a:pPr lvl="2">
              <a:defRPr/>
            </a:pPr>
            <a:r>
              <a:rPr lang="en-US" altLang="zh-CN" sz="1600" dirty="0"/>
              <a:t>RF: Complete remaining one (1) FR1 test cases (TS 38.521-1).</a:t>
            </a:r>
          </a:p>
          <a:p>
            <a:pPr lvl="1">
              <a:defRPr/>
            </a:pPr>
            <a:r>
              <a:rPr lang="en-US" altLang="zh-CN" sz="1600" dirty="0"/>
              <a:t>FR2 &amp; FR1+FR2:</a:t>
            </a:r>
          </a:p>
          <a:p>
            <a:pPr lvl="2">
              <a:defRPr/>
            </a:pPr>
            <a:r>
              <a:rPr lang="sv-SE" sz="1600" dirty="0"/>
              <a:t>RF: Complete remaining 172 FR2 test cases</a:t>
            </a:r>
            <a:r>
              <a:rPr lang="en-US" altLang="zh-CN" sz="1600" dirty="0"/>
              <a:t> (TS 38.521-1)</a:t>
            </a:r>
            <a:r>
              <a:rPr lang="sv-SE" sz="1600" dirty="0"/>
              <a:t>.</a:t>
            </a:r>
            <a:endParaRPr lang="en-GB" sz="1600" dirty="0">
              <a:solidFill>
                <a:srgbClr val="FF0000"/>
              </a:solidFill>
            </a:endParaRPr>
          </a:p>
          <a:p>
            <a:pPr lvl="2"/>
            <a:r>
              <a:rPr lang="en-US" sz="1600" dirty="0"/>
              <a:t>RF performance: Complete remaining one (1) FR2 test case (TS 38.521-4).</a:t>
            </a:r>
          </a:p>
          <a:p>
            <a:pPr lvl="2"/>
            <a:r>
              <a:rPr lang="en-US" sz="1600" dirty="0"/>
              <a:t>RRM: Complete remaining 46 FR2 and 3 FR1+FR2 test cases (TS 38.533).</a:t>
            </a:r>
            <a:endParaRPr lang="en-US" sz="1400" dirty="0"/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600" dirty="0"/>
              <a:t>Idle mode: Complete remaining 36 FR2 test cases.</a:t>
            </a:r>
          </a:p>
          <a:p>
            <a:pPr lvl="1"/>
            <a:r>
              <a:rPr lang="en-US" sz="1600" dirty="0"/>
              <a:t>RRC: Complete remaining 47  FR2 and 6 FR1+FR2 test cases.</a:t>
            </a:r>
          </a:p>
          <a:p>
            <a:pPr lvl="1"/>
            <a:r>
              <a:rPr lang="en-US" sz="1600" dirty="0"/>
              <a:t>Multilayer/Services: Complete remaining 6 FR2 test cases.</a:t>
            </a:r>
          </a:p>
          <a:p>
            <a:r>
              <a:rPr lang="en-US" sz="1800" dirty="0"/>
              <a:t>IMS Protocol test cases:</a:t>
            </a:r>
          </a:p>
          <a:p>
            <a:pPr lvl="1"/>
            <a:r>
              <a:rPr lang="en-US" sz="1600" dirty="0"/>
              <a:t>Complete remaining 9 IMS test cases for FR1 and FR2 (TS 34.229-5). </a:t>
            </a:r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1050" dirty="0">
                <a:highlight>
                  <a:srgbClr val="FFFF00"/>
                </a:highlight>
              </a:rPr>
            </a:b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23371" y="0"/>
            <a:ext cx="825211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NR (SA Option 2) - Phase 14 - Target RAN5#94-e MAR-22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EN-DC (NSA Option 3) - Phase 15 content - Target RAN5#94-e MAR-22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sv-SE" sz="2000" dirty="0">
                <a:solidFill>
                  <a:srgbClr val="FF0000"/>
                </a:solidFill>
              </a:rPr>
              <a:t>All FR2 test cases may not be feasible to complete by RAN5#94-e.</a:t>
            </a:r>
            <a:endParaRPr lang="sv-SE" sz="2000" dirty="0"/>
          </a:p>
          <a:p>
            <a:r>
              <a:rPr lang="en-US" sz="2000" dirty="0"/>
              <a:t>RF/Performance/RRM test cases</a:t>
            </a:r>
          </a:p>
          <a:p>
            <a:pPr lvl="1"/>
            <a:r>
              <a:rPr lang="en-US" sz="1600" dirty="0"/>
              <a:t>FR1:</a:t>
            </a:r>
          </a:p>
          <a:p>
            <a:pPr lvl="2"/>
            <a:r>
              <a:rPr lang="en-US" sz="1600" dirty="0"/>
              <a:t>RF: Complete remaining 21 FR1 (anchor-agnostic) test cases (TS 38.521-3).</a:t>
            </a:r>
          </a:p>
          <a:p>
            <a:pPr lvl="2"/>
            <a:r>
              <a:rPr lang="en-US" sz="1600" dirty="0"/>
              <a:t>RF performance: Complete remaining one (1) FR1 test case  (TS 38.521-4).</a:t>
            </a:r>
          </a:p>
          <a:p>
            <a:pPr lvl="1"/>
            <a:r>
              <a:rPr lang="en-US" sz="1600" dirty="0"/>
              <a:t>FR2 &amp; FR1+FR2:</a:t>
            </a:r>
          </a:p>
          <a:p>
            <a:pPr lvl="2"/>
            <a:r>
              <a:rPr lang="en-US" sz="1600" dirty="0"/>
              <a:t>RF: Complete remaining 50 FR2 test cases (TS 38.521-3).</a:t>
            </a:r>
          </a:p>
          <a:p>
            <a:pPr lvl="3"/>
            <a:r>
              <a:rPr lang="en-US" sz="1600" dirty="0"/>
              <a:t>Progress depending on progress of associated NR SA FR2 test cases.</a:t>
            </a:r>
          </a:p>
          <a:p>
            <a:pPr lvl="2"/>
            <a:r>
              <a:rPr lang="en-US" sz="1600" dirty="0"/>
              <a:t>RRM: Complete remaining 37 FR2 and one (1) FR1+FR2 test cases (TS 38.533).</a:t>
            </a:r>
          </a:p>
          <a:p>
            <a:r>
              <a:rPr lang="en-US" sz="2000" dirty="0"/>
              <a:t>RAN Protocol test cases:</a:t>
            </a:r>
          </a:p>
          <a:p>
            <a:pPr lvl="1"/>
            <a:r>
              <a:rPr lang="en-US" sz="1600" dirty="0"/>
              <a:t>RRC: Complete remaining 4 FR1 and 4 FR2 test cases (TS 38.523-1).</a:t>
            </a:r>
            <a:br>
              <a:rPr lang="en-US" sz="1600" dirty="0"/>
            </a:br>
            <a:endParaRPr lang="en-US" sz="1600" strike="sngStrike" dirty="0"/>
          </a:p>
          <a:p>
            <a:pPr marL="0" indent="0">
              <a:buNone/>
            </a:pPr>
            <a:br>
              <a:rPr lang="en-US" sz="1050" dirty="0">
                <a:highlight>
                  <a:srgbClr val="FFFF00"/>
                </a:highlight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NE-DC (NSA Option 4) - Phase 2 content - Target RAN5#94-e MAR-22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49669"/>
            <a:ext cx="8606925" cy="4156195"/>
          </a:xfrm>
        </p:spPr>
        <p:txBody>
          <a:bodyPr/>
          <a:lstStyle/>
          <a:p>
            <a:r>
              <a:rPr lang="en-US" sz="2000" dirty="0"/>
              <a:t>Scope: Inter-band two band NE-DC configurations with 1CC FR1 NR and 1CC E-UTRA.</a:t>
            </a:r>
          </a:p>
          <a:p>
            <a:r>
              <a:rPr lang="sv-SE" sz="2000" dirty="0">
                <a:solidFill>
                  <a:srgbClr val="FF0000"/>
                </a:solidFill>
              </a:rPr>
              <a:t>All NE-DC test cases may not be feasible to complete by RAN5#94-e.</a:t>
            </a:r>
            <a:endParaRPr lang="sv-SE" sz="2000" dirty="0"/>
          </a:p>
          <a:p>
            <a:r>
              <a:rPr lang="en-US" sz="2000" dirty="0"/>
              <a:t>RF/Performance/RRM test cases</a:t>
            </a:r>
          </a:p>
          <a:p>
            <a:pPr lvl="1"/>
            <a:r>
              <a:rPr lang="en-US" sz="1600" dirty="0"/>
              <a:t>RF: Complete remaining 8 FR1 test cases (TS 38.521-3).</a:t>
            </a:r>
          </a:p>
          <a:p>
            <a:pPr lvl="1"/>
            <a:r>
              <a:rPr lang="en-US" sz="1600" dirty="0"/>
              <a:t>RF performance (TS 38.521-4): </a:t>
            </a:r>
          </a:p>
          <a:p>
            <a:pPr lvl="2"/>
            <a:r>
              <a:rPr lang="en-US" sz="1600" dirty="0"/>
              <a:t>Complete remaining one (1) SDR test case</a:t>
            </a:r>
          </a:p>
          <a:p>
            <a:pPr lvl="1"/>
            <a:r>
              <a:rPr lang="en-US" sz="1600" dirty="0"/>
              <a:t>RRM: </a:t>
            </a:r>
          </a:p>
          <a:p>
            <a:pPr lvl="2"/>
            <a:r>
              <a:rPr lang="en-US" sz="1600" dirty="0"/>
              <a:t>No test case definitions in RAN4 TS 38.133 prior to RAN5#93-e, therefore no test cases in R5 WP (TS 38.533). </a:t>
            </a:r>
          </a:p>
          <a:p>
            <a:pPr lvl="1"/>
            <a:r>
              <a:rPr lang="en-US" sz="1600" dirty="0"/>
              <a:t>RAN Protocol: </a:t>
            </a:r>
          </a:p>
          <a:p>
            <a:pPr lvl="2"/>
            <a:r>
              <a:rPr lang="en-US" sz="1600" dirty="0"/>
              <a:t>RRC: Complete remaining 31 FR1 test cases (TS 38.523-1). </a:t>
            </a:r>
          </a:p>
          <a:p>
            <a:endParaRPr lang="en-US" sz="2000" dirty="0"/>
          </a:p>
          <a:p>
            <a:pPr marL="0" indent="0">
              <a:buNone/>
            </a:pPr>
            <a:br>
              <a:rPr lang="en-US" sz="1050" dirty="0">
                <a:highlight>
                  <a:srgbClr val="FFFF00"/>
                </a:highlight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03660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88179</TotalTime>
  <Words>639</Words>
  <Application>Microsoft Office PowerPoint</Application>
  <PresentationFormat>On-screen Show (4:3)</PresentationFormat>
  <Paragraphs>101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(NOV-21)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2457</cp:revision>
  <cp:lastPrinted>2019-05-21T13:30:52Z</cp:lastPrinted>
  <dcterms:created xsi:type="dcterms:W3CDTF">2016-08-26T13:27:01Z</dcterms:created>
  <dcterms:modified xsi:type="dcterms:W3CDTF">2021-12-06T14:45:45Z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