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9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RAN5#90-e (Feb-March-21)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387" y="1189607"/>
            <a:ext cx="11590795" cy="5353236"/>
          </a:xfrm>
        </p:spPr>
        <p:txBody>
          <a:bodyPr>
            <a:normAutofit/>
          </a:bodyPr>
          <a:lstStyle/>
          <a:p>
            <a:r>
              <a:rPr lang="en-US" sz="2500" dirty="0"/>
              <a:t>Progress</a:t>
            </a:r>
          </a:p>
          <a:p>
            <a:pPr lvl="1"/>
            <a:r>
              <a:rPr lang="en-US" sz="2500" dirty="0"/>
              <a:t>Maintenance of 26 RRC Test case CR’s were agreed, 2 TP’s were voided for 8.1.5.8.1 and added to 8.1.5.8.2.x</a:t>
            </a:r>
          </a:p>
          <a:p>
            <a:pPr lvl="1"/>
            <a:r>
              <a:rPr lang="en-US" sz="2500" dirty="0"/>
              <a:t>2 new NRDC test cases were completed; 3 new test cases, in RRC others, were added due to TP deletion of 8.1.5.8.1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AP#90.01 - Check impact on TCs 8.1.2.5.1/2/3 based on RAN2 update in R2-2011131</a:t>
            </a:r>
          </a:p>
          <a:p>
            <a:pPr lvl="1"/>
            <a:r>
              <a:rPr lang="en-US" dirty="0"/>
              <a:t>TP changes for next meeting - </a:t>
            </a:r>
            <a:r>
              <a:rPr lang="en-GB" dirty="0"/>
              <a:t>TP3 of TC 7.1.1.1.3 being deleted by R5-210575 to be moved into TC 8.1.1.2.1, TP1 of TC 8.1.5.2.1 to be moved into TC 8.1.1.4.1, consequently TC 8.1.5.2.1 to be voided. </a:t>
            </a:r>
            <a:endParaRPr lang="en-US" dirty="0"/>
          </a:p>
          <a:p>
            <a:pPr lvl="1"/>
            <a:r>
              <a:rPr lang="sv-SE" dirty="0"/>
              <a:t>FR1 and FR2 power levels are missing in few test cases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RAN5#90-e (Feb-March 2021)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8 RRC Test case CR’s were agreed</a:t>
            </a:r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FR2 Power levels are missing for few test cases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52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RRC - RAN5#90-e (Feb-March 2021)</a:t>
            </a:r>
            <a:br>
              <a:rPr lang="sv-SE" sz="2800" dirty="0"/>
            </a:br>
            <a:r>
              <a:rPr lang="sv-SE" sz="4000" dirty="0"/>
              <a:t>CA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D3C7194-3320-49FC-B8BC-E43EDCAE2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 fontScale="70000" lnSpcReduction="20000"/>
          </a:bodyPr>
          <a:lstStyle/>
          <a:p>
            <a:r>
              <a:rPr lang="sv-SE" sz="2400" dirty="0"/>
              <a:t>Status of NR CA test frequencies in TS 38.508-1 for protocol testing</a:t>
            </a:r>
            <a:endParaRPr lang="sv-SE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r>
              <a:rPr lang="en-GB" sz="1400" dirty="0"/>
              <a:t>Note 1: No NR CA FR2 Inter-band configurations defined in TS 38.101-2 yet in Rel-15 or Rel-16.</a:t>
            </a:r>
            <a:endParaRPr lang="en-US" sz="1400" dirty="0"/>
          </a:p>
          <a:p>
            <a:r>
              <a:rPr lang="sv-SE" sz="2400" dirty="0"/>
              <a:t>Status of NR DC with NR CA test frequencies in TS 38.508-1 for protocol testing</a:t>
            </a:r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r>
              <a:rPr lang="en-GB" sz="1400" dirty="0"/>
              <a:t>Note 2: No test frequencies introduced in TS 38.508-1 clause </a:t>
            </a:r>
            <a:r>
              <a:rPr lang="en-US" sz="1400" dirty="0"/>
              <a:t>4.3.1.3.2.1 referenced by clause 6.2.3.6 yet for NR-DC+CA combination for protocol testing.</a:t>
            </a:r>
          </a:p>
          <a:p>
            <a:pPr lvl="1"/>
            <a:r>
              <a:rPr lang="en-GB" sz="1400" dirty="0"/>
              <a:t>Note 3: No NR-DC configuration of this type defined in TS 38.101-1 , TS 38.101-2 or TS 38.101-3 in Rel-15 or Rel-16.</a:t>
            </a:r>
            <a:endParaRPr lang="en-US" sz="1400" dirty="0"/>
          </a:p>
          <a:p>
            <a:r>
              <a:rPr lang="sv-SE" sz="2400" dirty="0"/>
              <a:t>Status of EN-DC with NR CA test frequencies in TS 38.508-1 for protocol testing</a:t>
            </a:r>
            <a:endParaRPr lang="sv-SE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endParaRPr lang="en-GB" sz="1000" dirty="0"/>
          </a:p>
          <a:p>
            <a:pPr lvl="1"/>
            <a:r>
              <a:rPr lang="en-GB" sz="1400" dirty="0"/>
              <a:t>Note 4: No test frequencies introduced in TS 38.508-1 clause 6.2.3.4 yet for EN-DC with NR CA protocol testing. </a:t>
            </a:r>
            <a:endParaRPr lang="en-US" sz="1400" dirty="0"/>
          </a:p>
          <a:p>
            <a:pPr lvl="1"/>
            <a:r>
              <a:rPr lang="en-GB" sz="1400" dirty="0"/>
              <a:t>Note 5: No NR CA FR2 Inter-band configurations defined in TS 38.101-2 yet in Rel-15 or Rel-16.</a:t>
            </a:r>
            <a:endParaRPr lang="en-US" sz="1400" dirty="0"/>
          </a:p>
          <a:p>
            <a:endParaRPr lang="sv-S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2D3194A-3EDB-4B2B-B66D-2D85E5ECF6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19738"/>
              </p:ext>
            </p:extLst>
          </p:nvPr>
        </p:nvGraphicFramePr>
        <p:xfrm>
          <a:off x="1421224" y="1597822"/>
          <a:ext cx="6816764" cy="9192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4191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04191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1974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Intra-Band Non-Contiguous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Inter-band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2670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1)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75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7177671-99DF-4056-9558-A8EBF8100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129075"/>
              </p:ext>
            </p:extLst>
          </p:nvPr>
        </p:nvGraphicFramePr>
        <p:xfrm>
          <a:off x="1421224" y="4818783"/>
          <a:ext cx="6892264" cy="10824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3559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EN-DC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4)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Ready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</a:rPr>
                        <a:t>Ready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5)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421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E-UTRA + NR CA FR1+FR2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N/A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N/A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Ready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0170169-0A46-4F73-97CC-9B71D26E2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239240"/>
              </p:ext>
            </p:extLst>
          </p:nvPr>
        </p:nvGraphicFramePr>
        <p:xfrm>
          <a:off x="1421224" y="3105295"/>
          <a:ext cx="6892264" cy="1013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3066">
                  <a:extLst>
                    <a:ext uri="{9D8B030D-6E8A-4147-A177-3AD203B41FA5}">
                      <a16:colId xmlns:a16="http://schemas.microsoft.com/office/drawing/2014/main" val="303971367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204283829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83571421"/>
                    </a:ext>
                  </a:extLst>
                </a:gridCol>
                <a:gridCol w="1723066">
                  <a:extLst>
                    <a:ext uri="{9D8B030D-6E8A-4147-A177-3AD203B41FA5}">
                      <a16:colId xmlns:a16="http://schemas.microsoft.com/office/drawing/2014/main" val="928611972"/>
                    </a:ext>
                  </a:extLst>
                </a:gridCol>
              </a:tblGrid>
              <a:tr h="29662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Frequency range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Intra-band 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SC NR CA Intra-Band Non-Contiguous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NR-DC with NR CA Inter-band</a:t>
                      </a:r>
                      <a:endParaRPr lang="en-U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5113994"/>
                  </a:ext>
                </a:extLst>
              </a:tr>
              <a:tr h="2861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FR1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872362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FR1 + NR CA FR2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N/A (note 3)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6966516"/>
                  </a:ext>
                </a:extLst>
              </a:tr>
              <a:tr h="20179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NR FR2 + NR CA FR1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 Ready (Note 2)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4475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032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1BB3F9-9D81-42A8-8A8A-2ADD0A0F182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F489507-BB87-4456-9B5A-FE125DD0E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92459B8-C6A4-4D8C-9D54-DF3E78ABF1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517</Words>
  <Application>Microsoft Office PowerPoint</Application>
  <PresentationFormat>Widescreen</PresentationFormat>
  <Paragraphs>95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RRC - RAN5#90-e (Feb-March-21) SA NR (Option 2) </vt:lpstr>
      <vt:lpstr>RRC - RAN5#90-e (Feb-March 2021) EN-DC (Option 3) </vt:lpstr>
      <vt:lpstr>RRC - RAN5#90-e (Feb-March 2021) CA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45</cp:revision>
  <dcterms:created xsi:type="dcterms:W3CDTF">2019-05-16T22:21:00Z</dcterms:created>
  <dcterms:modified xsi:type="dcterms:W3CDTF">2021-03-12T08:55:41Z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