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61"/>
  </p:normalViewPr>
  <p:slideViewPr>
    <p:cSldViewPr snapToGrid="0" snapToObjects="1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48938" y="2468880"/>
            <a:ext cx="9144000" cy="1871287"/>
          </a:xfrm>
          <a:effectLst>
            <a:outerShdw blurRad="50800" dist="38100" dir="4500000" algn="ctr" rotWithShape="0">
              <a:schemeClr val="tx1">
                <a:lumMod val="75000"/>
                <a:alpha val="51000"/>
              </a:schemeClr>
            </a:outerShdw>
          </a:effectLst>
        </p:spPr>
        <p:txBody>
          <a:bodyPr anchor="b"/>
          <a:lstStyle>
            <a:lvl1pPr algn="ctr">
              <a:defRPr sz="6000" b="0" i="0">
                <a:effectLst/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938" y="4561843"/>
            <a:ext cx="9144000" cy="579264"/>
          </a:xfrm>
        </p:spPr>
        <p:txBody>
          <a:bodyPr/>
          <a:lstStyle>
            <a:lvl1pPr marL="0" indent="0" algn="ctr">
              <a:buNone/>
              <a:defRPr sz="2400" b="0" i="1">
                <a:solidFill>
                  <a:schemeClr val="accent6">
                    <a:lumMod val="50000"/>
                  </a:schemeClr>
                </a:solidFill>
                <a:latin typeface="Mr Eaves Mod OT Book" charset="0"/>
                <a:ea typeface="Mr Eaves Mod OT Book" charset="0"/>
                <a:cs typeface="Mr Eaves Mod OT Book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fld id="{C6ADC8A8-F89D-CD48-B080-0A55AAB93FC8}" type="datetimeFigureOut">
              <a:rPr lang="en-US" smtClean="0"/>
              <a:pPr/>
              <a:t>2/22/2018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413" y="1232762"/>
            <a:ext cx="2037174" cy="101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6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6000">
              <a:schemeClr val="accent6">
                <a:lumMod val="0"/>
                <a:lumOff val="100000"/>
              </a:schemeClr>
            </a:gs>
            <a:gs pos="43000">
              <a:schemeClr val="accent6">
                <a:lumMod val="0"/>
                <a:lumOff val="100000"/>
              </a:schemeClr>
            </a:gs>
            <a:gs pos="96000">
              <a:schemeClr val="accent6">
                <a:lumMod val="20000"/>
                <a:lumOff val="8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1356207"/>
            <a:ext cx="739832" cy="9400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353213"/>
            <a:ext cx="10515600" cy="943011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2504209"/>
            <a:ext cx="10515600" cy="3672754"/>
          </a:xfrm>
        </p:spPr>
        <p:txBody>
          <a:bodyPr/>
          <a:lstStyle>
            <a:lvl1pPr marL="0" indent="0">
              <a:buNone/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  <a:lvl2pPr marL="685800" indent="-228600">
              <a:buSzPct val="90000"/>
              <a:buFontTx/>
              <a:buBlip>
                <a:blip r:embed="rId2"/>
              </a:buBlip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2pPr>
            <a:lvl3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3pPr>
            <a:lvl4pPr marL="1600200" indent="-228600">
              <a:buSzPct val="90000"/>
              <a:buFontTx/>
              <a:buBlip>
                <a:blip r:embed="rId2"/>
              </a:buBlip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4pPr>
            <a:lvl5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DC8A8-F89D-CD48-B080-0A55AAB93FC8}" type="datetimeFigureOut">
              <a:rPr lang="en-US" smtClean="0"/>
              <a:t>2/22/2018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r Eaves Mod OT Reg" charset="0"/>
                <a:ea typeface="Mr Eaves Mod OT Reg" charset="0"/>
                <a:cs typeface="Mr Eaves Mod OT Reg" charset="0"/>
              </a:defRPr>
            </a:lvl1pPr>
          </a:lstStyle>
          <a:p>
            <a:r>
              <a:rPr lang="en-US" dirty="0" err="1" smtClean="0"/>
              <a:t>www.ptcrb.com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543" y="324839"/>
            <a:ext cx="1354352" cy="6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49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Mr Eaves Mod OT Reg" charset="0"/>
                <a:ea typeface="Mr Eaves Mod OT Reg" charset="0"/>
                <a:cs typeface="Mr Eaves Mod OT Reg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DC8A8-F89D-CD48-B080-0A55AAB93FC8}" type="datetimeFigureOut">
              <a:rPr lang="en-US" smtClean="0"/>
              <a:t>2/22/2018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AD208-4027-0242-BB25-AD567C5EA5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543" y="324839"/>
            <a:ext cx="1354352" cy="6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50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gradFill>
          <a:gsLst>
            <a:gs pos="4000">
              <a:schemeClr val="bg1">
                <a:tint val="93000"/>
                <a:satMod val="150000"/>
                <a:shade val="98000"/>
                <a:lumMod val="102000"/>
              </a:schemeClr>
            </a:gs>
            <a:gs pos="49000">
              <a:schemeClr val="bg1">
                <a:tint val="98000"/>
                <a:satMod val="130000"/>
                <a:shade val="90000"/>
                <a:lumMod val="103000"/>
              </a:schemeClr>
            </a:gs>
            <a:gs pos="90000">
              <a:schemeClr val="bg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317220"/>
            <a:ext cx="10515600" cy="508838"/>
          </a:xfrm>
        </p:spPr>
        <p:txBody>
          <a:bodyPr>
            <a:normAutofit/>
          </a:bodyPr>
          <a:lstStyle>
            <a:lvl1pPr>
              <a:defRPr sz="4400"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2005445"/>
            <a:ext cx="5181600" cy="4171518"/>
          </a:xfrm>
        </p:spPr>
        <p:txBody>
          <a:bodyPr/>
          <a:lstStyle>
            <a:lvl1pPr marL="0" indent="0">
              <a:buNone/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  <a:lvl2pPr marL="685800" indent="-228600">
              <a:buFontTx/>
              <a:buBlip>
                <a:blip r:embed="rId2"/>
              </a:buBlip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2pPr>
            <a:lvl3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3pPr>
            <a:lvl4pPr marL="1600200" indent="-228600">
              <a:buFontTx/>
              <a:buBlip>
                <a:blip r:embed="rId2"/>
              </a:buBlip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4pPr>
            <a:lvl5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2005445"/>
            <a:ext cx="5181600" cy="4171518"/>
          </a:xfrm>
        </p:spPr>
        <p:txBody>
          <a:bodyPr/>
          <a:lstStyle>
            <a:lvl1pPr marL="0" indent="0">
              <a:buNone/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  <a:lvl2pPr marL="685800" indent="-228600">
              <a:buFontTx/>
              <a:buBlip>
                <a:blip r:embed="rId2"/>
              </a:buBlip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2pPr>
            <a:lvl3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3pPr>
            <a:lvl4pPr marL="1600200" indent="-228600">
              <a:buFontTx/>
              <a:buBlip>
                <a:blip r:embed="rId2"/>
              </a:buBlip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4pPr>
            <a:lvl5pPr>
              <a:defRPr b="0" i="0">
                <a:latin typeface="Mr Eaves Mod OT Book" charset="0"/>
                <a:ea typeface="Mr Eaves Mod OT Book" charset="0"/>
                <a:cs typeface="Mr Eaves Mod OT Book" charset="0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DC8A8-F89D-CD48-B080-0A55AAB93FC8}" type="datetimeFigureOut">
              <a:rPr lang="en-US" smtClean="0"/>
              <a:t>2/22/2018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err="1" smtClean="0"/>
              <a:t>www.ptcrb.com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543" y="324839"/>
            <a:ext cx="1354352" cy="6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289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DC8A8-F89D-CD48-B080-0A55AAB93FC8}" type="datetimeFigureOut">
              <a:rPr lang="en-US" smtClean="0"/>
              <a:t>2/22/2018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err="1" smtClean="0"/>
              <a:t>www.ptcrb.com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543" y="324839"/>
            <a:ext cx="1354352" cy="67442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1" y="1356207"/>
            <a:ext cx="739832" cy="9400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353213"/>
            <a:ext cx="10515600" cy="943011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837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fld id="{C6ADC8A8-F89D-CD48-B080-0A55AAB93FC8}" type="datetimeFigureOut">
              <a:rPr lang="en-US" smtClean="0"/>
              <a:pPr/>
              <a:t>2/22/2018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err="1" smtClean="0"/>
              <a:t>www.ptcrb.com</a:t>
            </a:r>
            <a:endParaRPr lang="en-US" dirty="0" smtClean="0"/>
          </a:p>
        </p:txBody>
      </p:sp>
      <p:sp>
        <p:nvSpPr>
          <p:cNvPr id="8" name="Oval 7"/>
          <p:cNvSpPr/>
          <p:nvPr userDrawn="1"/>
        </p:nvSpPr>
        <p:spPr>
          <a:xfrm>
            <a:off x="5763491" y="1953491"/>
            <a:ext cx="665018" cy="6650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75013" y="2286000"/>
            <a:ext cx="10241973" cy="242108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742709" y="1718193"/>
            <a:ext cx="616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i="0" dirty="0" smtClean="0">
                <a:solidFill>
                  <a:schemeClr val="accent1"/>
                </a:solidFill>
                <a:latin typeface="Mr Eaves Mod OT Book" charset="0"/>
                <a:ea typeface="Mr Eaves Mod OT Book" charset="0"/>
                <a:cs typeface="Mr Eaves Mod OT Book" charset="0"/>
              </a:rPr>
              <a:t>“</a:t>
            </a:r>
            <a:endParaRPr lang="en-US" sz="9600" b="1" i="0" dirty="0">
              <a:solidFill>
                <a:schemeClr val="accent1"/>
              </a:solidFill>
              <a:latin typeface="Mr Eaves Mod OT Book" charset="0"/>
              <a:ea typeface="Mr Eaves Mod OT Book" charset="0"/>
              <a:cs typeface="Mr Eaves Mod OT Book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301" y="302523"/>
            <a:ext cx="1391840" cy="67442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05593" y="2872432"/>
            <a:ext cx="997527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r Eaves Mod OT Reg" charset="0"/>
                <a:ea typeface="Mr Eaves Mod OT Reg" charset="0"/>
                <a:cs typeface="Mr Eaves Mod OT Reg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>
          <a:gsLst>
            <a:gs pos="4000">
              <a:schemeClr val="bg1">
                <a:tint val="93000"/>
                <a:satMod val="150000"/>
                <a:shade val="98000"/>
                <a:lumMod val="102000"/>
              </a:schemeClr>
            </a:gs>
            <a:gs pos="49000">
              <a:schemeClr val="bg1">
                <a:tint val="98000"/>
                <a:satMod val="130000"/>
                <a:shade val="90000"/>
                <a:lumMod val="103000"/>
              </a:schemeClr>
            </a:gs>
            <a:gs pos="90000">
              <a:schemeClr val="bg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302624"/>
            <a:ext cx="3932237" cy="3566363"/>
          </a:xfrm>
        </p:spPr>
        <p:txBody>
          <a:bodyPr/>
          <a:lstStyle>
            <a:lvl1pPr marL="0" indent="0">
              <a:buNone/>
              <a:defRPr sz="1600"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DC8A8-F89D-CD48-B080-0A55AAB93FC8}" type="datetimeFigureOut">
              <a:rPr lang="en-US" smtClean="0"/>
              <a:t>2/22/2018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err="1" smtClean="0"/>
              <a:t>www.ptcrb.com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543" y="324839"/>
            <a:ext cx="1354352" cy="67442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221971"/>
            <a:ext cx="3933825" cy="1074253"/>
          </a:xfrm>
        </p:spPr>
        <p:txBody>
          <a:bodyPr>
            <a:noAutofit/>
          </a:bodyPr>
          <a:lstStyle>
            <a:lvl1pPr>
              <a:defRPr sz="3200" b="0" i="0">
                <a:solidFill>
                  <a:schemeClr val="tx1"/>
                </a:solidFill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1289088"/>
            <a:ext cx="739832" cy="9400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979988" y="1222375"/>
            <a:ext cx="6373812" cy="464661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9546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gradFill>
          <a:gsLst>
            <a:gs pos="6000">
              <a:schemeClr val="accent6">
                <a:lumMod val="0"/>
                <a:lumOff val="100000"/>
              </a:schemeClr>
            </a:gs>
            <a:gs pos="43000">
              <a:schemeClr val="accent6">
                <a:lumMod val="0"/>
                <a:lumOff val="100000"/>
              </a:schemeClr>
            </a:gs>
            <a:gs pos="96000">
              <a:schemeClr val="accent6">
                <a:lumMod val="20000"/>
                <a:lumOff val="8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271847"/>
            <a:ext cx="3932237" cy="1069975"/>
          </a:xfrm>
        </p:spPr>
        <p:txBody>
          <a:bodyPr anchor="b"/>
          <a:lstStyle>
            <a:lvl1pPr>
              <a:defRPr sz="3200"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1271847"/>
            <a:ext cx="6172200" cy="4589203"/>
          </a:xfrm>
        </p:spPr>
        <p:txBody>
          <a:bodyPr/>
          <a:lstStyle>
            <a:lvl1pPr marL="0" indent="0">
              <a:buNone/>
              <a:defRPr sz="3200"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  <a:lvl2pPr marL="685800" indent="-228600">
              <a:buFontTx/>
              <a:buBlip>
                <a:blip r:embed="rId2"/>
              </a:buBlip>
              <a:defRPr sz="2800" b="0" i="0">
                <a:latin typeface="Mr Eaves Mod OT Book" charset="0"/>
                <a:ea typeface="Mr Eaves Mod OT Book" charset="0"/>
                <a:cs typeface="Mr Eaves Mod OT Book" charset="0"/>
              </a:defRPr>
            </a:lvl2pPr>
            <a:lvl3pPr>
              <a:defRPr sz="2400" b="0" i="0">
                <a:latin typeface="Mr Eaves Mod OT Book" charset="0"/>
                <a:ea typeface="Mr Eaves Mod OT Book" charset="0"/>
                <a:cs typeface="Mr Eaves Mod OT Book" charset="0"/>
              </a:defRPr>
            </a:lvl3pPr>
            <a:lvl4pPr marL="1600200" indent="-228600">
              <a:buFontTx/>
              <a:buBlip>
                <a:blip r:embed="rId2"/>
              </a:buBlip>
              <a:defRPr sz="2000" b="0" i="0">
                <a:latin typeface="Mr Eaves Mod OT Book" charset="0"/>
                <a:ea typeface="Mr Eaves Mod OT Book" charset="0"/>
                <a:cs typeface="Mr Eaves Mod OT Book" charset="0"/>
              </a:defRPr>
            </a:lvl4pPr>
            <a:lvl5pPr>
              <a:defRPr sz="2000" b="0" i="0">
                <a:latin typeface="Mr Eaves Mod OT Book" charset="0"/>
                <a:ea typeface="Mr Eaves Mod OT Book" charset="0"/>
                <a:cs typeface="Mr Eaves Mod OT Book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352502"/>
            <a:ext cx="3932237" cy="3516486"/>
          </a:xfrm>
        </p:spPr>
        <p:txBody>
          <a:bodyPr/>
          <a:lstStyle>
            <a:lvl1pPr marL="0" indent="0">
              <a:buNone/>
              <a:defRPr sz="1600" b="0" i="0">
                <a:latin typeface="Mr Eaves Mod OT Book" charset="0"/>
                <a:ea typeface="Mr Eaves Mod OT Book" charset="0"/>
                <a:cs typeface="Mr Eaves Mod OT Book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DC8A8-F89D-CD48-B080-0A55AAB93FC8}" type="datetimeFigureOut">
              <a:rPr lang="en-US" smtClean="0"/>
              <a:t>2/22/2018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err="1" smtClean="0"/>
              <a:t>www.ptcrb.com</a:t>
            </a:r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543" y="324839"/>
            <a:ext cx="1354352" cy="67442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336825"/>
            <a:ext cx="739832" cy="9400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72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r Eaves Mod OT Reg" charset="0"/>
                <a:ea typeface="Mr Eaves Mod OT Reg" charset="0"/>
                <a:cs typeface="Mr Eaves Mod OT Reg" charset="0"/>
              </a:defRPr>
            </a:lvl1pPr>
          </a:lstStyle>
          <a:p>
            <a:fld id="{C6ADC8A8-F89D-CD48-B080-0A55AAB93FC8}" type="datetimeFigureOut">
              <a:rPr lang="en-US" smtClean="0"/>
              <a:pPr/>
              <a:t>2/22/2018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r Eaves Mod OT Reg" charset="0"/>
                <a:ea typeface="Mr Eaves Mod OT Reg" charset="0"/>
                <a:cs typeface="Mr Eaves Mod OT Reg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r Eaves Mod OT Reg" charset="0"/>
                <a:ea typeface="Mr Eaves Mod OT Reg" charset="0"/>
                <a:cs typeface="Mr Eaves Mod OT Reg" charset="0"/>
              </a:defRPr>
            </a:lvl1pPr>
          </a:lstStyle>
          <a:p>
            <a:r>
              <a:rPr lang="en-US" smtClean="0"/>
              <a:t>www.ptcrb.com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60" r:id="rId6"/>
    <p:sldLayoutId id="2147483657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r Eaves Mod OT Book" charset="0"/>
          <a:ea typeface="Mr Eaves Mod OT Book" charset="0"/>
          <a:cs typeface="Mr Eaves Mod OT Book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b="0" i="0" kern="1200">
          <a:solidFill>
            <a:schemeClr val="tx1"/>
          </a:solidFill>
          <a:latin typeface="Mr Eaves Mod OT Book" charset="0"/>
          <a:ea typeface="Mr Eaves Mod OT Book" charset="0"/>
          <a:cs typeface="Mr Eaves Mod OT Book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0"/>
        </a:buBlip>
        <a:defRPr sz="2400" b="0" i="0" kern="1200">
          <a:solidFill>
            <a:schemeClr val="tx1"/>
          </a:solidFill>
          <a:latin typeface="Mr Eaves Mod OT Book" charset="0"/>
          <a:ea typeface="Mr Eaves Mod OT Book" charset="0"/>
          <a:cs typeface="Mr Eaves Mod OT Book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Mr Eaves Mod OT Book" charset="0"/>
          <a:ea typeface="Mr Eaves Mod OT Book" charset="0"/>
          <a:cs typeface="Mr Eaves Mod OT Book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0"/>
        </a:buBlip>
        <a:defRPr sz="1800" b="0" i="0" kern="1200">
          <a:solidFill>
            <a:schemeClr val="tx1"/>
          </a:solidFill>
          <a:latin typeface="Mr Eaves Mod OT Book" charset="0"/>
          <a:ea typeface="Mr Eaves Mod OT Book" charset="0"/>
          <a:cs typeface="Mr Eaves Mod OT Book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Mr Eaves Mod OT Book" charset="0"/>
          <a:ea typeface="Mr Eaves Mod OT Book" charset="0"/>
          <a:cs typeface="Mr Eaves Mod OT Book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938" y="2690556"/>
            <a:ext cx="9144000" cy="1871287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to </a:t>
            </a:r>
            <a:r>
              <a:rPr lang="en-US" dirty="0" smtClean="0"/>
              <a:t>Optimize Test Execution for E-UTRAN RF CA test cases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938" y="4561843"/>
            <a:ext cx="9144000" cy="84949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Mohammad Omar </a:t>
            </a:r>
            <a:r>
              <a:rPr lang="en-US" dirty="0" smtClean="0"/>
              <a:t>Farooq</a:t>
            </a:r>
          </a:p>
          <a:p>
            <a:r>
              <a:rPr lang="en-US" dirty="0" smtClean="0"/>
              <a:t>Intel</a:t>
            </a:r>
            <a:r>
              <a:rPr lang="en-US" dirty="0"/>
              <a:t>® Mobile Certification Lab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23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RF CA Test Cases- Test Execution Time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4209"/>
            <a:ext cx="10515600" cy="4180370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CA band combinations are growing in number in 3GPP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Each wireless products are supporting more CA band combinations and it is growing as well.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Test execution time for TS 36.521-1 section 7.x  is increasing for wireless devices with more CA combinations supported with multiple configurations. Example: A product may support 2CA, 3CA, 4CA and 5CA all types (Inter, Intra and Contiguous)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Initial certification test execution time and cost is increasing with current 5CA (and more to come in future).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971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470" y="1038171"/>
            <a:ext cx="10515600" cy="943011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81181"/>
            <a:ext cx="10515600" cy="4617511"/>
          </a:xfrm>
        </p:spPr>
        <p:txBody>
          <a:bodyPr>
            <a:normAutofit fontScale="77500" lnSpcReduction="20000"/>
          </a:bodyPr>
          <a:lstStyle/>
          <a:p>
            <a:r>
              <a:rPr lang="en-US" sz="2400" dirty="0" smtClean="0"/>
              <a:t>If </a:t>
            </a:r>
            <a:r>
              <a:rPr lang="en-US" sz="2400" dirty="0"/>
              <a:t>the higher CA Combo includes lower CA Combo and the test requirements are same or tighter, then the lower combo </a:t>
            </a:r>
            <a:r>
              <a:rPr lang="en-US" sz="2400" dirty="0" smtClean="0"/>
              <a:t>can be skipped for testing. PCC </a:t>
            </a:r>
            <a:r>
              <a:rPr lang="en-US" sz="2400" dirty="0"/>
              <a:t>and SCC always swap for all CA test cases so all subset combinations will be tested as required</a:t>
            </a:r>
            <a:r>
              <a:rPr lang="en-US" sz="2400" dirty="0" smtClean="0"/>
              <a:t>. Example: If we consider test  execution time for 7.6.2A.x approximately “X” </a:t>
            </a:r>
            <a:r>
              <a:rPr lang="en-US" sz="2400" dirty="0" err="1" smtClean="0"/>
              <a:t>hrs</a:t>
            </a:r>
            <a:r>
              <a:rPr lang="en-US" sz="2400" dirty="0" smtClean="0"/>
              <a:t> (X=6hrs for example) per unique band:</a:t>
            </a:r>
          </a:p>
          <a:p>
            <a:endParaRPr lang="en-US" sz="2400" dirty="0" smtClean="0"/>
          </a:p>
          <a:p>
            <a:pPr marL="514350" indent="-514350">
              <a:buAutoNum type="arabicPeriod"/>
            </a:pPr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It can be one time </a:t>
            </a:r>
            <a:r>
              <a:rPr lang="en-US" sz="2200" dirty="0" smtClean="0"/>
              <a:t>execution</a:t>
            </a:r>
            <a:r>
              <a:rPr lang="en-US" sz="2400" dirty="0" smtClean="0"/>
              <a:t> of </a:t>
            </a:r>
            <a:r>
              <a:rPr lang="en-US" sz="2400" dirty="0"/>
              <a:t>CA_2A-2A-5A-30A-66A </a:t>
            </a:r>
            <a:r>
              <a:rPr lang="en-US" sz="2400" dirty="0" smtClean="0"/>
              <a:t>instead of all the four supported bands. Test time (for above example) can be possibly reduced to 2/3 for a 5CA capable device.</a:t>
            </a:r>
          </a:p>
          <a:p>
            <a:r>
              <a:rPr lang="en-US" sz="1700" b="1" u="sng" dirty="0" smtClean="0"/>
              <a:t>Note:</a:t>
            </a:r>
            <a:r>
              <a:rPr lang="en-US" sz="1700" dirty="0" smtClean="0"/>
              <a:t> The test execution time X=6hrs is hypothetical not exactly related to any product. We are considering it a typical number to analyze the issue.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020953" y="4040372"/>
            <a:ext cx="1570693" cy="7398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781822" y="3083443"/>
            <a:ext cx="1713347" cy="6561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Proposed Optimization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7734300" y="3530009"/>
            <a:ext cx="3293660" cy="16374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CA_2A-2A-5A-30A-66A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(24hrs)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038222" y="3622431"/>
            <a:ext cx="3307304" cy="15990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CA_2A-5A (12hrs)</a:t>
            </a:r>
          </a:p>
          <a:p>
            <a:pPr algn="ctr"/>
            <a:r>
              <a:rPr lang="pt-BR" dirty="0"/>
              <a:t>CA_2A-5A-30A (18 hrs)       </a:t>
            </a:r>
          </a:p>
          <a:p>
            <a:pPr algn="ctr"/>
            <a:r>
              <a:rPr lang="pt-BR" dirty="0"/>
              <a:t>CA_2A-2A-5A-30A (18hrs)                                        </a:t>
            </a:r>
          </a:p>
          <a:p>
            <a:pPr algn="ctr"/>
            <a:r>
              <a:rPr lang="pt-BR" b="1" dirty="0">
                <a:solidFill>
                  <a:schemeClr val="accent4">
                    <a:lumMod val="50000"/>
                  </a:schemeClr>
                </a:solidFill>
              </a:rPr>
              <a:t>CA_2A-2A-5A-30A-66A (24hrs)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790049" y="3985829"/>
            <a:ext cx="991773" cy="8722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Total time 72hrs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368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18025"/>
            <a:ext cx="10515600" cy="508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 Time Example </a:t>
            </a:r>
            <a:r>
              <a:rPr lang="en-US" dirty="0"/>
              <a:t>7.6.2A.x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1426" y="2178437"/>
            <a:ext cx="5181600" cy="417151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39826" y="2010416"/>
            <a:ext cx="2917333" cy="17742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Set#1</a:t>
            </a:r>
          </a:p>
          <a:p>
            <a:r>
              <a:rPr lang="en-US" dirty="0" smtClean="0"/>
              <a:t>CA_2A-4A (12hrs)</a:t>
            </a:r>
            <a:endParaRPr lang="en-US" dirty="0"/>
          </a:p>
          <a:p>
            <a:r>
              <a:rPr lang="en-US" dirty="0" smtClean="0"/>
              <a:t>CA_2A-4A-5A (18hrs)</a:t>
            </a:r>
            <a:endParaRPr lang="en-US" dirty="0"/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CA_2A-4A-5A-12A (24hrs)</a:t>
            </a:r>
          </a:p>
          <a:p>
            <a:endParaRPr lang="en-US" dirty="0" smtClean="0"/>
          </a:p>
          <a:p>
            <a:r>
              <a:rPr lang="en-US" dirty="0" smtClean="0"/>
              <a:t>Total time for Set#1 = </a:t>
            </a:r>
            <a:r>
              <a:rPr lang="en-US" dirty="0"/>
              <a:t>5</a:t>
            </a:r>
            <a:r>
              <a:rPr lang="en-US" dirty="0" smtClean="0"/>
              <a:t>4hrs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665157" y="4148702"/>
            <a:ext cx="3197846" cy="17742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Set#2</a:t>
            </a:r>
          </a:p>
          <a:p>
            <a:r>
              <a:rPr lang="en-US" dirty="0"/>
              <a:t>CA_5B-30A-66A </a:t>
            </a:r>
            <a:r>
              <a:rPr lang="en-US" dirty="0" smtClean="0"/>
              <a:t>(18hrs)</a:t>
            </a:r>
            <a:endParaRPr lang="en-US" dirty="0"/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CA_5B-30A-66A-66A (18hrs)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Total time </a:t>
            </a:r>
            <a:r>
              <a:rPr lang="en-US" dirty="0"/>
              <a:t>for Set#1 = </a:t>
            </a:r>
            <a:r>
              <a:rPr lang="en-US" dirty="0" smtClean="0"/>
              <a:t>36hrs</a:t>
            </a:r>
            <a:endParaRPr lang="en-US" dirty="0"/>
          </a:p>
          <a:p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7134533" y="1927938"/>
            <a:ext cx="3902281" cy="17742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/>
          </a:p>
          <a:p>
            <a:r>
              <a:rPr lang="en-US" b="1" dirty="0" smtClean="0"/>
              <a:t>Set#3</a:t>
            </a:r>
          </a:p>
          <a:p>
            <a:r>
              <a:rPr lang="en-US" dirty="0" smtClean="0"/>
              <a:t>CA_2A-5A (12hrs)</a:t>
            </a:r>
            <a:endParaRPr lang="en-US" dirty="0"/>
          </a:p>
          <a:p>
            <a:r>
              <a:rPr lang="en-US" dirty="0" smtClean="0"/>
              <a:t>CA_2A-5A-30A (18hrs)</a:t>
            </a:r>
            <a:endParaRPr lang="en-US" dirty="0"/>
          </a:p>
          <a:p>
            <a:r>
              <a:rPr lang="en-US" dirty="0" smtClean="0"/>
              <a:t>CA_2A-2A-5A-30A (</a:t>
            </a:r>
            <a:r>
              <a:rPr lang="en-US" dirty="0"/>
              <a:t>1</a:t>
            </a:r>
            <a:r>
              <a:rPr lang="en-US" dirty="0" smtClean="0"/>
              <a:t>8hrs)</a:t>
            </a:r>
            <a:endParaRPr lang="en-US" dirty="0"/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CA_2A-2A-5A-30A-66A (24hrs)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/>
              <a:t>Total time </a:t>
            </a:r>
            <a:r>
              <a:rPr lang="en-US" dirty="0"/>
              <a:t>for Set#1 = </a:t>
            </a:r>
            <a:r>
              <a:rPr lang="en-US" dirty="0" smtClean="0"/>
              <a:t>72hrs</a:t>
            </a:r>
            <a:endParaRPr lang="en-US" dirty="0"/>
          </a:p>
          <a:p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7114724" y="4152122"/>
            <a:ext cx="4120331" cy="24829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Set#4</a:t>
            </a:r>
          </a:p>
          <a:p>
            <a:r>
              <a:rPr lang="en-US" dirty="0" smtClean="0"/>
              <a:t>CA_2A-12A </a:t>
            </a:r>
            <a:r>
              <a:rPr lang="en-US" dirty="0"/>
              <a:t>(12hrs)</a:t>
            </a:r>
          </a:p>
          <a:p>
            <a:r>
              <a:rPr lang="en-US" dirty="0" smtClean="0"/>
              <a:t>CA_12A-30A </a:t>
            </a:r>
            <a:r>
              <a:rPr lang="en-US" dirty="0"/>
              <a:t>(12hrs)</a:t>
            </a:r>
          </a:p>
          <a:p>
            <a:r>
              <a:rPr lang="en-US" dirty="0" smtClean="0"/>
              <a:t>CA_30A-66A </a:t>
            </a:r>
            <a:r>
              <a:rPr lang="en-US" dirty="0"/>
              <a:t>(12hrs)</a:t>
            </a:r>
          </a:p>
          <a:p>
            <a:r>
              <a:rPr lang="en-US" dirty="0" smtClean="0"/>
              <a:t>CA_2A-2A-12A </a:t>
            </a:r>
            <a:r>
              <a:rPr lang="en-US" dirty="0"/>
              <a:t>(</a:t>
            </a:r>
            <a:r>
              <a:rPr lang="en-US" dirty="0" smtClean="0"/>
              <a:t>12hrs)</a:t>
            </a:r>
            <a:endParaRPr lang="en-US" dirty="0"/>
          </a:p>
          <a:p>
            <a:r>
              <a:rPr lang="en-US" dirty="0" smtClean="0"/>
              <a:t>CA_2A-12A-30A </a:t>
            </a:r>
            <a:r>
              <a:rPr lang="en-US" dirty="0"/>
              <a:t>(18hrs</a:t>
            </a:r>
            <a:r>
              <a:rPr lang="en-US" dirty="0" smtClean="0"/>
              <a:t>)</a:t>
            </a:r>
          </a:p>
          <a:p>
            <a:r>
              <a:rPr lang="en-US" dirty="0" smtClean="0"/>
              <a:t>CA_2A-2A-12A-30A (18hrs)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CA_2A-2A-12A-30A-66A (24hrs)</a:t>
            </a:r>
          </a:p>
          <a:p>
            <a:r>
              <a:rPr lang="en-US" dirty="0" smtClean="0"/>
              <a:t>Total  time for Set#4 = 108 hours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878373" y="2376869"/>
            <a:ext cx="1193244" cy="10594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Total  270hrs</a:t>
            </a:r>
          </a:p>
        </p:txBody>
      </p:sp>
      <p:sp>
        <p:nvSpPr>
          <p:cNvPr id="11" name="Down Arrow 10"/>
          <p:cNvSpPr/>
          <p:nvPr/>
        </p:nvSpPr>
        <p:spPr>
          <a:xfrm>
            <a:off x="5089717" y="3436290"/>
            <a:ext cx="748624" cy="997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37105" y="5898456"/>
            <a:ext cx="1294335" cy="90065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Total</a:t>
            </a:r>
            <a:r>
              <a:rPr lang="en-US" sz="1200" b="1" dirty="0" smtClean="0"/>
              <a:t> </a:t>
            </a:r>
            <a:endParaRPr lang="en-US" sz="1200" b="1" dirty="0" smtClean="0"/>
          </a:p>
          <a:p>
            <a:pPr algn="ctr"/>
            <a:r>
              <a:rPr lang="en-US" sz="1200" b="1" dirty="0" smtClean="0"/>
              <a:t>(24X3)</a:t>
            </a:r>
            <a:r>
              <a:rPr lang="en-US" sz="1200" b="1" dirty="0" err="1" smtClean="0"/>
              <a:t>hrs</a:t>
            </a:r>
            <a:r>
              <a:rPr lang="en-US" sz="1200" b="1" dirty="0" smtClean="0"/>
              <a:t> + 18hrs</a:t>
            </a:r>
            <a:r>
              <a:rPr lang="en-US" sz="900" b="1" dirty="0" smtClean="0"/>
              <a:t> </a:t>
            </a:r>
            <a:r>
              <a:rPr lang="en-US" sz="1400" b="1" dirty="0" smtClean="0"/>
              <a:t>=</a:t>
            </a:r>
            <a:r>
              <a:rPr lang="en-US" sz="1400" b="1" dirty="0" smtClean="0"/>
              <a:t>90hrs</a:t>
            </a:r>
            <a:endParaRPr lang="en-US" sz="1400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4698293" y="4461485"/>
            <a:ext cx="1664967" cy="831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Proposed Optimization</a:t>
            </a:r>
          </a:p>
          <a:p>
            <a:pPr algn="ctr"/>
            <a:r>
              <a:rPr lang="en-US" sz="1200" b="1" dirty="0" smtClean="0"/>
              <a:t>Up to 2/3 </a:t>
            </a:r>
            <a:r>
              <a:rPr lang="en-US" sz="1200" b="1" dirty="0" smtClean="0"/>
              <a:t>reduction test execution time</a:t>
            </a:r>
            <a:endParaRPr lang="en-US" sz="1200" b="1" dirty="0"/>
          </a:p>
        </p:txBody>
      </p:sp>
      <p:sp>
        <p:nvSpPr>
          <p:cNvPr id="14" name="Right Arrow 13"/>
          <p:cNvSpPr/>
          <p:nvPr/>
        </p:nvSpPr>
        <p:spPr>
          <a:xfrm rot="18990869">
            <a:off x="3550327" y="3504403"/>
            <a:ext cx="1626507" cy="395488"/>
          </a:xfrm>
          <a:prstGeom prst="rightArrow">
            <a:avLst>
              <a:gd name="adj1" fmla="val 50000"/>
              <a:gd name="adj2" fmla="val 461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3676968" y="2769898"/>
            <a:ext cx="1182258" cy="2970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Arrow 15"/>
          <p:cNvSpPr/>
          <p:nvPr/>
        </p:nvSpPr>
        <p:spPr>
          <a:xfrm>
            <a:off x="6071617" y="2751983"/>
            <a:ext cx="1043107" cy="2949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16"/>
          <p:cNvSpPr/>
          <p:nvPr/>
        </p:nvSpPr>
        <p:spPr>
          <a:xfrm rot="2370218">
            <a:off x="5700630" y="3653843"/>
            <a:ext cx="1669282" cy="3503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5090398" y="5321114"/>
            <a:ext cx="691020" cy="5629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1564463">
            <a:off x="3784437" y="5815613"/>
            <a:ext cx="1068448" cy="367186"/>
          </a:xfrm>
          <a:prstGeom prst="rightArrow">
            <a:avLst>
              <a:gd name="adj1" fmla="val 50000"/>
              <a:gd name="adj2" fmla="val 7835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10175759">
            <a:off x="6022890" y="6024644"/>
            <a:ext cx="1112974" cy="367186"/>
          </a:xfrm>
          <a:prstGeom prst="rightArrow">
            <a:avLst>
              <a:gd name="adj1" fmla="val 50000"/>
              <a:gd name="adj2" fmla="val 7835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3469262">
            <a:off x="2963887" y="4655580"/>
            <a:ext cx="2732208" cy="300921"/>
          </a:xfrm>
          <a:prstGeom prst="rightArrow">
            <a:avLst>
              <a:gd name="adj1" fmla="val 50000"/>
              <a:gd name="adj2" fmla="val 7835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7124624">
            <a:off x="5208033" y="4742995"/>
            <a:ext cx="2795535" cy="300921"/>
          </a:xfrm>
          <a:prstGeom prst="rightArrow">
            <a:avLst>
              <a:gd name="adj1" fmla="val 50000"/>
              <a:gd name="adj2" fmla="val 7835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637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Note</a:t>
            </a:r>
            <a:r>
              <a:rPr lang="en-US" dirty="0" smtClean="0"/>
              <a:t>: This concept of optimization </a:t>
            </a:r>
            <a:r>
              <a:rPr lang="en-US" dirty="0"/>
              <a:t>is already </a:t>
            </a:r>
            <a:r>
              <a:rPr lang="en-US" dirty="0" smtClean="0"/>
              <a:t>taken for </a:t>
            </a:r>
            <a:r>
              <a:rPr lang="en-US" dirty="0"/>
              <a:t>chapters 8 and 9 </a:t>
            </a:r>
            <a:r>
              <a:rPr lang="en-US" dirty="0" smtClean="0"/>
              <a:t>(performance </a:t>
            </a:r>
            <a:r>
              <a:rPr lang="en-US" dirty="0"/>
              <a:t>test cases) </a:t>
            </a:r>
            <a:r>
              <a:rPr lang="en-US" dirty="0" smtClean="0"/>
              <a:t>, so further investigation can be considered for chapter </a:t>
            </a:r>
            <a:r>
              <a:rPr lang="en-US" dirty="0"/>
              <a:t>7.x test cases.</a:t>
            </a:r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79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Question?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634159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TCRB Palette">
      <a:dk1>
        <a:srgbClr val="424242"/>
      </a:dk1>
      <a:lt1>
        <a:srgbClr val="FFFFFF"/>
      </a:lt1>
      <a:dk2>
        <a:srgbClr val="A9A9A9"/>
      </a:dk2>
      <a:lt2>
        <a:srgbClr val="E7E6E6"/>
      </a:lt2>
      <a:accent1>
        <a:srgbClr val="77BC1F"/>
      </a:accent1>
      <a:accent2>
        <a:srgbClr val="EE7700"/>
      </a:accent2>
      <a:accent3>
        <a:srgbClr val="78CDD1"/>
      </a:accent3>
      <a:accent4>
        <a:srgbClr val="679900"/>
      </a:accent4>
      <a:accent5>
        <a:srgbClr val="5B9BD5"/>
      </a:accent5>
      <a:accent6>
        <a:srgbClr val="919191"/>
      </a:accent6>
      <a:hlink>
        <a:srgbClr val="011892"/>
      </a:hlink>
      <a:folHlink>
        <a:srgbClr val="76BB1E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431</Words>
  <Application>Microsoft Office PowerPoint</Application>
  <PresentationFormat>Widescreen</PresentationFormat>
  <Paragraphs>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Mr Eaves Mod OT Book</vt:lpstr>
      <vt:lpstr>Mr Eaves Mod OT Reg</vt:lpstr>
      <vt:lpstr>Wingdings</vt:lpstr>
      <vt:lpstr>Office Theme</vt:lpstr>
      <vt:lpstr>Proposal to Optimize Test Execution for E-UTRAN RF CA test cases</vt:lpstr>
      <vt:lpstr>RF CA Test Cases- Test Execution Time Facts</vt:lpstr>
      <vt:lpstr>Proposal</vt:lpstr>
      <vt:lpstr>Test Time Example 7.6.2A.x</vt:lpstr>
      <vt:lpstr>Proposal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keywords>CTPClassification=CTP_NT</cp:keywords>
  <cp:lastModifiedBy>Farooq, Mohammad O</cp:lastModifiedBy>
  <cp:revision>60</cp:revision>
  <dcterms:created xsi:type="dcterms:W3CDTF">2017-05-25T13:52:00Z</dcterms:created>
  <dcterms:modified xsi:type="dcterms:W3CDTF">2018-02-22T20:12:05Z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ee45863a-7ad5-4486-94df-e932249c72b9</vt:lpwstr>
  </property>
  <property fmtid="{D5CDD505-2E9C-101B-9397-08002B2CF9AE}" pid="3" name="CTP_TimeStamp">
    <vt:lpwstr>2018-02-22 20:12:04Z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