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2"/>
  </p:notesMasterIdLst>
  <p:handoutMasterIdLst>
    <p:handoutMasterId r:id="rId13"/>
  </p:handoutMasterIdLst>
  <p:sldIdLst>
    <p:sldId id="259" r:id="rId2"/>
    <p:sldId id="293" r:id="rId3"/>
    <p:sldId id="295" r:id="rId4"/>
    <p:sldId id="301" r:id="rId5"/>
    <p:sldId id="303" r:id="rId6"/>
    <p:sldId id="304" r:id="rId7"/>
    <p:sldId id="302" r:id="rId8"/>
    <p:sldId id="305" r:id="rId9"/>
    <p:sldId id="300" r:id="rId10"/>
    <p:sldId id="261" r:id="rId11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295"/>
            <p14:sldId id="301"/>
            <p14:sldId id="303"/>
            <p14:sldId id="304"/>
            <p14:sldId id="302"/>
            <p14:sldId id="305"/>
            <p14:sldId id="300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817" autoAdjust="0"/>
  </p:normalViewPr>
  <p:slideViewPr>
    <p:cSldViewPr snapToGrid="0" snapToObjects="1">
      <p:cViewPr varScale="1">
        <p:scale>
          <a:sx n="68" d="100"/>
          <a:sy n="68" d="100"/>
        </p:scale>
        <p:origin x="1470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leif.mattisson@ericsson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/>
          <a:lstStyle/>
          <a:p>
            <a:pPr algn="ctr"/>
            <a:r>
              <a:rPr lang="en-US" dirty="0"/>
              <a:t>RAN5#77 5GS WP And TS Rapporteurs Sidebar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93699" y="5137200"/>
            <a:ext cx="8355014" cy="452439"/>
          </a:xfrm>
        </p:spPr>
        <p:txBody>
          <a:bodyPr/>
          <a:lstStyle/>
          <a:p>
            <a:pPr algn="ctr"/>
            <a:r>
              <a:rPr lang="en-US" sz="2400" dirty="0"/>
              <a:t>29</a:t>
            </a:r>
            <a:r>
              <a:rPr lang="en-US" sz="2400" baseline="30000" dirty="0"/>
              <a:t>th</a:t>
            </a:r>
            <a:r>
              <a:rPr lang="en-US" sz="2400" dirty="0"/>
              <a:t> November 2017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RAN5 5GS WI time plan &amp; targets – PRE RAN5#77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/>
              <a:t>Work plan and TSs/TRs</a:t>
            </a:r>
          </a:p>
          <a:p>
            <a:pPr marL="700087" lvl="1" indent="-342900"/>
            <a:r>
              <a:rPr lang="en-US" dirty="0"/>
              <a:t>Work plan and status reporting RAN5#77</a:t>
            </a:r>
          </a:p>
          <a:p>
            <a:pPr marL="700087" lvl="1" indent="-342900"/>
            <a:r>
              <a:rPr lang="en-US" dirty="0"/>
              <a:t>Work plan next step after RAN5#77</a:t>
            </a:r>
          </a:p>
          <a:p>
            <a:pPr marL="700087" lvl="1" indent="-342900"/>
            <a:r>
              <a:rPr lang="en-US" dirty="0"/>
              <a:t>TS/TR updates based on RAN5#77 outcome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Updated RAN5 5GS WI time plan &amp; targets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Need to update Sub-area WPs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/>
              <a:t>Tool support for maintaining WP status</a:t>
            </a:r>
            <a:endParaRPr lang="sv-SE" dirty="0"/>
          </a:p>
          <a:p>
            <a:pPr marL="584200" lvl="1" indent="-228600">
              <a:buFont typeface="+mj-lt"/>
              <a:buAutoNum type="arabicPeriod"/>
            </a:pPr>
            <a:endParaRPr lang="en-US" sz="1600" dirty="0"/>
          </a:p>
          <a:p>
            <a:pPr marL="584200" lvl="1" indent="-228600">
              <a:buFont typeface="+mj-lt"/>
              <a:buAutoNum type="arabicPeriod"/>
            </a:pPr>
            <a:endParaRPr lang="sv-SE" sz="1600" dirty="0"/>
          </a:p>
          <a:p>
            <a:pPr marL="228600" indent="-228600">
              <a:buFont typeface="+mj-lt"/>
              <a:buAutoNum type="arabicPeriod"/>
            </a:pPr>
            <a:endParaRPr lang="en-US" sz="105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pPr fontAlgn="auto"/>
            <a:r>
              <a:rPr lang="en-GB" sz="1600" dirty="0">
                <a:highlight>
                  <a:srgbClr val="FFFF00"/>
                </a:highlight>
              </a:rPr>
              <a:t>RAN5#77 (27 Nov – 1 Dec 2017): </a:t>
            </a:r>
          </a:p>
          <a:p>
            <a:pPr lvl="1" fontAlgn="auto"/>
            <a:r>
              <a:rPr lang="en-GB" sz="1400" dirty="0">
                <a:highlight>
                  <a:srgbClr val="FFFF00"/>
                </a:highlight>
              </a:rPr>
              <a:t>1</a:t>
            </a:r>
            <a:r>
              <a:rPr lang="en-GB" sz="1400" baseline="30000" dirty="0">
                <a:highlight>
                  <a:srgbClr val="FFFF00"/>
                </a:highlight>
              </a:rPr>
              <a:t>st</a:t>
            </a:r>
            <a:r>
              <a:rPr lang="en-GB" sz="1400" dirty="0">
                <a:highlight>
                  <a:srgbClr val="FFFF00"/>
                </a:highlight>
              </a:rPr>
              <a:t> version of work plan for Option 3</a:t>
            </a:r>
          </a:p>
          <a:p>
            <a:pPr lvl="1" fontAlgn="auto"/>
            <a:r>
              <a:rPr lang="en-GB" sz="1400" dirty="0">
                <a:highlight>
                  <a:srgbClr val="FFFF00"/>
                </a:highlight>
              </a:rPr>
              <a:t>Initial Pseudo CRs for Option 3-series (level pending core WG progress)</a:t>
            </a:r>
          </a:p>
          <a:p>
            <a:pPr fontAlgn="auto"/>
            <a:r>
              <a:rPr lang="en-GB" sz="1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RAN5 5G-NR AH#1 (16-19 Jan 2018): Option 3-series Phase 1 / RF &amp; RRM</a:t>
            </a:r>
          </a:p>
          <a:p>
            <a:pPr fontAlgn="auto"/>
            <a:r>
              <a:rPr lang="en-GB" sz="1600" dirty="0"/>
              <a:t>RAN5#78 (26 Feb – 2 Mar 2018): </a:t>
            </a:r>
          </a:p>
          <a:p>
            <a:pPr lvl="1" fontAlgn="auto"/>
            <a:r>
              <a:rPr lang="en-GB" sz="1400" dirty="0"/>
              <a:t>1</a:t>
            </a:r>
            <a:r>
              <a:rPr lang="en-GB" sz="1400" baseline="30000" dirty="0"/>
              <a:t>st</a:t>
            </a:r>
            <a:r>
              <a:rPr lang="en-GB" sz="1400" dirty="0"/>
              <a:t> version of work plan for Option 2, 7 and 5</a:t>
            </a:r>
          </a:p>
          <a:p>
            <a:pPr lvl="1" fontAlgn="auto"/>
            <a:r>
              <a:rPr lang="en-GB" sz="1400" dirty="0"/>
              <a:t>V1.0.0 of TSs/TRs for Option 3-series Phase 1</a:t>
            </a:r>
          </a:p>
          <a:p>
            <a:pPr fontAlgn="auto"/>
            <a:r>
              <a:rPr lang="en-GB" sz="1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RAN5 5G-NR AH#2 (9-13 April 2018): Option 3-series Phase 1 </a:t>
            </a:r>
          </a:p>
          <a:p>
            <a:pPr fontAlgn="auto"/>
            <a:r>
              <a:rPr lang="en-GB" sz="1600" dirty="0">
                <a:solidFill>
                  <a:srgbClr val="FF0000"/>
                </a:solidFill>
              </a:rPr>
              <a:t>RAN5#79 (21-25 May 2018): V2.0.0 of TSs/TRs (scope: for 80% of Option 3-series prioritised test cases)</a:t>
            </a:r>
          </a:p>
          <a:p>
            <a:pPr fontAlgn="auto"/>
            <a:r>
              <a:rPr lang="en-GB" sz="1600" dirty="0">
                <a:solidFill>
                  <a:srgbClr val="FF0000"/>
                </a:solidFill>
              </a:rPr>
              <a:t>RAN#80 (11-14 June 2018): V15.0.0  of TSs/TRs</a:t>
            </a:r>
          </a:p>
          <a:p>
            <a:pPr fontAlgn="auto"/>
            <a:r>
              <a:rPr lang="en-GB" sz="1600" dirty="0"/>
              <a:t>RAN5#80 (20-24 Aug 2018): Options 2, 5  and 7 prioritised set</a:t>
            </a:r>
          </a:p>
          <a:p>
            <a:pPr fontAlgn="auto"/>
            <a:r>
              <a:rPr lang="en-GB" sz="1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RAN5 5G-NR AH#3 (8-12 Oct 2018): Options 2,5 and 7</a:t>
            </a:r>
          </a:p>
          <a:p>
            <a:pPr fontAlgn="auto"/>
            <a:r>
              <a:rPr lang="en-GB" sz="1600" dirty="0"/>
              <a:t>RAN5#81 (12-16 Nov 2018): Completion of Options 2,5 and 7 prioritised set based on RAN5 defined deliveries</a:t>
            </a:r>
          </a:p>
          <a:p>
            <a:pPr fontAlgn="auto"/>
            <a:r>
              <a:rPr lang="en-GB" sz="1600" dirty="0"/>
              <a:t>RAN#82 (10-13 Dec 2018): RAN5 5G-NR completion for prioritised set of test cases, NR bands and LTE-NR DC combinations.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kern="0" dirty="0"/>
              <a:t>RAN5 5GS WI time plan &amp; targets</a:t>
            </a:r>
          </a:p>
        </p:txBody>
      </p:sp>
    </p:spTree>
    <p:extLst>
      <p:ext uri="{BB962C8B-B14F-4D97-AF65-F5344CB8AC3E}">
        <p14:creationId xmlns:p14="http://schemas.microsoft.com/office/powerpoint/2010/main" val="2426153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Work plan &amp; Status reporting RAN5#77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It will not be possible to make a detailed Option 3 WP for all sub-areas by RAN5#77 due to the dependency on the core WG progress at the Reno meetings (RAN1, RAN2, RAN4, CT1…)</a:t>
            </a:r>
          </a:p>
          <a:p>
            <a:r>
              <a:rPr lang="en-US" sz="1800" dirty="0"/>
              <a:t>What we can do is to make a best effort estimate on the status for each Option 3 relevant WP sub-areas, i.e. for each sub-area WP do:</a:t>
            </a:r>
          </a:p>
          <a:p>
            <a:pPr lvl="1"/>
            <a:r>
              <a:rPr lang="en-US" sz="1400" dirty="0"/>
              <a:t>Estimate the number of WP items (tasks/test cases) expected for Option 3</a:t>
            </a:r>
          </a:p>
          <a:p>
            <a:pPr lvl="1"/>
            <a:r>
              <a:rPr lang="en-US" sz="1400" dirty="0"/>
              <a:t>As a minimum add the WP items where there have been contributions for at RAN5#77</a:t>
            </a:r>
          </a:p>
          <a:p>
            <a:r>
              <a:rPr lang="en-US" sz="1800" dirty="0"/>
              <a:t>Based on the best effort estimate limit the RAN#77 status reporting will be a rough overall completion status (conservative, due to the uncertainties in the detailed WPs)</a:t>
            </a:r>
          </a:p>
          <a:p>
            <a:r>
              <a:rPr lang="en-US" sz="1800" dirty="0"/>
              <a:t>It is important that sub-area WPs will be progressed for option 3 after the Reno meeting to enable start of more detailed status reporting from RAN5#78. </a:t>
            </a:r>
          </a:p>
          <a:p>
            <a:r>
              <a:rPr lang="en-US" sz="1800" dirty="0"/>
              <a:t>Proposed deadline for Option 3 sub-area WPs: </a:t>
            </a:r>
          </a:p>
          <a:p>
            <a:pPr lvl="1" fontAlgn="auto"/>
            <a:r>
              <a:rPr lang="en-GB" sz="1600" dirty="0"/>
              <a:t>Latest 18 Dec 2017: WP Responsible to send out sub-area WP to the RAN5 5G NR reflector to request company assignments</a:t>
            </a:r>
          </a:p>
          <a:p>
            <a:endParaRPr lang="en-US" sz="1800" dirty="0"/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688955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Work plan next step after RAN5#77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is important that the details of sub-area WPs are progressed for option 3 after the Reno WG meetings</a:t>
            </a:r>
          </a:p>
          <a:p>
            <a:r>
              <a:rPr lang="en-US" dirty="0"/>
              <a:t>Proposed deadline for detailed Option 3 sub-area WPs: </a:t>
            </a:r>
          </a:p>
          <a:p>
            <a:pPr lvl="1" fontAlgn="auto"/>
            <a:r>
              <a:rPr lang="en-GB" dirty="0">
                <a:solidFill>
                  <a:srgbClr val="FF0000"/>
                </a:solidFill>
              </a:rPr>
              <a:t>Latest 18 Dec 2017: WP Responsible to send out sub-area WPs to the RAN5 5G NR reflector to request company assignments </a:t>
            </a:r>
          </a:p>
          <a:p>
            <a:pPr lvl="1" fontAlgn="auto"/>
            <a:r>
              <a:rPr lang="en-GB" dirty="0"/>
              <a:t>…this is critical to enable necessary number of contributions to the RAN5 5GS RF AH#1 in Jan-18 and RAN5#78 in Feb-18.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125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TS/TR updates based on RAN5#77 outcome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5GS TSs/TRs need to be updated based on RAN5 approved text proposals at RAN5#77</a:t>
            </a:r>
          </a:p>
          <a:p>
            <a:r>
              <a:rPr lang="en-US" dirty="0"/>
              <a:t>Preferable if the updated TSs/TRs will be available and approved before the end of RAN5#77.</a:t>
            </a:r>
          </a:p>
          <a:p>
            <a:r>
              <a:rPr lang="en-US" dirty="0"/>
              <a:t>If not possible then the updated TSs/TRs need to be approved by email after RAN5#77</a:t>
            </a:r>
          </a:p>
          <a:p>
            <a:r>
              <a:rPr lang="en-US" dirty="0"/>
              <a:t>The updated TSs/TRs will be used as base for text proposals </a:t>
            </a:r>
            <a:r>
              <a:rPr lang="sv-SE" dirty="0"/>
              <a:t>at</a:t>
            </a:r>
            <a:r>
              <a:rPr lang="en-GB" dirty="0"/>
              <a:t> the RAN5 5GS RF AH#1 in Jan-18 and RAN5#78 in Feb-18.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244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pPr fontAlgn="auto"/>
            <a:r>
              <a:rPr lang="en-GB" sz="1400" dirty="0"/>
              <a:t>RAN5#77 (27 Nov – 1 Dec 2017): </a:t>
            </a:r>
          </a:p>
          <a:p>
            <a:pPr lvl="1" fontAlgn="auto"/>
            <a:r>
              <a:rPr lang="en-GB" sz="1200" dirty="0"/>
              <a:t>1</a:t>
            </a:r>
            <a:r>
              <a:rPr lang="en-GB" sz="1200" baseline="30000" dirty="0"/>
              <a:t>st</a:t>
            </a:r>
            <a:r>
              <a:rPr lang="en-GB" sz="1200" dirty="0"/>
              <a:t> version of work plan for Option 3</a:t>
            </a:r>
          </a:p>
          <a:p>
            <a:pPr lvl="1" fontAlgn="auto"/>
            <a:r>
              <a:rPr lang="en-GB" sz="1200" dirty="0"/>
              <a:t>Initial Pseudo CRs for Option 3-series (level pending core WG progress)</a:t>
            </a:r>
          </a:p>
          <a:p>
            <a:pPr fontAlgn="auto"/>
            <a:r>
              <a:rPr lang="en-GB" sz="1400" dirty="0">
                <a:solidFill>
                  <a:srgbClr val="FF0000"/>
                </a:solidFill>
                <a:highlight>
                  <a:srgbClr val="FFFF00"/>
                </a:highlight>
              </a:rPr>
              <a:t>RAN5#77 email deadline:  Updated draft TSs/TRs (TS rapporteurs)</a:t>
            </a:r>
          </a:p>
          <a:p>
            <a:pPr fontAlgn="auto"/>
            <a:r>
              <a:rPr lang="en-GB" sz="1400" dirty="0">
                <a:solidFill>
                  <a:srgbClr val="FF0000"/>
                </a:solidFill>
                <a:highlight>
                  <a:srgbClr val="FFFF00"/>
                </a:highlight>
              </a:rPr>
              <a:t>18 Dec 2017:  Option 3 sub-area WPs sent to the RAN5 5G/NR reflector for company assignments (WP Sub-Area responsible/rapporteurs)</a:t>
            </a:r>
          </a:p>
          <a:p>
            <a:pPr fontAlgn="auto"/>
            <a:r>
              <a:rPr lang="en-GB" sz="1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RAN5 5G-NR AH#1 (16-19 Jan 2018): Option 3-series Phase 1 / RF &amp; RRM</a:t>
            </a:r>
          </a:p>
          <a:p>
            <a:pPr fontAlgn="auto"/>
            <a:r>
              <a:rPr lang="en-GB" sz="1400" dirty="0"/>
              <a:t>RAN5#78 (26 Feb – 2 Mar 2018): </a:t>
            </a:r>
          </a:p>
          <a:p>
            <a:pPr lvl="1" fontAlgn="auto"/>
            <a:r>
              <a:rPr lang="en-GB" sz="1200" dirty="0"/>
              <a:t>1</a:t>
            </a:r>
            <a:r>
              <a:rPr lang="en-GB" sz="1200" baseline="30000" dirty="0"/>
              <a:t>st</a:t>
            </a:r>
            <a:r>
              <a:rPr lang="en-GB" sz="1200" dirty="0"/>
              <a:t> version of work plan for Option 2, 7 and 5</a:t>
            </a:r>
          </a:p>
          <a:p>
            <a:pPr lvl="1" fontAlgn="auto"/>
            <a:r>
              <a:rPr lang="en-GB" sz="1200" dirty="0"/>
              <a:t>V1.0.0 of TSs/TRs for Option 3-series Phase 1</a:t>
            </a:r>
          </a:p>
          <a:p>
            <a:pPr fontAlgn="auto"/>
            <a:r>
              <a:rPr lang="en-GB" sz="1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RAN5 5G-NR AH#2 (9-13 April 2018): Option 3-series Phase 1 </a:t>
            </a:r>
          </a:p>
          <a:p>
            <a:pPr fontAlgn="auto"/>
            <a:r>
              <a:rPr lang="en-GB" sz="1400" dirty="0">
                <a:solidFill>
                  <a:srgbClr val="FF0000"/>
                </a:solidFill>
              </a:rPr>
              <a:t>RAN5#79 (21-25 May 2018): V2.0.0 of TSs/TRs (scope: for 80% of Option 3-series prioritised test cases)</a:t>
            </a:r>
          </a:p>
          <a:p>
            <a:pPr fontAlgn="auto"/>
            <a:r>
              <a:rPr lang="en-GB" sz="1400" dirty="0">
                <a:solidFill>
                  <a:srgbClr val="FF0000"/>
                </a:solidFill>
              </a:rPr>
              <a:t>RAN#80 (11-14 June 2018): V15.0.0  of TSs/TRs</a:t>
            </a:r>
          </a:p>
          <a:p>
            <a:pPr fontAlgn="auto"/>
            <a:r>
              <a:rPr lang="en-GB" sz="1400" dirty="0"/>
              <a:t>RAN5#80 (20-24 Aug 2018): Options 2, 5  and 7 prioritised set</a:t>
            </a:r>
          </a:p>
          <a:p>
            <a:pPr fontAlgn="auto"/>
            <a:r>
              <a:rPr lang="en-GB" sz="14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RAN5 5G-NR AH#3 (8-12 Oct 2018): Options 2,5 and 7</a:t>
            </a:r>
          </a:p>
          <a:p>
            <a:pPr fontAlgn="auto"/>
            <a:r>
              <a:rPr lang="en-GB" sz="1400" dirty="0"/>
              <a:t>RAN5#81 (12-16 Nov 2018): Completion of Options 2,5 and 7 prioritised set based on RAN5 defined deliveries</a:t>
            </a:r>
          </a:p>
          <a:p>
            <a:pPr fontAlgn="auto"/>
            <a:r>
              <a:rPr lang="en-GB" sz="1400" dirty="0"/>
              <a:t>RAN#82 (10-13 Dec 2018): RAN5 5G-NR completion for prioritised set of test cases, NR bands and LTE-NR DC combinations.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kern="0" dirty="0"/>
              <a:t>UPDATED RAN5 5GS WI time plan &amp; targets</a:t>
            </a:r>
          </a:p>
        </p:txBody>
      </p:sp>
    </p:spTree>
    <p:extLst>
      <p:ext uri="{BB962C8B-B14F-4D97-AF65-F5344CB8AC3E}">
        <p14:creationId xmlns:p14="http://schemas.microsoft.com/office/powerpoint/2010/main" val="2775209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lvl="0"/>
            <a:r>
              <a:rPr lang="en-US" sz="2800" dirty="0"/>
              <a:t>Need to update Sub-area WP</a:t>
            </a:r>
            <a:r>
              <a:rPr lang="en-US" sz="1600" dirty="0"/>
              <a:t>s</a:t>
            </a:r>
            <a:endParaRPr lang="en-US" sz="2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There</a:t>
            </a:r>
            <a:r>
              <a:rPr lang="sv-SE" dirty="0"/>
              <a:t> is a </a:t>
            </a:r>
            <a:r>
              <a:rPr lang="sv-SE" dirty="0" err="1"/>
              <a:t>need</a:t>
            </a:r>
            <a:r>
              <a:rPr lang="sv-SE" dirty="0"/>
              <a:t> to </a:t>
            </a:r>
            <a:r>
              <a:rPr lang="sv-SE" dirty="0" err="1"/>
              <a:t>update</a:t>
            </a:r>
            <a:r>
              <a:rPr lang="sv-SE" dirty="0"/>
              <a:t> the </a:t>
            </a:r>
            <a:r>
              <a:rPr lang="sv-SE" dirty="0" err="1"/>
              <a:t>framework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</a:t>
            </a:r>
            <a:r>
              <a:rPr lang="sv-SE" dirty="0" err="1"/>
              <a:t>distributed</a:t>
            </a:r>
            <a:r>
              <a:rPr lang="sv-SE" dirty="0"/>
              <a:t> </a:t>
            </a:r>
            <a:r>
              <a:rPr lang="sv-SE" dirty="0" err="1"/>
              <a:t>Sub</a:t>
            </a:r>
            <a:r>
              <a:rPr lang="sv-SE" dirty="0"/>
              <a:t>-Area WPs </a:t>
            </a:r>
            <a:r>
              <a:rPr lang="sv-SE" dirty="0" err="1"/>
              <a:t>updated</a:t>
            </a:r>
            <a:endParaRPr lang="sv-SE" dirty="0"/>
          </a:p>
          <a:p>
            <a:pPr lvl="1"/>
            <a:r>
              <a:rPr lang="sv-SE" dirty="0" err="1"/>
              <a:t>Enhancement</a:t>
            </a:r>
            <a:r>
              <a:rPr lang="sv-SE" dirty="0"/>
              <a:t> to the </a:t>
            </a:r>
            <a:r>
              <a:rPr lang="sv-SE" dirty="0" err="1"/>
              <a:t>macro</a:t>
            </a:r>
            <a:r>
              <a:rPr lang="sv-SE" dirty="0"/>
              <a:t> to </a:t>
            </a:r>
            <a:r>
              <a:rPr lang="sv-SE" dirty="0" err="1"/>
              <a:t>automate</a:t>
            </a:r>
            <a:r>
              <a:rPr lang="sv-SE" dirty="0"/>
              <a:t> </a:t>
            </a:r>
            <a:r>
              <a:rPr lang="sv-SE" dirty="0" err="1"/>
              <a:t>adding</a:t>
            </a:r>
            <a:r>
              <a:rPr lang="sv-SE" dirty="0"/>
              <a:t> WP item </a:t>
            </a:r>
            <a:r>
              <a:rPr lang="sv-SE" dirty="0" err="1"/>
              <a:t>numbers</a:t>
            </a:r>
            <a:endParaRPr lang="sv-SE" dirty="0"/>
          </a:p>
          <a:p>
            <a:pPr lvl="1"/>
            <a:r>
              <a:rPr lang="sv-SE" dirty="0"/>
              <a:t>To </a:t>
            </a:r>
            <a:r>
              <a:rPr lang="sv-SE" dirty="0" err="1"/>
              <a:t>add</a:t>
            </a:r>
            <a:r>
              <a:rPr lang="sv-SE" dirty="0"/>
              <a:t> input </a:t>
            </a:r>
            <a:r>
              <a:rPr lang="sv-SE" dirty="0" err="1"/>
              <a:t>fields</a:t>
            </a:r>
            <a:r>
              <a:rPr lang="sv-SE" dirty="0"/>
              <a:t> </a:t>
            </a:r>
            <a:r>
              <a:rPr lang="sv-SE" dirty="0" err="1"/>
              <a:t>used</a:t>
            </a:r>
            <a:r>
              <a:rPr lang="sv-SE" dirty="0"/>
              <a:t> for </a:t>
            </a:r>
            <a:r>
              <a:rPr lang="sv-SE" dirty="0" err="1"/>
              <a:t>estimates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the total </a:t>
            </a:r>
            <a:r>
              <a:rPr lang="sv-SE" dirty="0" err="1"/>
              <a:t>number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expected</a:t>
            </a:r>
            <a:r>
              <a:rPr lang="sv-SE" dirty="0"/>
              <a:t> WP </a:t>
            </a:r>
            <a:r>
              <a:rPr lang="sv-SE" dirty="0" err="1"/>
              <a:t>items</a:t>
            </a:r>
            <a:r>
              <a:rPr lang="sv-SE" dirty="0"/>
              <a:t> (</a:t>
            </a:r>
            <a:r>
              <a:rPr lang="sv-SE" dirty="0" err="1"/>
              <a:t>used</a:t>
            </a:r>
            <a:r>
              <a:rPr lang="sv-SE" dirty="0"/>
              <a:t> </a:t>
            </a:r>
            <a:r>
              <a:rPr lang="sv-SE" dirty="0" err="1"/>
              <a:t>when</a:t>
            </a:r>
            <a:r>
              <a:rPr lang="sv-SE" dirty="0"/>
              <a:t> the </a:t>
            </a:r>
            <a:r>
              <a:rPr lang="sv-SE" dirty="0" err="1"/>
              <a:t>details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not </a:t>
            </a:r>
            <a:r>
              <a:rPr lang="sv-SE" dirty="0" err="1"/>
              <a:t>known</a:t>
            </a:r>
            <a:r>
              <a:rPr lang="sv-SE" dirty="0"/>
              <a:t>)</a:t>
            </a:r>
          </a:p>
          <a:p>
            <a:pPr lvl="1"/>
            <a:r>
              <a:rPr lang="sv-SE" dirty="0" err="1"/>
              <a:t>Enable</a:t>
            </a:r>
            <a:r>
              <a:rPr lang="sv-SE" dirty="0"/>
              <a:t> automation support for </a:t>
            </a:r>
            <a:r>
              <a:rPr lang="sv-SE" dirty="0" err="1"/>
              <a:t>maintaining</a:t>
            </a:r>
            <a:r>
              <a:rPr lang="sv-SE" dirty="0"/>
              <a:t> WP status</a:t>
            </a:r>
          </a:p>
          <a:p>
            <a:pPr lvl="2"/>
            <a:r>
              <a:rPr lang="sv-SE" dirty="0" err="1"/>
              <a:t>See</a:t>
            </a:r>
            <a:r>
              <a:rPr lang="sv-SE" dirty="0"/>
              <a:t> </a:t>
            </a:r>
            <a:r>
              <a:rPr lang="sv-SE" dirty="0" err="1"/>
              <a:t>next</a:t>
            </a:r>
            <a:r>
              <a:rPr lang="sv-SE" dirty="0"/>
              <a:t> </a:t>
            </a:r>
            <a:r>
              <a:rPr lang="sv-SE" dirty="0" err="1"/>
              <a:t>slide</a:t>
            </a:r>
            <a:r>
              <a:rPr lang="sv-SE" dirty="0"/>
              <a:t> for WP support </a:t>
            </a:r>
            <a:r>
              <a:rPr lang="sv-SE" dirty="0" err="1"/>
              <a:t>tool</a:t>
            </a:r>
            <a:r>
              <a:rPr lang="sv-SE" dirty="0"/>
              <a:t> &amp; WP Status </a:t>
            </a:r>
            <a:r>
              <a:rPr lang="sv-SE" dirty="0" err="1"/>
              <a:t>Maintenance</a:t>
            </a:r>
            <a:r>
              <a:rPr lang="sv-SE" dirty="0"/>
              <a:t> Process</a:t>
            </a:r>
          </a:p>
          <a:p>
            <a:r>
              <a:rPr lang="sv-SE" dirty="0"/>
              <a:t>AP on </a:t>
            </a:r>
            <a:r>
              <a:rPr lang="sv-SE" dirty="0" err="1"/>
              <a:t>Sub</a:t>
            </a:r>
            <a:r>
              <a:rPr lang="sv-SE" dirty="0"/>
              <a:t>-Area WP </a:t>
            </a:r>
            <a:r>
              <a:rPr lang="sv-SE" dirty="0" err="1"/>
              <a:t>responsible</a:t>
            </a:r>
            <a:r>
              <a:rPr lang="sv-SE" dirty="0"/>
              <a:t>: </a:t>
            </a:r>
          </a:p>
          <a:p>
            <a:pPr lvl="1"/>
            <a:r>
              <a:rPr lang="sv-SE" dirty="0" err="1"/>
              <a:t>Send</a:t>
            </a:r>
            <a:r>
              <a:rPr lang="sv-SE" dirty="0"/>
              <a:t> </a:t>
            </a:r>
            <a:r>
              <a:rPr lang="sv-SE" dirty="0" err="1"/>
              <a:t>latest</a:t>
            </a:r>
            <a:r>
              <a:rPr lang="sv-SE" dirty="0"/>
              <a:t> version </a:t>
            </a:r>
            <a:r>
              <a:rPr lang="sv-SE" dirty="0" err="1"/>
              <a:t>of</a:t>
            </a:r>
            <a:r>
              <a:rPr lang="sv-SE" dirty="0"/>
              <a:t> the </a:t>
            </a:r>
            <a:r>
              <a:rPr lang="sv-SE" dirty="0" err="1"/>
              <a:t>Sub</a:t>
            </a:r>
            <a:r>
              <a:rPr lang="sv-SE" dirty="0"/>
              <a:t>-Area WP </a:t>
            </a:r>
            <a:r>
              <a:rPr lang="sv-SE" dirty="0" err="1"/>
              <a:t>excel</a:t>
            </a:r>
            <a:r>
              <a:rPr lang="sv-SE" dirty="0"/>
              <a:t> </a:t>
            </a:r>
            <a:r>
              <a:rPr lang="sv-SE" dirty="0" err="1"/>
              <a:t>file</a:t>
            </a:r>
            <a:r>
              <a:rPr lang="sv-SE" dirty="0"/>
              <a:t> to </a:t>
            </a:r>
            <a:r>
              <a:rPr lang="sv-SE" dirty="0">
                <a:hlinkClick r:id="rId2"/>
              </a:rPr>
              <a:t>leif.mattisson@ericsson.com</a:t>
            </a:r>
            <a:r>
              <a:rPr lang="sv-SE" dirty="0"/>
              <a:t>. </a:t>
            </a:r>
          </a:p>
          <a:p>
            <a:pPr marL="355600" lvl="1" indent="0">
              <a:buNone/>
            </a:pPr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333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392113"/>
            <a:ext cx="7922651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400" dirty="0"/>
              <a:t>WP support tool &amp; WP Status maintenance PROCESS</a:t>
            </a:r>
            <a:endParaRPr lang="sv-SE" sz="2400" dirty="0"/>
          </a:p>
          <a:p>
            <a:pPr lvl="0"/>
            <a:endParaRPr lang="sv-SE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580" y="1288702"/>
            <a:ext cx="8164452" cy="492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4468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17266</TotalTime>
  <Words>1008</Words>
  <Application>Microsoft Office PowerPoint</Application>
  <PresentationFormat>On-screen Show (4:3)</PresentationFormat>
  <Paragraphs>79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Ericsson Capital TT</vt:lpstr>
      <vt:lpstr>PresentationTemplate2011</vt:lpstr>
      <vt:lpstr>RAN5#77 5GS WP And TS Rapporteurs Sidebar</vt:lpstr>
      <vt:lpstr>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Leif Mattisson</cp:lastModifiedBy>
  <cp:revision>178</cp:revision>
  <dcterms:created xsi:type="dcterms:W3CDTF">2016-08-26T13:27:01Z</dcterms:created>
  <dcterms:modified xsi:type="dcterms:W3CDTF">2017-11-28T15:37:19Z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