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23"/>
  </p:notesMasterIdLst>
  <p:handoutMasterIdLst>
    <p:handoutMasterId r:id="rId24"/>
  </p:handoutMasterIdLst>
  <p:sldIdLst>
    <p:sldId id="259" r:id="rId2"/>
    <p:sldId id="260" r:id="rId3"/>
    <p:sldId id="283" r:id="rId4"/>
    <p:sldId id="275" r:id="rId5"/>
    <p:sldId id="276" r:id="rId6"/>
    <p:sldId id="262" r:id="rId7"/>
    <p:sldId id="265" r:id="rId8"/>
    <p:sldId id="278" r:id="rId9"/>
    <p:sldId id="277" r:id="rId10"/>
    <p:sldId id="267" r:id="rId11"/>
    <p:sldId id="268" r:id="rId12"/>
    <p:sldId id="269" r:id="rId13"/>
    <p:sldId id="270" r:id="rId14"/>
    <p:sldId id="271" r:id="rId15"/>
    <p:sldId id="272" r:id="rId16"/>
    <p:sldId id="273" r:id="rId17"/>
    <p:sldId id="274" r:id="rId18"/>
    <p:sldId id="279" r:id="rId19"/>
    <p:sldId id="281" r:id="rId20"/>
    <p:sldId id="282" r:id="rId21"/>
    <p:sldId id="261" r:id="rId22"/>
  </p:sldIdLst>
  <p:sldSz cx="9144000" cy="6858000" type="screen4x3"/>
  <p:notesSz cx="6884988" cy="10018713"/>
  <p:embeddedFontLst>
    <p:embeddedFont>
      <p:font typeface="Ericsson Capital TT" panose="02000503000000020004" pitchFamily="2" charset="0"/>
      <p:regular r:id="rId25"/>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0"/>
            <p14:sldId id="283"/>
            <p14:sldId id="275"/>
            <p14:sldId id="276"/>
            <p14:sldId id="262"/>
            <p14:sldId id="265"/>
            <p14:sldId id="278"/>
            <p14:sldId id="277"/>
            <p14:sldId id="267"/>
            <p14:sldId id="268"/>
            <p14:sldId id="269"/>
            <p14:sldId id="270"/>
            <p14:sldId id="271"/>
            <p14:sldId id="272"/>
            <p14:sldId id="273"/>
            <p14:sldId id="274"/>
            <p14:sldId id="279"/>
            <p14:sldId id="281"/>
            <p14:sldId id="282"/>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5319" autoAdjust="0"/>
  </p:normalViewPr>
  <p:slideViewPr>
    <p:cSldViewPr snapToGrid="0" snapToObjects="1">
      <p:cViewPr varScale="1">
        <p:scale>
          <a:sx n="72" d="100"/>
          <a:sy n="72" d="100"/>
        </p:scale>
        <p:origin x="1350" y="72"/>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79" d="100"/>
          <a:sy n="79" d="100"/>
        </p:scale>
        <p:origin x="4014" y="114"/>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R5-171265</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R5-171265</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8213" y="750888"/>
            <a:ext cx="500856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sv-SE"/>
              <a:t>2017-02-10</a:t>
            </a:r>
            <a:endParaRPr lang="en-US"/>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9" name="Header Placeholder 8"/>
          <p:cNvSpPr>
            <a:spLocks noGrp="1"/>
          </p:cNvSpPr>
          <p:nvPr>
            <p:ph type="hdr" sz="quarter" idx="13"/>
          </p:nvPr>
        </p:nvSpPr>
        <p:spPr/>
        <p:txBody>
          <a:bodyPr/>
          <a:lstStyle/>
          <a:p>
            <a:r>
              <a:rPr lang="en-US"/>
              <a:t>R5-171265</a:t>
            </a:r>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sv-SE"/>
              <a:t>2017-02-10</a:t>
            </a:r>
            <a:endParaRPr lang="en-US" dirty="0"/>
          </a:p>
        </p:txBody>
      </p:sp>
      <p:sp>
        <p:nvSpPr>
          <p:cNvPr id="5" name="Slide Number Placeholder 4"/>
          <p:cNvSpPr>
            <a:spLocks noGrp="1"/>
          </p:cNvSpPr>
          <p:nvPr>
            <p:ph type="sldNum" sz="quarter" idx="11"/>
          </p:nvPr>
        </p:nvSpPr>
        <p:spPr/>
        <p:txBody>
          <a:bodyPr/>
          <a:lstStyle/>
          <a:p>
            <a:fld id="{DEC882E5-0606-4F36-965A-21DA031B6408}" type="slidenum">
              <a:rPr lang="en-US" smtClean="0"/>
              <a:t>2</a:t>
            </a:fld>
            <a:endParaRPr lang="en-US" dirty="0"/>
          </a:p>
        </p:txBody>
      </p:sp>
      <p:sp>
        <p:nvSpPr>
          <p:cNvPr id="6" name="Header Placeholder 5"/>
          <p:cNvSpPr>
            <a:spLocks noGrp="1"/>
          </p:cNvSpPr>
          <p:nvPr>
            <p:ph type="hdr" sz="quarter" idx="12"/>
          </p:nvPr>
        </p:nvSpPr>
        <p:spPr/>
        <p:txBody>
          <a:bodyPr/>
          <a:lstStyle/>
          <a:p>
            <a:r>
              <a:rPr lang="en-US"/>
              <a:t>R5-171265</a:t>
            </a:r>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367789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sv-SE"/>
              <a:t>2017-02-10</a:t>
            </a:r>
            <a:endParaRPr lang="en-US" dirty="0"/>
          </a:p>
        </p:txBody>
      </p:sp>
      <p:sp>
        <p:nvSpPr>
          <p:cNvPr id="5" name="Slide Number Placeholder 4"/>
          <p:cNvSpPr>
            <a:spLocks noGrp="1"/>
          </p:cNvSpPr>
          <p:nvPr>
            <p:ph type="sldNum" sz="quarter" idx="11"/>
          </p:nvPr>
        </p:nvSpPr>
        <p:spPr/>
        <p:txBody>
          <a:bodyPr/>
          <a:lstStyle/>
          <a:p>
            <a:fld id="{A11A4314-6A29-453D-9166-308B2477DC41}" type="slidenum">
              <a:rPr lang="en-US" smtClean="0"/>
              <a:t>21</a:t>
            </a:fld>
            <a:endParaRPr lang="en-US" dirty="0"/>
          </a:p>
        </p:txBody>
      </p:sp>
      <p:sp>
        <p:nvSpPr>
          <p:cNvPr id="6" name="Header Placeholder 5"/>
          <p:cNvSpPr>
            <a:spLocks noGrp="1"/>
          </p:cNvSpPr>
          <p:nvPr>
            <p:ph type="hdr" sz="quarter" idx="12"/>
          </p:nvPr>
        </p:nvSpPr>
        <p:spPr/>
        <p:txBody>
          <a:bodyPr/>
          <a:lstStyle/>
          <a:p>
            <a:r>
              <a:rPr lang="en-US"/>
              <a:t>R5-171265</a:t>
            </a:r>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Ericsson Capital TT"/>
              </a:defRPr>
            </a:lvl1pPr>
          </a:lstStyle>
          <a:p>
            <a:r>
              <a:rPr lang="en-US" dirty="0"/>
              <a:t>Click to add 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userDrawn="1"/>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www.3gpp.org/DynaReport/38900.htm" TargetMode="External"/><Relationship Id="rId3" Type="http://schemas.openxmlformats.org/officeDocument/2006/relationships/hyperlink" Target="http://www.3gpp.org/DynaReport/38801.htm" TargetMode="External"/><Relationship Id="rId7" Type="http://schemas.openxmlformats.org/officeDocument/2006/relationships/hyperlink" Target="http://www.3gpp.org/DynaReport/38805.htm" TargetMode="External"/><Relationship Id="rId2" Type="http://schemas.openxmlformats.org/officeDocument/2006/relationships/hyperlink" Target="http://www.3gpp.org/DynaReport/33899.htm" TargetMode="External"/><Relationship Id="rId1" Type="http://schemas.openxmlformats.org/officeDocument/2006/relationships/slideLayout" Target="../slideLayouts/slideLayout16.xml"/><Relationship Id="rId6" Type="http://schemas.openxmlformats.org/officeDocument/2006/relationships/hyperlink" Target="http://www.3gpp.org/DynaReport/38804.htm" TargetMode="External"/><Relationship Id="rId5" Type="http://schemas.openxmlformats.org/officeDocument/2006/relationships/hyperlink" Target="http://www.3gpp.org/DynaReport/38803.htm" TargetMode="External"/><Relationship Id="rId10" Type="http://schemas.openxmlformats.org/officeDocument/2006/relationships/hyperlink" Target="http://www.3gpp.org/DynaReport/38913.htm" TargetMode="External"/><Relationship Id="rId4" Type="http://schemas.openxmlformats.org/officeDocument/2006/relationships/hyperlink" Target="http://www.3gpp.org/DynaReport/38802.htm" TargetMode="External"/><Relationship Id="rId9" Type="http://schemas.openxmlformats.org/officeDocument/2006/relationships/hyperlink" Target="http://www.3gpp.org/DynaReport/38912.ht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DynaReport/23501.htm" TargetMode="External"/><Relationship Id="rId2" Type="http://schemas.openxmlformats.org/officeDocument/2006/relationships/hyperlink" Target="http://www.3gpp.org/DynaReport/22261.htm" TargetMode="External"/><Relationship Id="rId1" Type="http://schemas.openxmlformats.org/officeDocument/2006/relationships/slideLayout" Target="../slideLayouts/slideLayout16.xml"/><Relationship Id="rId4" Type="http://schemas.openxmlformats.org/officeDocument/2006/relationships/hyperlink" Target="http://www.3gpp.org/DynaReport/23502.ht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08709"/>
            <a:ext cx="8372560" cy="2839491"/>
          </a:xfrm>
        </p:spPr>
        <p:txBody>
          <a:bodyPr/>
          <a:lstStyle/>
          <a:p>
            <a:pPr algn="ctr"/>
            <a:r>
              <a:rPr lang="en-US" dirty="0"/>
              <a:t>3GPP 5G/NR status</a:t>
            </a:r>
            <a:br>
              <a:rPr lang="en-US" dirty="0"/>
            </a:br>
            <a:r>
              <a:rPr lang="en-US" sz="2000" dirty="0"/>
              <a:t>Dec-16 STATUS</a:t>
            </a:r>
            <a:endParaRPr lang="en-US" dirty="0"/>
          </a:p>
        </p:txBody>
      </p:sp>
      <p:sp>
        <p:nvSpPr>
          <p:cNvPr id="5" name="Subtitle 4"/>
          <p:cNvSpPr>
            <a:spLocks noGrp="1"/>
          </p:cNvSpPr>
          <p:nvPr>
            <p:ph type="subTitle" idx="1"/>
          </p:nvPr>
        </p:nvSpPr>
        <p:spPr/>
        <p:txBody>
          <a:bodyPr/>
          <a:lstStyle/>
          <a:p>
            <a:r>
              <a:rPr lang="en-US" dirty="0"/>
              <a:t>RAN5#74                                           R5-171265</a:t>
            </a:r>
          </a:p>
          <a:p>
            <a:r>
              <a:rPr lang="en-US" sz="2400" dirty="0"/>
              <a:t>Athens, Greece, 13-17 Feb 2017</a:t>
            </a:r>
          </a:p>
          <a:p>
            <a:r>
              <a:rPr lang="en-US" sz="2400" dirty="0"/>
              <a:t>Source: Ericsson</a:t>
            </a:r>
          </a:p>
          <a:p>
            <a:r>
              <a:rPr lang="en-US" sz="2400" dirty="0"/>
              <a:t>Document for: Information</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6" y="1487169"/>
            <a:ext cx="8242760" cy="1821501"/>
          </a:xfrm>
          <a:solidFill>
            <a:schemeClr val="accent1">
              <a:lumMod val="40000"/>
              <a:lumOff val="60000"/>
            </a:schemeClr>
          </a:solidFill>
          <a:effectLst>
            <a:outerShdw blurRad="50800" dist="38100" dir="2700000" algn="tl" rotWithShape="0">
              <a:prstClr val="black">
                <a:alpha val="40000"/>
              </a:prstClr>
            </a:outerShdw>
          </a:effectLst>
        </p:spPr>
        <p:txBody>
          <a:bodyPr/>
          <a:lstStyle/>
          <a:p>
            <a:pPr hangingPunct="0"/>
            <a:r>
              <a:rPr lang="en-GB" sz="1200" b="1" dirty="0"/>
              <a:t>Functions similar to E-UTRAN</a:t>
            </a:r>
          </a:p>
          <a:p>
            <a:pPr lvl="1" hangingPunct="0"/>
            <a:r>
              <a:rPr lang="en-GB" sz="1200" dirty="0"/>
              <a:t>Transfer of user data</a:t>
            </a:r>
          </a:p>
          <a:p>
            <a:pPr lvl="1" hangingPunct="0"/>
            <a:r>
              <a:rPr lang="en-GB" sz="1200" dirty="0"/>
              <a:t>Radio channel ciphering and deciphering</a:t>
            </a:r>
          </a:p>
          <a:p>
            <a:pPr lvl="1" hangingPunct="0"/>
            <a:r>
              <a:rPr lang="en-GB" sz="1200" dirty="0"/>
              <a:t>Integrity protection</a:t>
            </a:r>
          </a:p>
          <a:p>
            <a:pPr lvl="1" hangingPunct="0"/>
            <a:r>
              <a:rPr lang="en-GB" sz="1200" dirty="0"/>
              <a:t>Header compression</a:t>
            </a:r>
          </a:p>
          <a:p>
            <a:pPr lvl="1" hangingPunct="0"/>
            <a:r>
              <a:rPr lang="en-GB" sz="1200" dirty="0"/>
              <a:t>Mobility control functions / Handover</a:t>
            </a:r>
          </a:p>
          <a:p>
            <a:pPr lvl="1" hangingPunct="0"/>
            <a:r>
              <a:rPr lang="en-GB" sz="1200" dirty="0"/>
              <a:t>Inter-cell interference coordination</a:t>
            </a:r>
          </a:p>
          <a:p>
            <a:pPr lvl="1" hangingPunct="0"/>
            <a:r>
              <a:rPr lang="en-GB" sz="1200" dirty="0"/>
              <a:t>Connection setup and release</a:t>
            </a:r>
          </a:p>
        </p:txBody>
      </p:sp>
      <p:sp>
        <p:nvSpPr>
          <p:cNvPr id="3" name="Title 2"/>
          <p:cNvSpPr>
            <a:spLocks noGrp="1"/>
          </p:cNvSpPr>
          <p:nvPr>
            <p:ph type="title"/>
          </p:nvPr>
        </p:nvSpPr>
        <p:spPr>
          <a:xfrm>
            <a:off x="393701" y="408162"/>
            <a:ext cx="7494588" cy="1006828"/>
          </a:xfrm>
        </p:spPr>
        <p:txBody>
          <a:bodyPr>
            <a:normAutofit/>
          </a:bodyPr>
          <a:lstStyle/>
          <a:p>
            <a:r>
              <a:rPr lang="en-US" sz="2800" dirty="0"/>
              <a:t>New RAN functions#1</a:t>
            </a:r>
            <a:br>
              <a:rPr lang="en-US" dirty="0"/>
            </a:br>
            <a:r>
              <a:rPr lang="en-US" sz="1200" dirty="0"/>
              <a:t>(</a:t>
            </a:r>
            <a:r>
              <a:rPr lang="en-US" sz="1200" dirty="0" err="1"/>
              <a:t>ReF</a:t>
            </a:r>
            <a:r>
              <a:rPr lang="en-US" sz="1200" dirty="0"/>
              <a:t>: TR 38.801 v1.0.0)</a:t>
            </a:r>
            <a:endParaRPr lang="en-US" dirty="0"/>
          </a:p>
        </p:txBody>
      </p:sp>
      <p:sp>
        <p:nvSpPr>
          <p:cNvPr id="4" name="Content Placeholder 1"/>
          <p:cNvSpPr txBox="1">
            <a:spLocks/>
          </p:cNvSpPr>
          <p:nvPr/>
        </p:nvSpPr>
        <p:spPr bwMode="auto">
          <a:xfrm>
            <a:off x="393701" y="3428986"/>
            <a:ext cx="8245935" cy="3429014"/>
          </a:xfrm>
          <a:prstGeom prst="rect">
            <a:avLst/>
          </a:prstGeom>
          <a:solidFill>
            <a:schemeClr val="tx2">
              <a:lumMod val="10000"/>
              <a:lumOff val="90000"/>
            </a:schemeClr>
          </a:solidFill>
          <a:ln w="9525">
            <a:noFill/>
            <a:miter lim="800000"/>
            <a:headEnd/>
            <a:tailEnd/>
          </a:ln>
          <a:effectLst>
            <a:outerShdw blurRad="50800" dist="38100" dir="2700000" algn="tl" rotWithShape="0">
              <a:prstClr val="black">
                <a:alpha val="40000"/>
              </a:prstClr>
            </a:outerShdw>
          </a:effectLst>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hangingPunct="0"/>
            <a:r>
              <a:rPr lang="en-GB" sz="1200" b="1" kern="0" dirty="0"/>
              <a:t>Functions specific for New RAN:</a:t>
            </a:r>
            <a:endParaRPr lang="sv-SE" sz="1200" b="1" kern="0" dirty="0"/>
          </a:p>
          <a:p>
            <a:pPr lvl="1" hangingPunct="0"/>
            <a:r>
              <a:rPr lang="en-GB" sz="1200" kern="0" dirty="0"/>
              <a:t>Network Slice support</a:t>
            </a:r>
            <a:endParaRPr lang="sv-SE" sz="1200" kern="0" dirty="0"/>
          </a:p>
          <a:p>
            <a:pPr lvl="2" hangingPunct="0"/>
            <a:r>
              <a:rPr lang="en-GB" sz="1200" kern="0" dirty="0"/>
              <a:t>This function provides the capability for New RAN to support network slicing</a:t>
            </a:r>
            <a:endParaRPr lang="sv-SE" sz="1200" kern="0" dirty="0"/>
          </a:p>
          <a:p>
            <a:pPr lvl="1" hangingPunct="0"/>
            <a:r>
              <a:rPr lang="en-GB" sz="1200" kern="0" dirty="0"/>
              <a:t>Tight Interworking with E-UTRA</a:t>
            </a:r>
            <a:endParaRPr lang="sv-SE" sz="1200" kern="0" dirty="0"/>
          </a:p>
          <a:p>
            <a:pPr lvl="2" hangingPunct="0"/>
            <a:r>
              <a:rPr lang="en-GB" sz="1200" kern="0" dirty="0"/>
              <a:t>This function enables tight </a:t>
            </a:r>
            <a:r>
              <a:rPr lang="en-GB" sz="1400" kern="0" dirty="0"/>
              <a:t>interworking</a:t>
            </a:r>
            <a:r>
              <a:rPr lang="en-GB" sz="1200" kern="0" dirty="0"/>
              <a:t> between NR and E-UTRA by means of data flow aggregation. This function includes at least dual connectivity. Interworking with E-UTRA is supported for collocated and non-collocated site deployments.</a:t>
            </a:r>
            <a:endParaRPr lang="sv-SE" sz="1200" kern="0" dirty="0"/>
          </a:p>
          <a:p>
            <a:pPr lvl="1" hangingPunct="0"/>
            <a:r>
              <a:rPr lang="en-GB" sz="1200" kern="0" dirty="0"/>
              <a:t>Multi-connectivity</a:t>
            </a:r>
            <a:endParaRPr lang="sv-SE" sz="1200" kern="0" dirty="0"/>
          </a:p>
          <a:p>
            <a:pPr lvl="2" hangingPunct="0"/>
            <a:r>
              <a:rPr lang="en-GB" sz="1200" kern="0" dirty="0"/>
              <a:t>TBD: Multi-connectivity is pending to RAN2 decision.</a:t>
            </a:r>
          </a:p>
          <a:p>
            <a:pPr lvl="1" hangingPunct="0"/>
            <a:r>
              <a:rPr lang="en-GB" sz="1200" dirty="0"/>
              <a:t>E-UTRA-NR handover through a New RAN interface</a:t>
            </a:r>
          </a:p>
          <a:p>
            <a:pPr lvl="2" hangingPunct="0"/>
            <a:r>
              <a:rPr lang="en-GB" sz="1200" dirty="0"/>
              <a:t>This function provides means for E-UTRA-NR handover via the direct interface between an </a:t>
            </a:r>
            <a:r>
              <a:rPr lang="en-GB" sz="1200" dirty="0" err="1"/>
              <a:t>eLTE</a:t>
            </a:r>
            <a:r>
              <a:rPr lang="en-GB" sz="1200" dirty="0"/>
              <a:t> </a:t>
            </a:r>
            <a:r>
              <a:rPr lang="en-GB" sz="1200" dirty="0" err="1"/>
              <a:t>eNB</a:t>
            </a:r>
            <a:r>
              <a:rPr lang="en-GB" sz="1200" dirty="0"/>
              <a:t> and a </a:t>
            </a:r>
            <a:r>
              <a:rPr lang="en-GB" sz="1200" dirty="0" err="1"/>
              <a:t>gNB</a:t>
            </a:r>
            <a:r>
              <a:rPr lang="en-GB" sz="1200" dirty="0"/>
              <a:t>.</a:t>
            </a:r>
            <a:endParaRPr lang="sv-SE" sz="1200" dirty="0"/>
          </a:p>
          <a:p>
            <a:pPr lvl="1" hangingPunct="0"/>
            <a:r>
              <a:rPr lang="en-GB" sz="1200" dirty="0"/>
              <a:t>Session Management</a:t>
            </a:r>
            <a:endParaRPr lang="sv-SE" sz="1200" dirty="0"/>
          </a:p>
          <a:p>
            <a:pPr lvl="2" hangingPunct="0"/>
            <a:r>
              <a:rPr lang="en-GB" sz="1200" dirty="0"/>
              <a:t>This function provides means for the NGC to create/modify/release a context and related resources in the New RAN associated with a particular PDU session of a UE and the corresponding tunnel between the New RAN node and the UPGW.</a:t>
            </a:r>
            <a:endParaRPr lang="sv-SE" sz="1200" dirty="0"/>
          </a:p>
          <a:p>
            <a:pPr lvl="1" hangingPunct="0"/>
            <a:endParaRPr lang="sv-SE" sz="1200" kern="0" dirty="0"/>
          </a:p>
          <a:p>
            <a:endParaRPr lang="en-US" sz="1200" kern="0" dirty="0"/>
          </a:p>
        </p:txBody>
      </p:sp>
      <p:sp>
        <p:nvSpPr>
          <p:cNvPr id="5" name="Content Placeholder 1"/>
          <p:cNvSpPr txBox="1">
            <a:spLocks/>
          </p:cNvSpPr>
          <p:nvPr/>
        </p:nvSpPr>
        <p:spPr bwMode="auto">
          <a:xfrm>
            <a:off x="4279230" y="1735078"/>
            <a:ext cx="3814178" cy="1556812"/>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lvl="1" hangingPunct="0"/>
            <a:r>
              <a:rPr lang="en-GB" sz="1200" kern="0" dirty="0"/>
              <a:t>Load balancing</a:t>
            </a:r>
          </a:p>
          <a:p>
            <a:pPr lvl="1" hangingPunct="0"/>
            <a:r>
              <a:rPr lang="en-GB" sz="1200" kern="0" dirty="0"/>
              <a:t>Distribution function for NAS messages</a:t>
            </a:r>
          </a:p>
          <a:p>
            <a:pPr lvl="1" hangingPunct="0"/>
            <a:r>
              <a:rPr lang="en-GB" sz="1200" kern="0" dirty="0"/>
              <a:t>NAS node selection function</a:t>
            </a:r>
          </a:p>
          <a:p>
            <a:pPr lvl="1" hangingPunct="0"/>
            <a:r>
              <a:rPr lang="en-GB" sz="1200" kern="0" dirty="0"/>
              <a:t>Synchronization</a:t>
            </a:r>
          </a:p>
          <a:p>
            <a:pPr lvl="1" hangingPunct="0"/>
            <a:r>
              <a:rPr lang="en-GB" sz="1200" kern="0" dirty="0"/>
              <a:t>Radio access network sharing</a:t>
            </a:r>
          </a:p>
          <a:p>
            <a:pPr lvl="1" hangingPunct="0"/>
            <a:r>
              <a:rPr lang="en-GB" sz="1200" kern="0" dirty="0"/>
              <a:t>Paging </a:t>
            </a:r>
          </a:p>
          <a:p>
            <a:pPr lvl="1" hangingPunct="0"/>
            <a:r>
              <a:rPr lang="en-GB" sz="1200" kern="0" dirty="0"/>
              <a:t>Positioning</a:t>
            </a:r>
          </a:p>
        </p:txBody>
      </p:sp>
    </p:spTree>
    <p:extLst>
      <p:ext uri="{BB962C8B-B14F-4D97-AF65-F5344CB8AC3E}">
        <p14:creationId xmlns:p14="http://schemas.microsoft.com/office/powerpoint/2010/main" val="137310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408162"/>
            <a:ext cx="7494588" cy="1006828"/>
          </a:xfrm>
        </p:spPr>
        <p:txBody>
          <a:bodyPr>
            <a:normAutofit/>
          </a:bodyPr>
          <a:lstStyle/>
          <a:p>
            <a:r>
              <a:rPr lang="en-US" sz="2800" dirty="0"/>
              <a:t>New RAN functions#2</a:t>
            </a:r>
            <a:br>
              <a:rPr lang="en-US" dirty="0"/>
            </a:br>
            <a:r>
              <a:rPr lang="en-US" sz="1200" dirty="0"/>
              <a:t>(</a:t>
            </a:r>
            <a:r>
              <a:rPr lang="en-US" sz="1200" dirty="0" err="1"/>
              <a:t>ReF</a:t>
            </a:r>
            <a:r>
              <a:rPr lang="en-US" sz="1200" dirty="0"/>
              <a:t>: TR 38.801 v1.0.0)</a:t>
            </a:r>
            <a:endParaRPr lang="en-US" dirty="0"/>
          </a:p>
        </p:txBody>
      </p:sp>
      <p:sp>
        <p:nvSpPr>
          <p:cNvPr id="4" name="Content Placeholder 1"/>
          <p:cNvSpPr txBox="1">
            <a:spLocks/>
          </p:cNvSpPr>
          <p:nvPr/>
        </p:nvSpPr>
        <p:spPr bwMode="auto">
          <a:xfrm>
            <a:off x="393701" y="1714479"/>
            <a:ext cx="8245935" cy="2316100"/>
          </a:xfrm>
          <a:prstGeom prst="rect">
            <a:avLst/>
          </a:prstGeom>
          <a:solidFill>
            <a:schemeClr val="tx2">
              <a:lumMod val="10000"/>
              <a:lumOff val="90000"/>
            </a:schemeClr>
          </a:solidFill>
          <a:ln w="9525">
            <a:noFill/>
            <a:miter lim="800000"/>
            <a:headEnd/>
            <a:tailEnd/>
          </a:ln>
          <a:effectLst>
            <a:outerShdw blurRad="50800" dist="38100" dir="2700000" algn="tl" rotWithShape="0">
              <a:prstClr val="black">
                <a:alpha val="40000"/>
              </a:prstClr>
            </a:outerShdw>
          </a:effectLst>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hangingPunct="0"/>
            <a:r>
              <a:rPr lang="en-US" sz="1400" b="1" kern="0" dirty="0"/>
              <a:t>New RAN may also include other functions</a:t>
            </a:r>
            <a:r>
              <a:rPr lang="en-GB" sz="1400" b="1" kern="0" dirty="0"/>
              <a:t>:</a:t>
            </a:r>
            <a:endParaRPr lang="sv-SE" sz="1400" b="1" kern="0" dirty="0"/>
          </a:p>
          <a:p>
            <a:pPr lvl="1" hangingPunct="0"/>
            <a:r>
              <a:rPr lang="en-US" sz="1400" kern="0" dirty="0"/>
              <a:t>Contacting UEs in inactive mode </a:t>
            </a:r>
          </a:p>
          <a:p>
            <a:pPr lvl="1" hangingPunct="0"/>
            <a:r>
              <a:rPr lang="en-US" sz="1400" kern="0" dirty="0"/>
              <a:t>Direct services support (further study related with D2D, coordinate with RAN1, RAN2)</a:t>
            </a:r>
          </a:p>
          <a:p>
            <a:pPr lvl="1" hangingPunct="0"/>
            <a:r>
              <a:rPr lang="en-US" sz="1400" kern="0" dirty="0"/>
              <a:t>Interworking with non-3GPP systems (e.g. WLAN)</a:t>
            </a:r>
          </a:p>
          <a:p>
            <a:pPr lvl="1" hangingPunct="0"/>
            <a:r>
              <a:rPr lang="en-US" sz="1400" kern="0" dirty="0"/>
              <a:t>E-UTRA - NR handover via CN (both intra-system and inter-system, i.e. EPC-NGCN, handovers)</a:t>
            </a:r>
          </a:p>
          <a:p>
            <a:pPr lvl="1" hangingPunct="0"/>
            <a:r>
              <a:rPr lang="en-US" sz="1400" kern="0" dirty="0"/>
              <a:t>E-UTRA-NR inactive mode mobility using a direct interface between an </a:t>
            </a:r>
            <a:r>
              <a:rPr lang="en-US" sz="1400" kern="0" dirty="0" err="1"/>
              <a:t>eLTE</a:t>
            </a:r>
            <a:r>
              <a:rPr lang="en-US" sz="1400" kern="0" dirty="0"/>
              <a:t> </a:t>
            </a:r>
            <a:r>
              <a:rPr lang="en-US" sz="1400" kern="0" dirty="0" err="1"/>
              <a:t>eNB</a:t>
            </a:r>
            <a:r>
              <a:rPr lang="en-US" sz="1400" kern="0" dirty="0"/>
              <a:t> and a </a:t>
            </a:r>
            <a:r>
              <a:rPr lang="en-US" sz="1400" kern="0" dirty="0" err="1"/>
              <a:t>gNB</a:t>
            </a:r>
            <a:r>
              <a:rPr lang="en-US" sz="1400" kern="0" dirty="0"/>
              <a:t>.</a:t>
            </a:r>
          </a:p>
          <a:p>
            <a:pPr hangingPunct="0"/>
            <a:endParaRPr lang="sv-SE" sz="1400" kern="0" dirty="0"/>
          </a:p>
        </p:txBody>
      </p:sp>
      <p:sp>
        <p:nvSpPr>
          <p:cNvPr id="8" name="Content Placeholder 1"/>
          <p:cNvSpPr txBox="1">
            <a:spLocks/>
          </p:cNvSpPr>
          <p:nvPr/>
        </p:nvSpPr>
        <p:spPr bwMode="auto">
          <a:xfrm>
            <a:off x="393701" y="4080690"/>
            <a:ext cx="8245935" cy="912415"/>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hangingPunct="0"/>
            <a:endParaRPr lang="sv-SE" sz="1400" kern="0" dirty="0"/>
          </a:p>
          <a:p>
            <a:pPr marL="0" indent="0" hangingPunct="0">
              <a:buNone/>
            </a:pPr>
            <a:r>
              <a:rPr lang="sv-SE" sz="1400" kern="0" dirty="0" err="1"/>
              <a:t>See</a:t>
            </a:r>
            <a:r>
              <a:rPr lang="sv-SE" sz="1400" kern="0" dirty="0"/>
              <a:t> TR 38.801 </a:t>
            </a:r>
            <a:r>
              <a:rPr lang="sv-SE" sz="1400" kern="0" dirty="0" err="1"/>
              <a:t>clause</a:t>
            </a:r>
            <a:r>
              <a:rPr lang="sv-SE" sz="1400" kern="0" dirty="0"/>
              <a:t> 6.2 for </a:t>
            </a:r>
            <a:r>
              <a:rPr lang="sv-SE" sz="1400" kern="0" dirty="0" err="1"/>
              <a:t>more</a:t>
            </a:r>
            <a:r>
              <a:rPr lang="sv-SE" sz="1400" kern="0" dirty="0"/>
              <a:t> </a:t>
            </a:r>
            <a:r>
              <a:rPr lang="sv-SE" sz="1400" kern="0" dirty="0" err="1"/>
              <a:t>details</a:t>
            </a:r>
            <a:r>
              <a:rPr lang="sv-SE" sz="1400" kern="0" dirty="0"/>
              <a:t>.</a:t>
            </a:r>
          </a:p>
        </p:txBody>
      </p:sp>
    </p:spTree>
    <p:extLst>
      <p:ext uri="{BB962C8B-B14F-4D97-AF65-F5344CB8AC3E}">
        <p14:creationId xmlns:p14="http://schemas.microsoft.com/office/powerpoint/2010/main" val="3879093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408162"/>
            <a:ext cx="7494588" cy="1006828"/>
          </a:xfrm>
        </p:spPr>
        <p:txBody>
          <a:bodyPr>
            <a:normAutofit/>
          </a:bodyPr>
          <a:lstStyle/>
          <a:p>
            <a:r>
              <a:rPr lang="en-US" sz="2800" dirty="0"/>
              <a:t>Architecture and I/F</a:t>
            </a:r>
            <a:r>
              <a:rPr lang="en-US" sz="1600" dirty="0"/>
              <a:t>s </a:t>
            </a:r>
            <a:r>
              <a:rPr lang="en-US" sz="2800" dirty="0"/>
              <a:t>#1</a:t>
            </a:r>
            <a:br>
              <a:rPr lang="en-US" sz="3200" dirty="0"/>
            </a:br>
            <a:r>
              <a:rPr lang="en-US" sz="1200" dirty="0"/>
              <a:t>(</a:t>
            </a:r>
            <a:r>
              <a:rPr lang="en-US" sz="1200" dirty="0" err="1"/>
              <a:t>ReF</a:t>
            </a:r>
            <a:r>
              <a:rPr lang="en-US" sz="1200" dirty="0"/>
              <a:t>: TR 38.801 v1.0.0)</a:t>
            </a:r>
            <a:endParaRPr lang="en-US" dirty="0"/>
          </a:p>
        </p:txBody>
      </p:sp>
      <p:sp>
        <p:nvSpPr>
          <p:cNvPr id="4" name="Content Placeholder 1"/>
          <p:cNvSpPr txBox="1">
            <a:spLocks/>
          </p:cNvSpPr>
          <p:nvPr/>
        </p:nvSpPr>
        <p:spPr bwMode="auto">
          <a:xfrm>
            <a:off x="393701" y="1702447"/>
            <a:ext cx="8245935" cy="1461858"/>
          </a:xfrm>
          <a:prstGeom prst="rect">
            <a:avLst/>
          </a:prstGeom>
          <a:solidFill>
            <a:schemeClr val="tx2">
              <a:lumMod val="10000"/>
              <a:lumOff val="90000"/>
            </a:schemeClr>
          </a:solidFill>
          <a:ln w="9525">
            <a:noFill/>
            <a:miter lim="800000"/>
            <a:headEnd/>
            <a:tailEnd/>
          </a:ln>
          <a:effectLst>
            <a:outerShdw blurRad="50800" dist="38100" dir="2700000" algn="tl" rotWithShape="0">
              <a:prstClr val="black">
                <a:alpha val="40000"/>
              </a:prstClr>
            </a:outerShdw>
          </a:effectLst>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hangingPunct="0"/>
            <a:r>
              <a:rPr lang="en-US" sz="1600" b="1" kern="0" dirty="0"/>
              <a:t>New RAN logical nodes:</a:t>
            </a:r>
          </a:p>
          <a:p>
            <a:pPr lvl="1" hangingPunct="0"/>
            <a:r>
              <a:rPr lang="en-US" sz="1400" kern="0" dirty="0" err="1"/>
              <a:t>gNBs</a:t>
            </a:r>
            <a:r>
              <a:rPr lang="en-US" sz="1400" kern="0" dirty="0"/>
              <a:t> </a:t>
            </a:r>
          </a:p>
          <a:p>
            <a:pPr lvl="2" hangingPunct="0"/>
            <a:r>
              <a:rPr lang="en-US" sz="1400" kern="0" dirty="0"/>
              <a:t>providing the NR U-plane and C-plane protocol terminations towards the UE; and/or</a:t>
            </a:r>
          </a:p>
          <a:p>
            <a:pPr lvl="1" hangingPunct="0"/>
            <a:r>
              <a:rPr lang="en-US" sz="1400" kern="0" dirty="0" err="1"/>
              <a:t>eLTE</a:t>
            </a:r>
            <a:r>
              <a:rPr lang="en-US" sz="1400" kern="0" dirty="0"/>
              <a:t> </a:t>
            </a:r>
            <a:r>
              <a:rPr lang="en-US" sz="1400" kern="0" dirty="0" err="1"/>
              <a:t>eNBs</a:t>
            </a:r>
            <a:r>
              <a:rPr lang="en-US" sz="1400" kern="0" dirty="0"/>
              <a:t> </a:t>
            </a:r>
          </a:p>
          <a:p>
            <a:pPr lvl="2" hangingPunct="0"/>
            <a:r>
              <a:rPr lang="en-US" sz="1400" kern="0" dirty="0"/>
              <a:t>providing the E-UTRA U-plane and C-plane protocol terminations towards the UE.</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p:cNvPicPr>
            <a:picLocks noChangeAspect="1"/>
          </p:cNvPicPr>
          <p:nvPr/>
        </p:nvPicPr>
        <p:blipFill>
          <a:blip r:embed="rId2"/>
          <a:stretch>
            <a:fillRect/>
          </a:stretch>
        </p:blipFill>
        <p:spPr>
          <a:xfrm>
            <a:off x="619889" y="3537172"/>
            <a:ext cx="5066378" cy="2610962"/>
          </a:xfrm>
          <a:prstGeom prst="rect">
            <a:avLst/>
          </a:prstGeom>
        </p:spPr>
      </p:pic>
      <p:sp>
        <p:nvSpPr>
          <p:cNvPr id="9" name="Content Placeholder 1"/>
          <p:cNvSpPr txBox="1">
            <a:spLocks/>
          </p:cNvSpPr>
          <p:nvPr/>
        </p:nvSpPr>
        <p:spPr bwMode="auto">
          <a:xfrm>
            <a:off x="5686267" y="4098684"/>
            <a:ext cx="3072722" cy="1267400"/>
          </a:xfrm>
          <a:prstGeom prst="rect">
            <a:avLst/>
          </a:prstGeom>
          <a:solidFill>
            <a:schemeClr val="tx2">
              <a:lumMod val="10000"/>
              <a:lumOff val="90000"/>
            </a:schemeClr>
          </a:solidFill>
          <a:ln w="9525">
            <a:noFill/>
            <a:miter lim="800000"/>
            <a:headEnd/>
            <a:tailEnd/>
          </a:ln>
          <a:effectLst>
            <a:outerShdw blurRad="50800" dist="38100" dir="2700000" algn="tl" rotWithShape="0">
              <a:prstClr val="black">
                <a:alpha val="40000"/>
              </a:prstClr>
            </a:outerShdw>
          </a:effectLst>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marL="0" indent="0">
              <a:buNone/>
            </a:pPr>
            <a:r>
              <a:rPr lang="en-GB" sz="1200" dirty="0"/>
              <a:t>NGC          Next Generation Core</a:t>
            </a:r>
            <a:br>
              <a:rPr lang="en-GB" sz="1200" dirty="0"/>
            </a:br>
            <a:r>
              <a:rPr lang="en-GB" sz="1200" dirty="0"/>
              <a:t>NG-CP       Next Generation Control Plane</a:t>
            </a:r>
            <a:endParaRPr lang="sv-SE" sz="1200" dirty="0"/>
          </a:p>
          <a:p>
            <a:pPr marL="0" indent="0">
              <a:buNone/>
            </a:pPr>
            <a:r>
              <a:rPr lang="en-GB" sz="1200" dirty="0"/>
              <a:t>UPGW       User Plane Gateway</a:t>
            </a:r>
            <a:br>
              <a:rPr lang="en-GB" sz="1200" dirty="0"/>
            </a:br>
            <a:r>
              <a:rPr lang="en-GB" sz="1200" dirty="0" err="1"/>
              <a:t>gNB</a:t>
            </a:r>
            <a:r>
              <a:rPr lang="en-GB" sz="1200" dirty="0"/>
              <a:t>           Next Generation Node B</a:t>
            </a:r>
            <a:br>
              <a:rPr lang="en-GB" sz="1200" dirty="0"/>
            </a:br>
            <a:r>
              <a:rPr lang="en-US" sz="1200" dirty="0" err="1"/>
              <a:t>eLTE</a:t>
            </a:r>
            <a:r>
              <a:rPr lang="en-US" sz="1200" dirty="0"/>
              <a:t> </a:t>
            </a:r>
            <a:r>
              <a:rPr lang="en-US" sz="1200" dirty="0" err="1"/>
              <a:t>eNB</a:t>
            </a:r>
            <a:r>
              <a:rPr lang="en-US" sz="1200" dirty="0"/>
              <a:t>  Evolution of </a:t>
            </a:r>
            <a:r>
              <a:rPr lang="en-US" sz="1200" dirty="0" err="1"/>
              <a:t>eNB</a:t>
            </a:r>
            <a:r>
              <a:rPr lang="en-US" sz="1200" dirty="0"/>
              <a:t> that supports </a:t>
            </a:r>
            <a:br>
              <a:rPr lang="en-US" sz="1200" dirty="0"/>
            </a:br>
            <a:r>
              <a:rPr lang="en-US" sz="1200" dirty="0"/>
              <a:t>                   connectivity to EPC and NGC</a:t>
            </a:r>
          </a:p>
          <a:p>
            <a:pPr hangingPunct="0"/>
            <a:endParaRPr lang="en-US" sz="1100" kern="0" dirty="0"/>
          </a:p>
        </p:txBody>
      </p:sp>
    </p:spTree>
    <p:extLst>
      <p:ext uri="{BB962C8B-B14F-4D97-AF65-F5344CB8AC3E}">
        <p14:creationId xmlns:p14="http://schemas.microsoft.com/office/powerpoint/2010/main" val="1222488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408162"/>
            <a:ext cx="7494588" cy="1006828"/>
          </a:xfrm>
        </p:spPr>
        <p:txBody>
          <a:bodyPr>
            <a:normAutofit/>
          </a:bodyPr>
          <a:lstStyle/>
          <a:p>
            <a:r>
              <a:rPr lang="en-US" sz="3100" dirty="0"/>
              <a:t>Architecture and I/F</a:t>
            </a:r>
            <a:r>
              <a:rPr lang="en-US" sz="2000" dirty="0"/>
              <a:t>s</a:t>
            </a:r>
            <a:r>
              <a:rPr lang="en-US" sz="3100" dirty="0"/>
              <a:t> #2</a:t>
            </a:r>
            <a:br>
              <a:rPr lang="en-US" dirty="0"/>
            </a:br>
            <a:r>
              <a:rPr lang="en-US" sz="1200" dirty="0"/>
              <a:t>(</a:t>
            </a:r>
            <a:r>
              <a:rPr lang="en-US" sz="1200" dirty="0" err="1"/>
              <a:t>ReF</a:t>
            </a:r>
            <a:r>
              <a:rPr lang="en-US" sz="1200" dirty="0"/>
              <a:t>: TR 38.801 v1.0.0)</a:t>
            </a:r>
            <a:endParaRPr lang="en-US" dirty="0"/>
          </a:p>
        </p:txBody>
      </p:sp>
      <p:sp>
        <p:nvSpPr>
          <p:cNvPr id="4" name="Content Placeholder 1"/>
          <p:cNvSpPr txBox="1">
            <a:spLocks/>
          </p:cNvSpPr>
          <p:nvPr/>
        </p:nvSpPr>
        <p:spPr bwMode="auto">
          <a:xfrm>
            <a:off x="393701" y="1457079"/>
            <a:ext cx="8245935" cy="4433658"/>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hangingPunct="0"/>
            <a:r>
              <a:rPr lang="en-GB" sz="2000" dirty="0"/>
              <a:t>RAN-CN interface options:</a:t>
            </a:r>
          </a:p>
          <a:p>
            <a:pPr lvl="1" hangingPunct="0"/>
            <a:r>
              <a:rPr lang="en-US" sz="1800" kern="0" dirty="0"/>
              <a:t>Option 2: </a:t>
            </a:r>
            <a:r>
              <a:rPr lang="en-US" sz="1800" kern="0" dirty="0" err="1"/>
              <a:t>gNB</a:t>
            </a:r>
            <a:r>
              <a:rPr lang="en-US" sz="1800" kern="0" dirty="0"/>
              <a:t> is connected to the NGC</a:t>
            </a:r>
          </a:p>
          <a:p>
            <a:pPr marL="355600" lvl="1" indent="0" hangingPunct="0">
              <a:buNone/>
            </a:pPr>
            <a:endParaRPr lang="en-US" sz="1800" kern="0" dirty="0"/>
          </a:p>
          <a:p>
            <a:pPr marL="355600" lvl="1" indent="0" hangingPunct="0">
              <a:buNone/>
            </a:pPr>
            <a:endParaRPr lang="en-US" sz="1800" kern="0" dirty="0"/>
          </a:p>
          <a:p>
            <a:pPr marL="355600" lvl="1" indent="0" hangingPunct="0">
              <a:buNone/>
            </a:pPr>
            <a:endParaRPr lang="en-US" sz="1800" kern="0" dirty="0"/>
          </a:p>
          <a:p>
            <a:pPr marL="355600" lvl="1" indent="0" hangingPunct="0">
              <a:buNone/>
            </a:pPr>
            <a:endParaRPr lang="en-US" sz="1800" kern="0" dirty="0"/>
          </a:p>
          <a:p>
            <a:pPr marL="355600" lvl="1" indent="0" hangingPunct="0">
              <a:buNone/>
            </a:pPr>
            <a:endParaRPr lang="en-US" sz="1800" kern="0" dirty="0"/>
          </a:p>
          <a:p>
            <a:pPr lvl="1" hangingPunct="0"/>
            <a:r>
              <a:rPr lang="en-US" sz="1800" kern="0" dirty="0"/>
              <a:t>Options 3/3A: </a:t>
            </a:r>
            <a:r>
              <a:rPr lang="en-US" sz="1800" kern="0" dirty="0" err="1"/>
              <a:t>eNB</a:t>
            </a:r>
            <a:r>
              <a:rPr lang="en-US" sz="1800" kern="0" dirty="0"/>
              <a:t> is connected to the EPC with Non-standalone NR.  The NR user plane connection to the EPC goes via the LTE </a:t>
            </a:r>
            <a:r>
              <a:rPr lang="en-US" sz="1800" kern="0" dirty="0" err="1"/>
              <a:t>eNB</a:t>
            </a:r>
            <a:r>
              <a:rPr lang="en-US" sz="1800" kern="0" dirty="0"/>
              <a:t> (Option 3) or directly (Option 3A)</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a:blip r:embed="rId2"/>
          <a:stretch>
            <a:fillRect/>
          </a:stretch>
        </p:blipFill>
        <p:spPr>
          <a:xfrm>
            <a:off x="986589" y="2214784"/>
            <a:ext cx="3585411" cy="1444710"/>
          </a:xfrm>
          <a:prstGeom prst="rect">
            <a:avLst/>
          </a:prstGeom>
        </p:spPr>
      </p:pic>
      <p:pic>
        <p:nvPicPr>
          <p:cNvPr id="8" name="Picture 7"/>
          <p:cNvPicPr>
            <a:picLocks noChangeAspect="1"/>
          </p:cNvPicPr>
          <p:nvPr/>
        </p:nvPicPr>
        <p:blipFill>
          <a:blip r:embed="rId3"/>
          <a:stretch>
            <a:fillRect/>
          </a:stretch>
        </p:blipFill>
        <p:spPr>
          <a:xfrm>
            <a:off x="986589" y="4845281"/>
            <a:ext cx="7483643" cy="1417709"/>
          </a:xfrm>
          <a:prstGeom prst="rect">
            <a:avLst/>
          </a:prstGeom>
        </p:spPr>
      </p:pic>
    </p:spTree>
    <p:extLst>
      <p:ext uri="{BB962C8B-B14F-4D97-AF65-F5344CB8AC3E}">
        <p14:creationId xmlns:p14="http://schemas.microsoft.com/office/powerpoint/2010/main" val="217661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408162"/>
            <a:ext cx="7494588" cy="1006828"/>
          </a:xfrm>
        </p:spPr>
        <p:txBody>
          <a:bodyPr>
            <a:normAutofit/>
          </a:bodyPr>
          <a:lstStyle/>
          <a:p>
            <a:r>
              <a:rPr lang="en-US" sz="3100" dirty="0"/>
              <a:t>Architecture and I/Fs #3</a:t>
            </a:r>
            <a:br>
              <a:rPr lang="en-US" dirty="0"/>
            </a:br>
            <a:r>
              <a:rPr lang="en-US" sz="1200" dirty="0"/>
              <a:t>(</a:t>
            </a:r>
            <a:r>
              <a:rPr lang="en-US" sz="1200" dirty="0" err="1"/>
              <a:t>ReF</a:t>
            </a:r>
            <a:r>
              <a:rPr lang="en-US" sz="1200" dirty="0"/>
              <a:t>: TR 38.801 v1.0.0)</a:t>
            </a:r>
            <a:endParaRPr lang="en-US" dirty="0"/>
          </a:p>
        </p:txBody>
      </p:sp>
      <p:sp>
        <p:nvSpPr>
          <p:cNvPr id="4" name="Content Placeholder 1"/>
          <p:cNvSpPr txBox="1">
            <a:spLocks/>
          </p:cNvSpPr>
          <p:nvPr/>
        </p:nvSpPr>
        <p:spPr bwMode="auto">
          <a:xfrm>
            <a:off x="393701" y="1457079"/>
            <a:ext cx="8245935" cy="4433658"/>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lvl="1" hangingPunct="0"/>
            <a:r>
              <a:rPr lang="en-US" sz="1800" kern="0" dirty="0"/>
              <a:t>Options 4/4A: </a:t>
            </a:r>
            <a:r>
              <a:rPr lang="en-GB" sz="1800" dirty="0" err="1"/>
              <a:t>gNB</a:t>
            </a:r>
            <a:r>
              <a:rPr lang="en-GB" sz="1800" dirty="0"/>
              <a:t> is connected to the NGC with Non-standalone E-UTRA.  The E-UTRA user plane connection to the NGC goes via the </a:t>
            </a:r>
            <a:r>
              <a:rPr lang="en-GB" sz="1800" dirty="0" err="1"/>
              <a:t>gNB</a:t>
            </a:r>
            <a:r>
              <a:rPr lang="en-GB" sz="1800" dirty="0"/>
              <a:t> (Option 4) or directly (Option 4A)</a:t>
            </a:r>
          </a:p>
          <a:p>
            <a:pPr lvl="1" hangingPunct="0"/>
            <a:endParaRPr lang="en-GB" sz="1800" kern="0" dirty="0"/>
          </a:p>
          <a:p>
            <a:pPr lvl="1" hangingPunct="0"/>
            <a:endParaRPr lang="en-GB" sz="1800" kern="0" dirty="0"/>
          </a:p>
          <a:p>
            <a:pPr lvl="1" hangingPunct="0"/>
            <a:endParaRPr lang="en-GB" sz="1800" kern="0" dirty="0"/>
          </a:p>
          <a:p>
            <a:pPr lvl="1" hangingPunct="0"/>
            <a:endParaRPr lang="en-GB" sz="1800" kern="0" dirty="0"/>
          </a:p>
          <a:p>
            <a:pPr lvl="1" hangingPunct="0"/>
            <a:endParaRPr lang="en-GB" sz="1800" kern="0" dirty="0"/>
          </a:p>
          <a:p>
            <a:pPr lvl="1" hangingPunct="0"/>
            <a:endParaRPr lang="en-GB" sz="1800" kern="0" dirty="0"/>
          </a:p>
          <a:p>
            <a:pPr lvl="1" hangingPunct="0"/>
            <a:r>
              <a:rPr lang="en-GB" sz="1800" kern="0" dirty="0"/>
              <a:t>Option5: </a:t>
            </a:r>
            <a:r>
              <a:rPr lang="en-US" sz="1800" kern="0" dirty="0" err="1"/>
              <a:t>eLTE</a:t>
            </a:r>
            <a:r>
              <a:rPr lang="en-US" sz="1800" kern="0" dirty="0"/>
              <a:t> </a:t>
            </a:r>
            <a:r>
              <a:rPr lang="en-US" sz="1800" kern="0" dirty="0" err="1"/>
              <a:t>eNB</a:t>
            </a:r>
            <a:r>
              <a:rPr lang="en-US" sz="1800" kern="0" dirty="0"/>
              <a:t> is connected to the NGC</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 name="Picture 1"/>
          <p:cNvPicPr>
            <a:picLocks noChangeAspect="1"/>
          </p:cNvPicPr>
          <p:nvPr/>
        </p:nvPicPr>
        <p:blipFill>
          <a:blip r:embed="rId2"/>
          <a:stretch>
            <a:fillRect/>
          </a:stretch>
        </p:blipFill>
        <p:spPr>
          <a:xfrm>
            <a:off x="1060160" y="2512003"/>
            <a:ext cx="7190443" cy="1362165"/>
          </a:xfrm>
          <a:prstGeom prst="rect">
            <a:avLst/>
          </a:prstGeom>
        </p:spPr>
      </p:pic>
      <p:pic>
        <p:nvPicPr>
          <p:cNvPr id="6" name="Picture 5"/>
          <p:cNvPicPr>
            <a:picLocks noChangeAspect="1"/>
          </p:cNvPicPr>
          <p:nvPr/>
        </p:nvPicPr>
        <p:blipFill>
          <a:blip r:embed="rId3"/>
          <a:stretch>
            <a:fillRect/>
          </a:stretch>
        </p:blipFill>
        <p:spPr>
          <a:xfrm>
            <a:off x="1060160" y="4749797"/>
            <a:ext cx="3858501" cy="1554749"/>
          </a:xfrm>
          <a:prstGeom prst="rect">
            <a:avLst/>
          </a:prstGeom>
        </p:spPr>
      </p:pic>
    </p:spTree>
    <p:extLst>
      <p:ext uri="{BB962C8B-B14F-4D97-AF65-F5344CB8AC3E}">
        <p14:creationId xmlns:p14="http://schemas.microsoft.com/office/powerpoint/2010/main" val="4026750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408162"/>
            <a:ext cx="7494588" cy="1006828"/>
          </a:xfrm>
        </p:spPr>
        <p:txBody>
          <a:bodyPr>
            <a:normAutofit/>
          </a:bodyPr>
          <a:lstStyle/>
          <a:p>
            <a:r>
              <a:rPr lang="en-US" sz="3100" dirty="0"/>
              <a:t>Architecture and I/Fs #4</a:t>
            </a:r>
            <a:br>
              <a:rPr lang="en-US" dirty="0"/>
            </a:br>
            <a:r>
              <a:rPr lang="en-US" sz="1200" dirty="0"/>
              <a:t>(</a:t>
            </a:r>
            <a:r>
              <a:rPr lang="en-US" sz="1200" dirty="0" err="1"/>
              <a:t>ReF</a:t>
            </a:r>
            <a:r>
              <a:rPr lang="en-US" sz="1200" dirty="0"/>
              <a:t>: TR 38.801 v1.0.0)</a:t>
            </a:r>
            <a:endParaRPr lang="en-US" dirty="0"/>
          </a:p>
        </p:txBody>
      </p:sp>
      <p:sp>
        <p:nvSpPr>
          <p:cNvPr id="4" name="Content Placeholder 1"/>
          <p:cNvSpPr txBox="1">
            <a:spLocks/>
          </p:cNvSpPr>
          <p:nvPr/>
        </p:nvSpPr>
        <p:spPr bwMode="auto">
          <a:xfrm>
            <a:off x="393701" y="1457079"/>
            <a:ext cx="8245935" cy="4433658"/>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lvl="1" hangingPunct="0"/>
            <a:r>
              <a:rPr lang="en-US" sz="1800" kern="0" dirty="0"/>
              <a:t>Options 7/7A: The </a:t>
            </a:r>
            <a:r>
              <a:rPr lang="en-US" sz="1800" kern="0" dirty="0" err="1"/>
              <a:t>eLTE</a:t>
            </a:r>
            <a:r>
              <a:rPr lang="en-US" sz="1800" kern="0" dirty="0"/>
              <a:t> </a:t>
            </a:r>
            <a:r>
              <a:rPr lang="en-US" sz="1800" kern="0" dirty="0" err="1"/>
              <a:t>eNB</a:t>
            </a:r>
            <a:r>
              <a:rPr lang="en-US" sz="1800" kern="0" dirty="0"/>
              <a:t> is connected to the NGC with Non-standalone NR.  The NR user plane connection to the NGC goes via the </a:t>
            </a:r>
            <a:r>
              <a:rPr lang="en-US" sz="1800" kern="0" dirty="0" err="1"/>
              <a:t>eLTE</a:t>
            </a:r>
            <a:r>
              <a:rPr lang="en-US" sz="1800" kern="0" dirty="0"/>
              <a:t> </a:t>
            </a:r>
            <a:r>
              <a:rPr lang="en-US" sz="1800" kern="0" dirty="0" err="1"/>
              <a:t>eNB</a:t>
            </a:r>
            <a:r>
              <a:rPr lang="en-US" sz="1800" kern="0" dirty="0"/>
              <a:t> (Option 7) or directly (Option 7A)</a:t>
            </a:r>
            <a:endParaRPr lang="en-GB" sz="1800" dirty="0"/>
          </a:p>
          <a:p>
            <a:pPr lvl="1" hangingPunct="0"/>
            <a:endParaRPr lang="en-GB" sz="1800" kern="0"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a:blip r:embed="rId2"/>
          <a:stretch>
            <a:fillRect/>
          </a:stretch>
        </p:blipFill>
        <p:spPr>
          <a:xfrm>
            <a:off x="1013216" y="2559287"/>
            <a:ext cx="7575945" cy="1435195"/>
          </a:xfrm>
          <a:prstGeom prst="rect">
            <a:avLst/>
          </a:prstGeom>
        </p:spPr>
      </p:pic>
    </p:spTree>
    <p:extLst>
      <p:ext uri="{BB962C8B-B14F-4D97-AF65-F5344CB8AC3E}">
        <p14:creationId xmlns:p14="http://schemas.microsoft.com/office/powerpoint/2010/main" val="2922362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408162"/>
            <a:ext cx="7494588" cy="1006828"/>
          </a:xfrm>
        </p:spPr>
        <p:txBody>
          <a:bodyPr>
            <a:normAutofit/>
          </a:bodyPr>
          <a:lstStyle/>
          <a:p>
            <a:r>
              <a:rPr lang="en-GB" sz="2800" dirty="0"/>
              <a:t>New RAN operation</a:t>
            </a:r>
            <a:br>
              <a:rPr lang="en-US" dirty="0"/>
            </a:br>
            <a:r>
              <a:rPr lang="en-US" sz="1200" dirty="0"/>
              <a:t>(</a:t>
            </a:r>
            <a:r>
              <a:rPr lang="en-US" sz="1200" dirty="0" err="1"/>
              <a:t>ReF</a:t>
            </a:r>
            <a:r>
              <a:rPr lang="en-US" sz="1200" dirty="0"/>
              <a:t>: TR 38.801 v1.0.0)</a:t>
            </a:r>
            <a:endParaRPr lang="en-US" dirty="0"/>
          </a:p>
        </p:txBody>
      </p:sp>
      <p:sp>
        <p:nvSpPr>
          <p:cNvPr id="4" name="Content Placeholder 1"/>
          <p:cNvSpPr txBox="1">
            <a:spLocks/>
          </p:cNvSpPr>
          <p:nvPr/>
        </p:nvSpPr>
        <p:spPr bwMode="auto">
          <a:xfrm>
            <a:off x="393701" y="1457079"/>
            <a:ext cx="8245935" cy="4433658"/>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hangingPunct="0"/>
            <a:r>
              <a:rPr lang="en-GB" sz="2200" kern="0" dirty="0"/>
              <a:t>Initial UE Access</a:t>
            </a:r>
          </a:p>
          <a:p>
            <a:pPr lvl="1" hangingPunct="0"/>
            <a:r>
              <a:rPr lang="en-GB" dirty="0"/>
              <a:t>UE connection request -&gt; New RAN -&gt; NGC -&gt; initial UE context -&gt; Idle-to Active transition</a:t>
            </a:r>
            <a:endParaRPr lang="en-GB" sz="1800" kern="0" dirty="0"/>
          </a:p>
          <a:p>
            <a:pPr hangingPunct="0"/>
            <a:r>
              <a:rPr lang="en-GB" dirty="0"/>
              <a:t>PDU Session Management</a:t>
            </a:r>
          </a:p>
          <a:p>
            <a:pPr lvl="1" hangingPunct="0"/>
            <a:r>
              <a:rPr lang="en-GB" sz="1800" kern="0" dirty="0"/>
              <a:t>PDU session Setup, Modification, Release (</a:t>
            </a:r>
            <a:r>
              <a:rPr lang="en-GB" sz="1800" dirty="0"/>
              <a:t>NG CP over the NG-C interface)</a:t>
            </a:r>
          </a:p>
          <a:p>
            <a:pPr hangingPunct="0"/>
            <a:r>
              <a:rPr lang="en-GB" dirty="0"/>
              <a:t>Intra-system Mobility (NGC)</a:t>
            </a:r>
          </a:p>
          <a:p>
            <a:pPr lvl="1" hangingPunct="0"/>
            <a:r>
              <a:rPr lang="en-GB" sz="1800" kern="0" dirty="0"/>
              <a:t>intra RAT: </a:t>
            </a:r>
            <a:r>
              <a:rPr lang="en-GB" sz="1800" kern="0" dirty="0" err="1"/>
              <a:t>gNB</a:t>
            </a:r>
            <a:r>
              <a:rPr lang="en-GB" sz="1800" kern="0" dirty="0"/>
              <a:t> &lt;-&gt; </a:t>
            </a:r>
            <a:r>
              <a:rPr lang="en-GB" sz="1800" kern="0" dirty="0" err="1"/>
              <a:t>gNB</a:t>
            </a:r>
            <a:r>
              <a:rPr lang="en-GB" sz="1800" kern="0" dirty="0"/>
              <a:t> and </a:t>
            </a:r>
            <a:r>
              <a:rPr lang="en-GB" sz="1800" kern="0" dirty="0" err="1"/>
              <a:t>eLTE</a:t>
            </a:r>
            <a:r>
              <a:rPr lang="en-GB" sz="1800" kern="0" dirty="0"/>
              <a:t> </a:t>
            </a:r>
            <a:r>
              <a:rPr lang="en-GB" sz="1800" kern="0" dirty="0" err="1"/>
              <a:t>eNB</a:t>
            </a:r>
            <a:r>
              <a:rPr lang="en-GB" sz="1800" kern="0" dirty="0"/>
              <a:t> &lt;-&gt; </a:t>
            </a:r>
            <a:r>
              <a:rPr lang="en-GB" sz="1800" kern="0" dirty="0" err="1"/>
              <a:t>eLTE</a:t>
            </a:r>
            <a:r>
              <a:rPr lang="en-GB" sz="1800" kern="0" dirty="0"/>
              <a:t> </a:t>
            </a:r>
            <a:r>
              <a:rPr lang="en-GB" sz="1800" kern="0" dirty="0" err="1"/>
              <a:t>eNB</a:t>
            </a:r>
            <a:r>
              <a:rPr lang="en-GB" sz="1800" kern="0" dirty="0"/>
              <a:t> </a:t>
            </a:r>
          </a:p>
          <a:p>
            <a:pPr lvl="1" hangingPunct="0"/>
            <a:r>
              <a:rPr lang="en-GB" sz="1800" kern="0" dirty="0"/>
              <a:t>inter-RAT: </a:t>
            </a:r>
            <a:r>
              <a:rPr lang="en-GB" sz="1800" kern="0" dirty="0" err="1"/>
              <a:t>eLTE-eNB</a:t>
            </a:r>
            <a:r>
              <a:rPr lang="en-GB" sz="1800" kern="0" dirty="0"/>
              <a:t> &lt;-&gt; </a:t>
            </a:r>
            <a:r>
              <a:rPr lang="en-GB" sz="1800" kern="0" dirty="0" err="1"/>
              <a:t>gNB</a:t>
            </a:r>
            <a:endParaRPr lang="en-GB" sz="1800" kern="0" dirty="0"/>
          </a:p>
          <a:p>
            <a:pPr hangingPunct="0"/>
            <a:r>
              <a:rPr lang="en-GB" dirty="0"/>
              <a:t>Inter-system Mobility (EPC &lt;-&gt;NGC)</a:t>
            </a:r>
          </a:p>
          <a:p>
            <a:pPr lvl="1" hangingPunct="0"/>
            <a:r>
              <a:rPr lang="en-GB" dirty="0"/>
              <a:t>Inter-RAT handover with E-UTRA</a:t>
            </a:r>
            <a:endParaRPr lang="en-GB" sz="1800" kern="0"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89788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408162"/>
            <a:ext cx="7494588" cy="1006828"/>
          </a:xfrm>
        </p:spPr>
        <p:txBody>
          <a:bodyPr>
            <a:noAutofit/>
          </a:bodyPr>
          <a:lstStyle/>
          <a:p>
            <a:r>
              <a:rPr lang="en-GB" sz="2800" dirty="0"/>
              <a:t>RAN logical architecture for NR</a:t>
            </a:r>
            <a:br>
              <a:rPr lang="en-US" sz="2800" dirty="0"/>
            </a:br>
            <a:r>
              <a:rPr lang="en-US" sz="1050" dirty="0"/>
              <a:t>(</a:t>
            </a:r>
            <a:r>
              <a:rPr lang="en-US" sz="1050" dirty="0" err="1"/>
              <a:t>ReF</a:t>
            </a:r>
            <a:r>
              <a:rPr lang="en-US" sz="1050" dirty="0"/>
              <a:t>: TR 38.801 v1.0.0)</a:t>
            </a:r>
            <a:endParaRPr lang="en-US" sz="2800" dirty="0"/>
          </a:p>
        </p:txBody>
      </p:sp>
      <p:sp>
        <p:nvSpPr>
          <p:cNvPr id="4" name="Content Placeholder 1"/>
          <p:cNvSpPr txBox="1">
            <a:spLocks/>
          </p:cNvSpPr>
          <p:nvPr/>
        </p:nvSpPr>
        <p:spPr bwMode="auto">
          <a:xfrm>
            <a:off x="393700" y="1240510"/>
            <a:ext cx="8581857" cy="4433658"/>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hangingPunct="0"/>
            <a:r>
              <a:rPr lang="en-GB" sz="2000" dirty="0"/>
              <a:t>To meet the demands of next generation networks (e.g. </a:t>
            </a:r>
            <a:r>
              <a:rPr lang="en-GB" sz="2000" dirty="0" err="1"/>
              <a:t>wrt</a:t>
            </a:r>
            <a:r>
              <a:rPr lang="en-GB" sz="2000" dirty="0"/>
              <a:t> flexibility, use-case adaptation, </a:t>
            </a:r>
            <a:r>
              <a:rPr lang="en-US" sz="2000" dirty="0"/>
              <a:t>real-time performance optimization, enable </a:t>
            </a:r>
            <a:r>
              <a:rPr lang="en-GB" sz="2000" dirty="0"/>
              <a:t>NFV/SDN) NG will introduce concepts such as</a:t>
            </a:r>
          </a:p>
          <a:p>
            <a:pPr lvl="1" hangingPunct="0"/>
            <a:r>
              <a:rPr lang="en-GB" sz="1800" dirty="0"/>
              <a:t>Flexible functional split of Layer 2 and Layer 1 of radio interface</a:t>
            </a:r>
          </a:p>
          <a:p>
            <a:pPr lvl="1" hangingPunct="0"/>
            <a:r>
              <a:rPr lang="en-US" sz="1800" dirty="0"/>
              <a:t>UP-CP separation</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 name="Picture 1"/>
          <p:cNvPicPr>
            <a:picLocks noChangeAspect="1"/>
          </p:cNvPicPr>
          <p:nvPr/>
        </p:nvPicPr>
        <p:blipFill>
          <a:blip r:embed="rId2"/>
          <a:stretch>
            <a:fillRect/>
          </a:stretch>
        </p:blipFill>
        <p:spPr>
          <a:xfrm>
            <a:off x="289474" y="3156547"/>
            <a:ext cx="8565051" cy="2740579"/>
          </a:xfrm>
          <a:prstGeom prst="rect">
            <a:avLst/>
          </a:prstGeom>
        </p:spPr>
      </p:pic>
    </p:spTree>
    <p:extLst>
      <p:ext uri="{BB962C8B-B14F-4D97-AF65-F5344CB8AC3E}">
        <p14:creationId xmlns:p14="http://schemas.microsoft.com/office/powerpoint/2010/main" val="655388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3701" y="1306705"/>
            <a:ext cx="8351839" cy="3852000"/>
          </a:xfrm>
        </p:spPr>
        <p:txBody>
          <a:bodyPr/>
          <a:lstStyle/>
          <a:p>
            <a:r>
              <a:rPr lang="en-US" sz="1600" dirty="0"/>
              <a:t>Duplexing</a:t>
            </a:r>
          </a:p>
          <a:p>
            <a:pPr lvl="1"/>
            <a:r>
              <a:rPr lang="en-US" sz="1400" dirty="0"/>
              <a:t>FDD operation on a paired spectrum, different transmission directions in either part of a paired spectrum </a:t>
            </a:r>
          </a:p>
          <a:p>
            <a:pPr lvl="1"/>
            <a:r>
              <a:rPr lang="en-US" sz="1400" dirty="0"/>
              <a:t>TDD operation on an unpaired spectrum, transmission direction of time resources static or dynamically changed</a:t>
            </a:r>
          </a:p>
          <a:p>
            <a:pPr lvl="1"/>
            <a:r>
              <a:rPr lang="en-US" sz="1400" dirty="0"/>
              <a:t>DL and UL transmission directions dynamically assigned (at least for data) </a:t>
            </a:r>
          </a:p>
          <a:p>
            <a:r>
              <a:rPr lang="en-GB" sz="1600" dirty="0"/>
              <a:t>Numerologies and frame structure</a:t>
            </a:r>
          </a:p>
          <a:p>
            <a:pPr lvl="1"/>
            <a:r>
              <a:rPr lang="en-GB" sz="1400" dirty="0"/>
              <a:t>Multiple numerologies are supported</a:t>
            </a:r>
          </a:p>
          <a:p>
            <a:pPr lvl="1"/>
            <a:r>
              <a:rPr lang="en-US" sz="1400" dirty="0"/>
              <a:t>1 </a:t>
            </a:r>
            <a:r>
              <a:rPr lang="en-US" sz="1400" dirty="0" err="1"/>
              <a:t>ms</a:t>
            </a:r>
            <a:r>
              <a:rPr lang="en-US" sz="1400" dirty="0"/>
              <a:t> fixed </a:t>
            </a:r>
            <a:r>
              <a:rPr lang="en-US" sz="1400" dirty="0" err="1"/>
              <a:t>subframe</a:t>
            </a:r>
            <a:r>
              <a:rPr lang="en-US" sz="1400" dirty="0"/>
              <a:t> duration and 10ms frame length</a:t>
            </a:r>
          </a:p>
          <a:p>
            <a:pPr lvl="1"/>
            <a:r>
              <a:rPr lang="en-US" sz="1400" dirty="0"/>
              <a:t>Scalable </a:t>
            </a:r>
            <a:r>
              <a:rPr lang="en-GB" sz="1400" dirty="0"/>
              <a:t>numerology 15kHz to 480kHz subcarrier spacing</a:t>
            </a:r>
          </a:p>
          <a:p>
            <a:pPr lvl="1"/>
            <a:r>
              <a:rPr lang="en-US" sz="1400" dirty="0"/>
              <a:t>Resource element (RE) = one subcarrier and one symbol</a:t>
            </a:r>
          </a:p>
          <a:p>
            <a:pPr lvl="1"/>
            <a:r>
              <a:rPr lang="en-GB" sz="1400" dirty="0"/>
              <a:t>Slot = 7 or 14 OFDM symbols (subcarrier spacing of up to 60kHz), 14 OFDM symbols (subcarrier spacing &gt; 60kHz). </a:t>
            </a:r>
          </a:p>
          <a:p>
            <a:pPr lvl="1"/>
            <a:r>
              <a:rPr lang="en-US" sz="1400" dirty="0"/>
              <a:t>Data transmission can be scheduled to span one or multiple slots. </a:t>
            </a:r>
          </a:p>
          <a:p>
            <a:r>
              <a:rPr lang="en-GB" sz="1600" dirty="0"/>
              <a:t>LTE-NR Co-existence</a:t>
            </a:r>
          </a:p>
          <a:p>
            <a:r>
              <a:rPr lang="en-US" sz="1600" dirty="0"/>
              <a:t>Carrier Aggregation / Dual Connectivity</a:t>
            </a:r>
            <a:endParaRPr lang="en-US" sz="1200" dirty="0"/>
          </a:p>
          <a:p>
            <a:pPr lvl="1"/>
            <a:endParaRPr lang="en-US" sz="1200" dirty="0"/>
          </a:p>
        </p:txBody>
      </p:sp>
      <p:sp>
        <p:nvSpPr>
          <p:cNvPr id="4" name="Title 2"/>
          <p:cNvSpPr>
            <a:spLocks noGrp="1"/>
          </p:cNvSpPr>
          <p:nvPr>
            <p:ph type="title"/>
          </p:nvPr>
        </p:nvSpPr>
        <p:spPr>
          <a:xfrm>
            <a:off x="393701" y="408162"/>
            <a:ext cx="7494588" cy="1006828"/>
          </a:xfrm>
        </p:spPr>
        <p:txBody>
          <a:bodyPr>
            <a:noAutofit/>
          </a:bodyPr>
          <a:lstStyle/>
          <a:p>
            <a:r>
              <a:rPr lang="en-GB" sz="2800" dirty="0"/>
              <a:t>NR Physical Layer Aspects</a:t>
            </a:r>
            <a:br>
              <a:rPr lang="en-US" sz="2800" dirty="0"/>
            </a:br>
            <a:r>
              <a:rPr lang="en-US" sz="1050" dirty="0"/>
              <a:t>(</a:t>
            </a:r>
            <a:r>
              <a:rPr lang="en-US" sz="1050" dirty="0" err="1"/>
              <a:t>ReF</a:t>
            </a:r>
            <a:r>
              <a:rPr lang="en-US" sz="1050" dirty="0"/>
              <a:t>: TR 38.802 v1.1.0)</a:t>
            </a:r>
            <a:endParaRPr lang="en-US" sz="2800" dirty="0"/>
          </a:p>
        </p:txBody>
      </p:sp>
    </p:spTree>
    <p:extLst>
      <p:ext uri="{BB962C8B-B14F-4D97-AF65-F5344CB8AC3E}">
        <p14:creationId xmlns:p14="http://schemas.microsoft.com/office/powerpoint/2010/main" val="2363265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3701" y="1306705"/>
            <a:ext cx="8351839" cy="3852000"/>
          </a:xfrm>
        </p:spPr>
        <p:txBody>
          <a:bodyPr/>
          <a:lstStyle/>
          <a:p>
            <a:r>
              <a:rPr lang="en-US" sz="2000" dirty="0"/>
              <a:t>RAN4 TR 38.803 covers:</a:t>
            </a:r>
          </a:p>
          <a:p>
            <a:pPr lvl="1"/>
            <a:r>
              <a:rPr lang="en-US" sz="1600" dirty="0"/>
              <a:t>Co-existence simulations, RF feasibility, Regulatory aspect, RRM aspects</a:t>
            </a:r>
          </a:p>
          <a:p>
            <a:pPr lvl="1"/>
            <a:r>
              <a:rPr lang="en-US" sz="1600" dirty="0"/>
              <a:t>Testability</a:t>
            </a:r>
          </a:p>
          <a:p>
            <a:pPr lvl="2"/>
            <a:r>
              <a:rPr lang="en-US" sz="1600" dirty="0"/>
              <a:t>Testability of RRM requirements on low frequency bands (below 6GHz)</a:t>
            </a:r>
          </a:p>
          <a:p>
            <a:pPr lvl="3"/>
            <a:r>
              <a:rPr lang="en-US" sz="1600" dirty="0"/>
              <a:t>RRM testing can generally be performed using the antenna connectors and following similar approaches as are applicable for E-UTRA. </a:t>
            </a:r>
          </a:p>
          <a:p>
            <a:pPr lvl="3"/>
            <a:r>
              <a:rPr lang="en-US" sz="1600" dirty="0"/>
              <a:t>For some specific features of NR such as beamforming, over the air tests may be considered (reuse the tests developed for high frequency bands to avoid the need to develop both OTA and conducted tests for beam based measurements). </a:t>
            </a:r>
          </a:p>
          <a:p>
            <a:pPr lvl="2"/>
            <a:r>
              <a:rPr lang="en-US" sz="1600" dirty="0"/>
              <a:t>Testability of RRM requirements on high frequency bands (e.g. mm-wave)</a:t>
            </a:r>
          </a:p>
          <a:p>
            <a:pPr lvl="3"/>
            <a:r>
              <a:rPr lang="en-US" sz="1600" dirty="0"/>
              <a:t>Conducted antenna connectors are assumed not to be available. </a:t>
            </a:r>
          </a:p>
          <a:p>
            <a:pPr lvl="3"/>
            <a:r>
              <a:rPr lang="en-US" sz="1600" dirty="0"/>
              <a:t>Performing conducted tests using an intermediate frequency (IF) has been evaluated (TR 38.803, clause 10.1.3), but current assumption is that Over the air (OTA) testing is needed for testing on high frequency bands</a:t>
            </a:r>
          </a:p>
          <a:p>
            <a:pPr marL="712787" lvl="2" indent="0">
              <a:buNone/>
            </a:pPr>
            <a:endParaRPr lang="en-US" sz="1600" dirty="0"/>
          </a:p>
          <a:p>
            <a:pPr lvl="1"/>
            <a:endParaRPr lang="en-US" sz="1600" dirty="0"/>
          </a:p>
        </p:txBody>
      </p:sp>
      <p:sp>
        <p:nvSpPr>
          <p:cNvPr id="4" name="Title 2"/>
          <p:cNvSpPr>
            <a:spLocks noGrp="1"/>
          </p:cNvSpPr>
          <p:nvPr>
            <p:ph type="title"/>
          </p:nvPr>
        </p:nvSpPr>
        <p:spPr>
          <a:xfrm>
            <a:off x="393701" y="408162"/>
            <a:ext cx="7494588" cy="1006828"/>
          </a:xfrm>
        </p:spPr>
        <p:txBody>
          <a:bodyPr>
            <a:noAutofit/>
          </a:bodyPr>
          <a:lstStyle/>
          <a:p>
            <a:r>
              <a:rPr lang="en-GB" sz="2800" dirty="0"/>
              <a:t>RAN NR RF and co-existence aspects </a:t>
            </a:r>
            <a:br>
              <a:rPr lang="en-US" sz="2800" dirty="0"/>
            </a:br>
            <a:r>
              <a:rPr lang="en-US" sz="1050" dirty="0"/>
              <a:t>(</a:t>
            </a:r>
            <a:r>
              <a:rPr lang="en-US" sz="1050" dirty="0" err="1"/>
              <a:t>ReF</a:t>
            </a:r>
            <a:r>
              <a:rPr lang="en-US" sz="1050" dirty="0"/>
              <a:t>: TR 38.803 v0.4.0)</a:t>
            </a:r>
            <a:endParaRPr lang="en-US" sz="2800" dirty="0"/>
          </a:p>
        </p:txBody>
      </p:sp>
    </p:spTree>
    <p:extLst>
      <p:ext uri="{BB962C8B-B14F-4D97-AF65-F5344CB8AC3E}">
        <p14:creationId xmlns:p14="http://schemas.microsoft.com/office/powerpoint/2010/main" val="1084423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sz="2000" dirty="0"/>
              <a:t>At RAN5#73 it was agreed to create an agenda item for status updates and early discussions on RAN5 testing aspects for 5G/NR</a:t>
            </a:r>
          </a:p>
          <a:p>
            <a:r>
              <a:rPr lang="en-US" sz="2000" dirty="0"/>
              <a:t>The purpose of this document is to provide:</a:t>
            </a:r>
          </a:p>
          <a:p>
            <a:pPr lvl="1"/>
            <a:r>
              <a:rPr lang="en-US" sz="1800" dirty="0"/>
              <a:t>3GPP WG status - Dec-16</a:t>
            </a:r>
          </a:p>
          <a:p>
            <a:pPr lvl="1"/>
            <a:r>
              <a:rPr lang="en-US" sz="1800" dirty="0"/>
              <a:t>Brief overview of the 5G / NR architecture, interfaces and functions</a:t>
            </a:r>
          </a:p>
          <a:p>
            <a:pPr lvl="1"/>
            <a:r>
              <a:rPr lang="en-US" sz="1800" dirty="0"/>
              <a:t>Initial list of RAN5 discussion topics for 5G / NR</a:t>
            </a:r>
            <a:br>
              <a:rPr lang="en-US" sz="1800" dirty="0"/>
            </a:br>
            <a:endParaRPr lang="en-US" sz="1800" dirty="0">
              <a:solidFill>
                <a:srgbClr val="FF0000"/>
              </a:solidFill>
            </a:endParaRPr>
          </a:p>
          <a:p>
            <a:pPr marL="0" indent="-1587">
              <a:buNone/>
            </a:pPr>
            <a:r>
              <a:rPr lang="en-US" sz="2000" dirty="0">
                <a:solidFill>
                  <a:srgbClr val="FF0000"/>
                </a:solidFill>
              </a:rPr>
              <a:t>Note! </a:t>
            </a:r>
            <a:br>
              <a:rPr lang="en-US" sz="2000" dirty="0">
                <a:solidFill>
                  <a:srgbClr val="FF0000"/>
                </a:solidFill>
              </a:rPr>
            </a:br>
            <a:r>
              <a:rPr lang="en-US" sz="1800" dirty="0">
                <a:solidFill>
                  <a:srgbClr val="FF0000"/>
                </a:solidFill>
              </a:rPr>
              <a:t>The description of 5G / NR in this document is based on current draft version of TRs and is subjected to change pending development of TRs and TSs in 3GPP working groups. </a:t>
            </a:r>
            <a:r>
              <a:rPr lang="en-US" sz="1800" dirty="0"/>
              <a:t> </a:t>
            </a:r>
          </a:p>
        </p:txBody>
      </p:sp>
      <p:sp>
        <p:nvSpPr>
          <p:cNvPr id="4" name="Title 3"/>
          <p:cNvSpPr>
            <a:spLocks noGrp="1"/>
          </p:cNvSpPr>
          <p:nvPr>
            <p:ph type="title"/>
          </p:nvPr>
        </p:nvSpPr>
        <p:spPr>
          <a:xfrm>
            <a:off x="393701" y="239713"/>
            <a:ext cx="7494588" cy="1085371"/>
          </a:xfrm>
        </p:spPr>
        <p:txBody>
          <a:bodyPr/>
          <a:lstStyle/>
          <a:p>
            <a:r>
              <a:rPr lang="en-US" dirty="0"/>
              <a:t>Introduction</a:t>
            </a:r>
          </a:p>
        </p:txBody>
      </p:sp>
    </p:spTree>
    <p:extLst>
      <p:ext uri="{BB962C8B-B14F-4D97-AF65-F5344CB8AC3E}">
        <p14:creationId xmlns:p14="http://schemas.microsoft.com/office/powerpoint/2010/main" val="3756845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a:t>RAN5 5G/NR DISCUSSION topics</a:t>
            </a:r>
          </a:p>
        </p:txBody>
      </p:sp>
      <p:graphicFrame>
        <p:nvGraphicFramePr>
          <p:cNvPr id="4" name="Table 3"/>
          <p:cNvGraphicFramePr>
            <a:graphicFrameLocks noGrp="1"/>
          </p:cNvGraphicFramePr>
          <p:nvPr>
            <p:extLst>
              <p:ext uri="{D42A27DB-BD31-4B8C-83A1-F6EECF244321}">
                <p14:modId xmlns:p14="http://schemas.microsoft.com/office/powerpoint/2010/main" val="2052169437"/>
              </p:ext>
            </p:extLst>
          </p:nvPr>
        </p:nvGraphicFramePr>
        <p:xfrm>
          <a:off x="393699" y="1032124"/>
          <a:ext cx="8498508" cy="5638800"/>
        </p:xfrm>
        <a:graphic>
          <a:graphicData uri="http://schemas.openxmlformats.org/drawingml/2006/table">
            <a:tbl>
              <a:tblPr firstRow="1" bandRow="1">
                <a:tableStyleId>{5C22544A-7EE6-4342-B048-85BDC9FD1C3A}</a:tableStyleId>
              </a:tblPr>
              <a:tblGrid>
                <a:gridCol w="601499">
                  <a:extLst>
                    <a:ext uri="{9D8B030D-6E8A-4147-A177-3AD203B41FA5}">
                      <a16:colId xmlns:a16="http://schemas.microsoft.com/office/drawing/2014/main" val="1023020410"/>
                    </a:ext>
                  </a:extLst>
                </a:gridCol>
                <a:gridCol w="746922">
                  <a:extLst>
                    <a:ext uri="{9D8B030D-6E8A-4147-A177-3AD203B41FA5}">
                      <a16:colId xmlns:a16="http://schemas.microsoft.com/office/drawing/2014/main" val="3061297338"/>
                    </a:ext>
                  </a:extLst>
                </a:gridCol>
                <a:gridCol w="3435844">
                  <a:extLst>
                    <a:ext uri="{9D8B030D-6E8A-4147-A177-3AD203B41FA5}">
                      <a16:colId xmlns:a16="http://schemas.microsoft.com/office/drawing/2014/main" val="2298714425"/>
                    </a:ext>
                  </a:extLst>
                </a:gridCol>
                <a:gridCol w="3714243">
                  <a:extLst>
                    <a:ext uri="{9D8B030D-6E8A-4147-A177-3AD203B41FA5}">
                      <a16:colId xmlns:a16="http://schemas.microsoft.com/office/drawing/2014/main" val="3219410363"/>
                    </a:ext>
                  </a:extLst>
                </a:gridCol>
              </a:tblGrid>
              <a:tr h="370840">
                <a:tc>
                  <a:txBody>
                    <a:bodyPr/>
                    <a:lstStyle/>
                    <a:p>
                      <a:r>
                        <a:rPr lang="en-US" sz="1400" dirty="0"/>
                        <a:t>Item#</a:t>
                      </a:r>
                    </a:p>
                  </a:txBody>
                  <a:tcPr/>
                </a:tc>
                <a:tc>
                  <a:txBody>
                    <a:bodyPr/>
                    <a:lstStyle/>
                    <a:p>
                      <a:r>
                        <a:rPr lang="en-US" sz="1400" dirty="0"/>
                        <a:t>Status</a:t>
                      </a:r>
                    </a:p>
                  </a:txBody>
                  <a:tcPr/>
                </a:tc>
                <a:tc>
                  <a:txBody>
                    <a:bodyPr/>
                    <a:lstStyle/>
                    <a:p>
                      <a:r>
                        <a:rPr lang="en-US" sz="1400" dirty="0"/>
                        <a:t>RAN5 5G/NR topics</a:t>
                      </a:r>
                    </a:p>
                  </a:txBody>
                  <a:tcPr/>
                </a:tc>
                <a:tc>
                  <a:txBody>
                    <a:bodyPr/>
                    <a:lstStyle/>
                    <a:p>
                      <a:r>
                        <a:rPr lang="en-US" sz="1400" dirty="0"/>
                        <a:t>Assumptions / Comments</a:t>
                      </a:r>
                    </a:p>
                  </a:txBody>
                  <a:tcPr/>
                </a:tc>
                <a:extLst>
                  <a:ext uri="{0D108BD9-81ED-4DB2-BD59-A6C34878D82A}">
                    <a16:rowId xmlns:a16="http://schemas.microsoft.com/office/drawing/2014/main" val="2466259976"/>
                  </a:ext>
                </a:extLst>
              </a:tr>
              <a:tr h="259080">
                <a:tc>
                  <a:txBody>
                    <a:bodyPr/>
                    <a:lstStyle/>
                    <a:p>
                      <a:r>
                        <a:rPr lang="en-US" sz="1400" dirty="0"/>
                        <a:t>1</a:t>
                      </a:r>
                    </a:p>
                  </a:txBody>
                  <a:tcPr/>
                </a:tc>
                <a:tc>
                  <a:txBody>
                    <a:bodyPr/>
                    <a:lstStyle/>
                    <a:p>
                      <a:r>
                        <a:rPr lang="en-US" sz="1400" dirty="0"/>
                        <a:t>Open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RAN5 5G/NR test specification numbering/structure</a:t>
                      </a:r>
                    </a:p>
                  </a:txBody>
                  <a:tcPr/>
                </a:tc>
                <a:tc>
                  <a:txBody>
                    <a:bodyPr/>
                    <a:lstStyle/>
                    <a:p>
                      <a:r>
                        <a:rPr lang="en-US" sz="1400" dirty="0"/>
                        <a:t>To be part of new 3GPP 38 specification series “Radio technology beyond LTE”. </a:t>
                      </a:r>
                    </a:p>
                    <a:p>
                      <a:r>
                        <a:rPr lang="en-US" sz="1400" dirty="0"/>
                        <a:t>Could be similar TS specification structure as for E-UTRA (38.508, 38.521-x, 38.523-x + 38 TRs, position to remain in 37-series)</a:t>
                      </a:r>
                    </a:p>
                  </a:txBody>
                  <a:tcPr/>
                </a:tc>
                <a:extLst>
                  <a:ext uri="{0D108BD9-81ED-4DB2-BD59-A6C34878D82A}">
                    <a16:rowId xmlns:a16="http://schemas.microsoft.com/office/drawing/2014/main" val="2312142926"/>
                  </a:ext>
                </a:extLst>
              </a:tr>
              <a:tr h="259080">
                <a:tc>
                  <a:txBody>
                    <a:bodyPr/>
                    <a:lstStyle/>
                    <a:p>
                      <a:r>
                        <a:rPr lang="en-US" sz="1400" dirty="0"/>
                        <a:t>2</a:t>
                      </a:r>
                    </a:p>
                  </a:txBody>
                  <a:tcPr/>
                </a:tc>
                <a:tc>
                  <a:txBody>
                    <a:bodyPr/>
                    <a:lstStyle/>
                    <a:p>
                      <a:r>
                        <a:rPr lang="en-US" sz="1400" dirty="0"/>
                        <a:t>Open</a:t>
                      </a:r>
                    </a:p>
                  </a:txBody>
                  <a:tcPr/>
                </a:tc>
                <a:tc>
                  <a:txBody>
                    <a:bodyPr/>
                    <a:lstStyle/>
                    <a:p>
                      <a:r>
                        <a:rPr lang="en-US" sz="1400" dirty="0"/>
                        <a:t>Conformance testing for bands &lt; 6 GHz</a:t>
                      </a:r>
                    </a:p>
                  </a:txBody>
                  <a:tcPr/>
                </a:tc>
                <a:tc>
                  <a:txBody>
                    <a:bodyPr/>
                    <a:lstStyle/>
                    <a:p>
                      <a:r>
                        <a:rPr lang="en-US" sz="1400" dirty="0"/>
                        <a:t>Antenna connector can be used (i.e. same as for E-UTRA today)</a:t>
                      </a:r>
                    </a:p>
                  </a:txBody>
                  <a:tcPr/>
                </a:tc>
                <a:extLst>
                  <a:ext uri="{0D108BD9-81ED-4DB2-BD59-A6C34878D82A}">
                    <a16:rowId xmlns:a16="http://schemas.microsoft.com/office/drawing/2014/main" val="1237466478"/>
                  </a:ext>
                </a:extLst>
              </a:tr>
              <a:tr h="370840">
                <a:tc>
                  <a:txBody>
                    <a:bodyPr/>
                    <a:lstStyle/>
                    <a:p>
                      <a:r>
                        <a:rPr lang="en-US" sz="1400" dirty="0"/>
                        <a:t>3</a:t>
                      </a:r>
                    </a:p>
                  </a:txBody>
                  <a:tcPr/>
                </a:tc>
                <a:tc>
                  <a:txBody>
                    <a:bodyPr/>
                    <a:lstStyle/>
                    <a:p>
                      <a:r>
                        <a:rPr lang="en-US" sz="1400" dirty="0"/>
                        <a:t>Open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Conformance testing for bands &gt;6 GHz; Band independent test cases</a:t>
                      </a:r>
                    </a:p>
                  </a:txBody>
                  <a:tcPr/>
                </a:tc>
                <a:tc>
                  <a:txBody>
                    <a:bodyPr/>
                    <a:lstStyle/>
                    <a:p>
                      <a:r>
                        <a:rPr lang="en-US" sz="1400" dirty="0"/>
                        <a:t>For multi-band devices that supports bands below 6 GHz the antenna connector can be used for band independent test cases (i.e. same as for E-UTRA today)</a:t>
                      </a:r>
                    </a:p>
                  </a:txBody>
                  <a:tcPr/>
                </a:tc>
                <a:extLst>
                  <a:ext uri="{0D108BD9-81ED-4DB2-BD59-A6C34878D82A}">
                    <a16:rowId xmlns:a16="http://schemas.microsoft.com/office/drawing/2014/main" val="359772395"/>
                  </a:ext>
                </a:extLst>
              </a:tr>
              <a:tr h="504524">
                <a:tc>
                  <a:txBody>
                    <a:bodyPr/>
                    <a:lstStyle/>
                    <a:p>
                      <a:r>
                        <a:rPr lang="en-US" sz="1400" dirty="0"/>
                        <a:t>4</a:t>
                      </a:r>
                    </a:p>
                  </a:txBody>
                  <a:tcPr/>
                </a:tc>
                <a:tc>
                  <a:txBody>
                    <a:bodyPr/>
                    <a:lstStyle/>
                    <a:p>
                      <a:r>
                        <a:rPr lang="en-US" sz="1400" dirty="0"/>
                        <a:t>Open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Conformance testing for bands &gt;6 GHz; Band dependent test cases</a:t>
                      </a:r>
                    </a:p>
                  </a:txBody>
                  <a:tcPr/>
                </a:tc>
                <a:tc>
                  <a:txBody>
                    <a:bodyPr/>
                    <a:lstStyle/>
                    <a:p>
                      <a:r>
                        <a:rPr lang="en-US" sz="1400" dirty="0"/>
                        <a:t>Will require OTA testing</a:t>
                      </a:r>
                    </a:p>
                  </a:txBody>
                  <a:tcPr/>
                </a:tc>
                <a:extLst>
                  <a:ext uri="{0D108BD9-81ED-4DB2-BD59-A6C34878D82A}">
                    <a16:rowId xmlns:a16="http://schemas.microsoft.com/office/drawing/2014/main" val="1609499411"/>
                  </a:ext>
                </a:extLst>
              </a:tr>
              <a:tr h="370840">
                <a:tc>
                  <a:txBody>
                    <a:bodyPr/>
                    <a:lstStyle/>
                    <a:p>
                      <a:r>
                        <a:rPr lang="en-US" sz="1400" dirty="0"/>
                        <a:t>5</a:t>
                      </a:r>
                    </a:p>
                  </a:txBody>
                  <a:tcPr/>
                </a:tc>
                <a:tc>
                  <a:txBody>
                    <a:bodyPr/>
                    <a:lstStyle/>
                    <a:p>
                      <a:r>
                        <a:rPr lang="en-US" sz="1400" dirty="0"/>
                        <a:t>Open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Test Control (TC) physical interface</a:t>
                      </a:r>
                    </a:p>
                  </a:txBody>
                  <a:tcPr/>
                </a:tc>
                <a:tc>
                  <a:txBody>
                    <a:bodyPr/>
                    <a:lstStyle/>
                    <a:p>
                      <a:r>
                        <a:rPr lang="en-US" sz="1400" dirty="0"/>
                        <a:t>- Preferable using the same physical interface under test (as for E-UTRA today)</a:t>
                      </a:r>
                    </a:p>
                    <a:p>
                      <a:r>
                        <a:rPr lang="en-US" sz="1400" dirty="0"/>
                        <a:t>- Other options if deemed necessary: specific electrical or an intermediate frequency interface?</a:t>
                      </a:r>
                    </a:p>
                  </a:txBody>
                  <a:tcPr/>
                </a:tc>
                <a:extLst>
                  <a:ext uri="{0D108BD9-81ED-4DB2-BD59-A6C34878D82A}">
                    <a16:rowId xmlns:a16="http://schemas.microsoft.com/office/drawing/2014/main" val="1186845687"/>
                  </a:ext>
                </a:extLst>
              </a:tr>
              <a:tr h="370840">
                <a:tc>
                  <a:txBody>
                    <a:bodyPr/>
                    <a:lstStyle/>
                    <a:p>
                      <a:r>
                        <a:rPr lang="en-US" sz="1400" dirty="0"/>
                        <a:t>6</a:t>
                      </a:r>
                    </a:p>
                  </a:txBody>
                  <a:tcPr/>
                </a:tc>
                <a:tc>
                  <a:txBody>
                    <a:bodyPr/>
                    <a:lstStyle/>
                    <a:p>
                      <a:r>
                        <a:rPr lang="en-US" sz="1400" dirty="0"/>
                        <a:t>Open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Deployment Scenarios priority for conformance testing</a:t>
                      </a:r>
                    </a:p>
                  </a:txBody>
                  <a:tcPr/>
                </a:tc>
                <a:tc>
                  <a:txBody>
                    <a:bodyPr/>
                    <a:lstStyle/>
                    <a:p>
                      <a:r>
                        <a:rPr lang="en-US" sz="1400" dirty="0"/>
                        <a:t>TBD based on industry priority for deployment scenarios</a:t>
                      </a:r>
                    </a:p>
                  </a:txBody>
                  <a:tcPr/>
                </a:tc>
                <a:extLst>
                  <a:ext uri="{0D108BD9-81ED-4DB2-BD59-A6C34878D82A}">
                    <a16:rowId xmlns:a16="http://schemas.microsoft.com/office/drawing/2014/main" val="3844719386"/>
                  </a:ext>
                </a:extLst>
              </a:tr>
              <a:tr h="259080">
                <a:tc>
                  <a:txBody>
                    <a:bodyPr/>
                    <a:lstStyle/>
                    <a:p>
                      <a:r>
                        <a:rPr lang="en-US" sz="1400" dirty="0"/>
                        <a:t>7</a:t>
                      </a:r>
                    </a:p>
                  </a:txBody>
                  <a:tcPr/>
                </a:tc>
                <a:tc>
                  <a:txBody>
                    <a:bodyPr/>
                    <a:lstStyle/>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&lt;Further items to be added as identified&gt;</a:t>
                      </a:r>
                    </a:p>
                  </a:txBody>
                  <a:tcPr/>
                </a:tc>
                <a:tc>
                  <a:txBody>
                    <a:bodyPr/>
                    <a:lstStyle/>
                    <a:p>
                      <a:endParaRPr lang="en-US" sz="1400" dirty="0"/>
                    </a:p>
                  </a:txBody>
                  <a:tcPr/>
                </a:tc>
                <a:extLst>
                  <a:ext uri="{0D108BD9-81ED-4DB2-BD59-A6C34878D82A}">
                    <a16:rowId xmlns:a16="http://schemas.microsoft.com/office/drawing/2014/main" val="157345215"/>
                  </a:ext>
                </a:extLst>
              </a:tr>
            </a:tbl>
          </a:graphicData>
        </a:graphic>
      </p:graphicFrame>
    </p:spTree>
    <p:extLst>
      <p:ext uri="{BB962C8B-B14F-4D97-AF65-F5344CB8AC3E}">
        <p14:creationId xmlns:p14="http://schemas.microsoft.com/office/powerpoint/2010/main" val="33108064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1800" dirty="0"/>
              <a:t>TS 22.261:</a:t>
            </a:r>
          </a:p>
          <a:p>
            <a:pPr marL="0" indent="0">
              <a:buNone/>
            </a:pPr>
            <a:r>
              <a:rPr lang="en-US" sz="1800" dirty="0">
                <a:solidFill>
                  <a:schemeClr val="tx2">
                    <a:lumMod val="90000"/>
                    <a:lumOff val="10000"/>
                  </a:schemeClr>
                </a:solidFill>
              </a:rPr>
              <a:t>“</a:t>
            </a:r>
            <a:r>
              <a:rPr lang="en-US" sz="1800" i="1" dirty="0">
                <a:solidFill>
                  <a:schemeClr val="tx2">
                    <a:lumMod val="90000"/>
                    <a:lumOff val="10000"/>
                  </a:schemeClr>
                </a:solidFill>
              </a:rPr>
              <a:t>Unlike previous 3GPP systems that attempted to provide a 'one size fits all' system, the 5G system is expected to be able to provide optimized support for a variety of different services, different traffic loads, and different end user communities.</a:t>
            </a:r>
            <a:r>
              <a:rPr lang="en-US" sz="1800" dirty="0">
                <a:solidFill>
                  <a:schemeClr val="tx2">
                    <a:lumMod val="90000"/>
                    <a:lumOff val="10000"/>
                  </a:schemeClr>
                </a:solidFill>
              </a:rPr>
              <a:t>”</a:t>
            </a:r>
          </a:p>
          <a:p>
            <a:pPr marL="0" indent="0">
              <a:buNone/>
            </a:pPr>
            <a:r>
              <a:rPr lang="en-US" sz="1800" dirty="0">
                <a:sym typeface="Wingdings" panose="05000000000000000000" pitchFamily="2" charset="2"/>
              </a:rPr>
              <a:t></a:t>
            </a:r>
          </a:p>
          <a:p>
            <a:r>
              <a:rPr lang="en-US" sz="1800" dirty="0">
                <a:sym typeface="Wingdings" panose="05000000000000000000" pitchFamily="2" charset="2"/>
              </a:rPr>
              <a:t>5G system capabilities: </a:t>
            </a:r>
          </a:p>
          <a:p>
            <a:pPr lvl="1"/>
            <a:r>
              <a:rPr lang="en-US" sz="1600" dirty="0"/>
              <a:t>Flexible, scalable assignment of network resources both for access and core</a:t>
            </a:r>
          </a:p>
          <a:p>
            <a:pPr lvl="1"/>
            <a:r>
              <a:rPr lang="en-US" sz="1600" dirty="0"/>
              <a:t>Example: Network slicing, Diverse mobility management, Multiple access technologies, …see TS 22.261 for details</a:t>
            </a:r>
          </a:p>
          <a:p>
            <a:r>
              <a:rPr lang="en-US" sz="1800" dirty="0"/>
              <a:t>5G system KPIs: </a:t>
            </a:r>
          </a:p>
          <a:p>
            <a:pPr lvl="1"/>
            <a:r>
              <a:rPr lang="en-US" sz="1400" dirty="0"/>
              <a:t>l</a:t>
            </a:r>
            <a:r>
              <a:rPr lang="en-US" sz="1600" dirty="0"/>
              <a:t>atency, reliability and throughput</a:t>
            </a:r>
            <a:endParaRPr lang="en-US" sz="1400" dirty="0"/>
          </a:p>
        </p:txBody>
      </p:sp>
      <p:sp>
        <p:nvSpPr>
          <p:cNvPr id="4" name="Title 2"/>
          <p:cNvSpPr txBox="1">
            <a:spLocks/>
          </p:cNvSpPr>
          <p:nvPr/>
        </p:nvSpPr>
        <p:spPr bwMode="auto">
          <a:xfrm>
            <a:off x="546101" y="3921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US" sz="3200" kern="0" dirty="0"/>
              <a:t>5G system – What is it about?</a:t>
            </a:r>
          </a:p>
        </p:txBody>
      </p:sp>
    </p:spTree>
    <p:extLst>
      <p:ext uri="{BB962C8B-B14F-4D97-AF65-F5344CB8AC3E}">
        <p14:creationId xmlns:p14="http://schemas.microsoft.com/office/powerpoint/2010/main" val="1407888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2800" dirty="0"/>
              <a:t>3GPP WG status - Dec-16</a:t>
            </a:r>
            <a:br>
              <a:rPr lang="en-US" sz="2800" dirty="0"/>
            </a:br>
            <a:br>
              <a:rPr lang="en-US" sz="2800" dirty="0"/>
            </a:br>
            <a:r>
              <a:rPr lang="en-US" sz="2000" dirty="0"/>
              <a:t>RAN#74 Report to SA#74 (SP-160954):</a:t>
            </a:r>
            <a:endParaRPr lang="en-US" sz="2800" dirty="0"/>
          </a:p>
        </p:txBody>
      </p:sp>
      <p:pic>
        <p:nvPicPr>
          <p:cNvPr id="4" name="Picture 3"/>
          <p:cNvPicPr>
            <a:picLocks noChangeAspect="1"/>
          </p:cNvPicPr>
          <p:nvPr/>
        </p:nvPicPr>
        <p:blipFill>
          <a:blip r:embed="rId2"/>
          <a:stretch>
            <a:fillRect/>
          </a:stretch>
        </p:blipFill>
        <p:spPr>
          <a:xfrm>
            <a:off x="854044" y="1529383"/>
            <a:ext cx="7686383" cy="4329995"/>
          </a:xfrm>
          <a:prstGeom prst="rect">
            <a:avLst/>
          </a:prstGeom>
        </p:spPr>
      </p:pic>
    </p:spTree>
    <p:extLst>
      <p:ext uri="{BB962C8B-B14F-4D97-AF65-F5344CB8AC3E}">
        <p14:creationId xmlns:p14="http://schemas.microsoft.com/office/powerpoint/2010/main" val="1513559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915319"/>
          </a:xfrm>
        </p:spPr>
        <p:txBody>
          <a:bodyPr>
            <a:normAutofit/>
          </a:bodyPr>
          <a:lstStyle/>
          <a:p>
            <a:r>
              <a:rPr lang="en-US" sz="2800" dirty="0"/>
              <a:t>3GPP WG status - Dec-16 </a:t>
            </a:r>
            <a:br>
              <a:rPr lang="en-US" sz="2400" dirty="0"/>
            </a:br>
            <a:br>
              <a:rPr lang="en-US" sz="2400" dirty="0"/>
            </a:br>
            <a:r>
              <a:rPr lang="en-US" sz="2000" dirty="0"/>
              <a:t>endorsed terminology (RP‑162518):</a:t>
            </a:r>
            <a:endParaRPr lang="en-US" sz="2400" dirty="0"/>
          </a:p>
        </p:txBody>
      </p:sp>
      <p:pic>
        <p:nvPicPr>
          <p:cNvPr id="4" name="Picture 3"/>
          <p:cNvPicPr>
            <a:picLocks noChangeAspect="1"/>
          </p:cNvPicPr>
          <p:nvPr/>
        </p:nvPicPr>
        <p:blipFill>
          <a:blip r:embed="rId2"/>
          <a:stretch>
            <a:fillRect/>
          </a:stretch>
        </p:blipFill>
        <p:spPr>
          <a:xfrm>
            <a:off x="692276" y="1155032"/>
            <a:ext cx="7356850" cy="3959999"/>
          </a:xfrm>
          <a:prstGeom prst="rect">
            <a:avLst/>
          </a:prstGeom>
        </p:spPr>
      </p:pic>
      <p:sp>
        <p:nvSpPr>
          <p:cNvPr id="7" name="Content Placeholder 1"/>
          <p:cNvSpPr>
            <a:spLocks noGrp="1"/>
          </p:cNvSpPr>
          <p:nvPr>
            <p:ph idx="1"/>
          </p:nvPr>
        </p:nvSpPr>
        <p:spPr>
          <a:xfrm>
            <a:off x="396875" y="5311675"/>
            <a:ext cx="8351839" cy="1203158"/>
          </a:xfrm>
          <a:solidFill>
            <a:schemeClr val="tx2">
              <a:lumMod val="10000"/>
              <a:lumOff val="9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pPr marL="0" indent="0">
              <a:buNone/>
            </a:pPr>
            <a:r>
              <a:rPr lang="en-US" sz="1800" dirty="0">
                <a:solidFill>
                  <a:srgbClr val="FF0000"/>
                </a:solidFill>
              </a:rPr>
              <a:t>Note! </a:t>
            </a:r>
          </a:p>
          <a:p>
            <a:pPr marL="0" indent="0">
              <a:buNone/>
            </a:pPr>
            <a:r>
              <a:rPr lang="en-US" sz="1800" dirty="0">
                <a:solidFill>
                  <a:srgbClr val="FF0000"/>
                </a:solidFill>
              </a:rPr>
              <a:t>The current document use the terminology as used in the TRs published Jan-17. This mean that the terminology may differ from the terminology endorsed at RAN#74 in RP-162518.</a:t>
            </a:r>
            <a:r>
              <a:rPr lang="en-US" sz="1800" dirty="0"/>
              <a:t> </a:t>
            </a:r>
          </a:p>
          <a:p>
            <a:pPr lvl="1"/>
            <a:endParaRPr lang="en-US" sz="1800" dirty="0"/>
          </a:p>
          <a:p>
            <a:pPr lvl="1"/>
            <a:endParaRPr lang="en-US" sz="1800" dirty="0"/>
          </a:p>
        </p:txBody>
      </p:sp>
    </p:spTree>
    <p:extLst>
      <p:ext uri="{BB962C8B-B14F-4D97-AF65-F5344CB8AC3E}">
        <p14:creationId xmlns:p14="http://schemas.microsoft.com/office/powerpoint/2010/main" val="237292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3701" y="1439055"/>
            <a:ext cx="8351839" cy="3852000"/>
          </a:xfrm>
        </p:spPr>
        <p:txBody>
          <a:bodyPr/>
          <a:lstStyle/>
          <a:p>
            <a:r>
              <a:rPr lang="en-US" sz="2000" dirty="0"/>
              <a:t>3GPP Rel-14 studies related to RAN5 testing scope</a:t>
            </a:r>
          </a:p>
          <a:p>
            <a:pPr lvl="1"/>
            <a:r>
              <a:rPr lang="en-US" sz="1600" dirty="0"/>
              <a:t>SA2 - Study on Architecture and Security for next Generation System</a:t>
            </a:r>
          </a:p>
          <a:p>
            <a:pPr lvl="2"/>
            <a:r>
              <a:rPr lang="en-US" sz="1600" dirty="0"/>
              <a:t>Status: 100% (Dec-16), Specs: TR 23.799</a:t>
            </a:r>
          </a:p>
          <a:p>
            <a:pPr lvl="1"/>
            <a:r>
              <a:rPr lang="en-US" sz="1600" dirty="0"/>
              <a:t>SA3 -  Study on Architecture and Security for next Generation System</a:t>
            </a:r>
          </a:p>
          <a:p>
            <a:pPr lvl="2"/>
            <a:r>
              <a:rPr lang="en-US" sz="1600" dirty="0"/>
              <a:t> Status: 45% (Dec-16, target Mar-17), Specs: TR 33.899 </a:t>
            </a:r>
          </a:p>
          <a:p>
            <a:pPr lvl="1"/>
            <a:r>
              <a:rPr lang="sv-SE" sz="1600" dirty="0"/>
              <a:t>RP - </a:t>
            </a:r>
            <a:r>
              <a:rPr lang="en-US" sz="1600" dirty="0"/>
              <a:t>Study on Scenarios and Requirements for Next Generation Access Technologies</a:t>
            </a:r>
          </a:p>
          <a:p>
            <a:pPr lvl="2"/>
            <a:r>
              <a:rPr lang="en-US" sz="1600" dirty="0"/>
              <a:t>Status Dec-16: 100%, Specs TR 38.xxx, see next slide</a:t>
            </a:r>
          </a:p>
          <a:p>
            <a:pPr lvl="1"/>
            <a:r>
              <a:rPr lang="en-US" sz="1600" dirty="0"/>
              <a:t>RAN1 - Study on New Radio (NR) Access Technology (RAN1)</a:t>
            </a:r>
          </a:p>
          <a:p>
            <a:pPr lvl="2"/>
            <a:r>
              <a:rPr lang="en-US" sz="1600" dirty="0"/>
              <a:t>status 55% (Dec-16, target Mar-17), Specs: </a:t>
            </a:r>
            <a:r>
              <a:rPr lang="pl-PL" sz="1600" dirty="0"/>
              <a:t>TR 38.801</a:t>
            </a:r>
            <a:r>
              <a:rPr lang="sv-SE" sz="1600" dirty="0"/>
              <a:t>, </a:t>
            </a:r>
            <a:r>
              <a:rPr lang="pl-PL" sz="1600" dirty="0"/>
              <a:t>TR 38.912</a:t>
            </a:r>
            <a:r>
              <a:rPr lang="sv-SE" sz="1600" dirty="0"/>
              <a:t> and TR</a:t>
            </a:r>
            <a:r>
              <a:rPr lang="pl-PL" sz="1600" dirty="0"/>
              <a:t> 38.802</a:t>
            </a:r>
            <a:r>
              <a:rPr lang="sv-SE" sz="1600" dirty="0"/>
              <a:t>:</a:t>
            </a:r>
          </a:p>
          <a:p>
            <a:r>
              <a:rPr lang="sv-SE" sz="2000" dirty="0"/>
              <a:t>3GPP Rel-15 </a:t>
            </a:r>
            <a:r>
              <a:rPr lang="sv-SE" sz="2000" dirty="0" err="1"/>
              <a:t>Work</a:t>
            </a:r>
            <a:r>
              <a:rPr lang="sv-SE" sz="2000" dirty="0"/>
              <a:t> </a:t>
            </a:r>
            <a:r>
              <a:rPr lang="sv-SE" sz="2000" dirty="0" err="1"/>
              <a:t>Items</a:t>
            </a:r>
            <a:endParaRPr lang="sv-SE" sz="2000" dirty="0"/>
          </a:p>
          <a:p>
            <a:pPr lvl="1"/>
            <a:r>
              <a:rPr lang="sv-SE" sz="1600" dirty="0"/>
              <a:t>SA2 - 5G System - </a:t>
            </a:r>
            <a:r>
              <a:rPr lang="sv-SE" sz="1600" dirty="0" err="1"/>
              <a:t>Phase</a:t>
            </a:r>
            <a:r>
              <a:rPr lang="sv-SE" sz="1600" dirty="0"/>
              <a:t> 1</a:t>
            </a:r>
          </a:p>
          <a:p>
            <a:pPr lvl="2"/>
            <a:r>
              <a:rPr lang="sv-SE" sz="1600" dirty="0"/>
              <a:t>Status 0% (Dec-16, </a:t>
            </a:r>
            <a:r>
              <a:rPr lang="sv-SE" sz="1600" dirty="0" err="1"/>
              <a:t>target</a:t>
            </a:r>
            <a:r>
              <a:rPr lang="sv-SE" sz="1600" dirty="0"/>
              <a:t> Dec-17), </a:t>
            </a:r>
            <a:r>
              <a:rPr lang="sv-SE" sz="1600" dirty="0" err="1"/>
              <a:t>Specs</a:t>
            </a:r>
            <a:r>
              <a:rPr lang="sv-SE" sz="1600" dirty="0"/>
              <a:t>: TS 23.501, TS 23.502</a:t>
            </a:r>
          </a:p>
          <a:p>
            <a:pPr lvl="1"/>
            <a:r>
              <a:rPr lang="sv-SE" sz="1600" dirty="0"/>
              <a:t>SA1 - </a:t>
            </a:r>
            <a:r>
              <a:rPr lang="en-US" sz="1600" dirty="0"/>
              <a:t>New Services and Markets Technology Enablers (SMARTER)</a:t>
            </a:r>
          </a:p>
          <a:p>
            <a:pPr lvl="2"/>
            <a:r>
              <a:rPr lang="en-US" sz="1600" dirty="0"/>
              <a:t>Status 75% (Dec-16, target Mar-17), Specs: TS 22.261 </a:t>
            </a:r>
          </a:p>
          <a:p>
            <a:pPr lvl="1"/>
            <a:r>
              <a:rPr lang="en-US" sz="1600" dirty="0"/>
              <a:t>Further 5G / NR work items to come…..</a:t>
            </a:r>
            <a:endParaRPr lang="sv-SE" sz="1600" dirty="0"/>
          </a:p>
          <a:p>
            <a:pPr lvl="2"/>
            <a:endParaRPr lang="sv-SE" sz="1600" dirty="0"/>
          </a:p>
          <a:p>
            <a:pPr lvl="2"/>
            <a:endParaRPr lang="en-US" sz="1600" dirty="0"/>
          </a:p>
          <a:p>
            <a:pPr marL="355600" lvl="1" indent="0">
              <a:buNone/>
            </a:pPr>
            <a:endParaRPr lang="en-US" sz="1600" dirty="0"/>
          </a:p>
        </p:txBody>
      </p:sp>
      <p:sp>
        <p:nvSpPr>
          <p:cNvPr id="3" name="Title 2"/>
          <p:cNvSpPr>
            <a:spLocks noGrp="1"/>
          </p:cNvSpPr>
          <p:nvPr>
            <p:ph type="title"/>
          </p:nvPr>
        </p:nvSpPr>
        <p:spPr>
          <a:xfrm>
            <a:off x="393701" y="239713"/>
            <a:ext cx="7494588" cy="1085371"/>
          </a:xfrm>
        </p:spPr>
        <p:txBody>
          <a:bodyPr>
            <a:normAutofit/>
          </a:bodyPr>
          <a:lstStyle/>
          <a:p>
            <a:r>
              <a:rPr lang="en-US" sz="2800" dirty="0"/>
              <a:t>3GPP WORK PLAN 5G/NR</a:t>
            </a:r>
          </a:p>
        </p:txBody>
      </p:sp>
    </p:spTree>
    <p:extLst>
      <p:ext uri="{BB962C8B-B14F-4D97-AF65-F5344CB8AC3E}">
        <p14:creationId xmlns:p14="http://schemas.microsoft.com/office/powerpoint/2010/main" val="1495018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t>TR</a:t>
            </a:r>
            <a:r>
              <a:rPr lang="en-US" sz="1600" dirty="0"/>
              <a:t>s</a:t>
            </a:r>
            <a:r>
              <a:rPr lang="en-US" sz="2800" dirty="0"/>
              <a:t> </a:t>
            </a:r>
            <a:r>
              <a:rPr lang="sv-SE" sz="2800" dirty="0"/>
              <a:t>5G / NR (Jan-17)</a:t>
            </a:r>
            <a:endParaRPr lang="en-US" sz="2800" dirty="0"/>
          </a:p>
        </p:txBody>
      </p:sp>
      <p:graphicFrame>
        <p:nvGraphicFramePr>
          <p:cNvPr id="5" name="Table 4"/>
          <p:cNvGraphicFramePr>
            <a:graphicFrameLocks noGrp="1"/>
          </p:cNvGraphicFramePr>
          <p:nvPr>
            <p:extLst>
              <p:ext uri="{D42A27DB-BD31-4B8C-83A1-F6EECF244321}">
                <p14:modId xmlns:p14="http://schemas.microsoft.com/office/powerpoint/2010/main" val="1031252768"/>
              </p:ext>
            </p:extLst>
          </p:nvPr>
        </p:nvGraphicFramePr>
        <p:xfrm>
          <a:off x="636104" y="1740067"/>
          <a:ext cx="7726018" cy="4099230"/>
        </p:xfrm>
        <a:graphic>
          <a:graphicData uri="http://schemas.openxmlformats.org/drawingml/2006/table">
            <a:tbl>
              <a:tblPr firstRow="1">
                <a:tableStyleId>{3C2FFA5D-87B4-456A-9821-1D502468CF0F}</a:tableStyleId>
              </a:tblPr>
              <a:tblGrid>
                <a:gridCol w="1890528">
                  <a:extLst>
                    <a:ext uri="{9D8B030D-6E8A-4147-A177-3AD203B41FA5}">
                      <a16:colId xmlns:a16="http://schemas.microsoft.com/office/drawing/2014/main" val="3178763761"/>
                    </a:ext>
                  </a:extLst>
                </a:gridCol>
                <a:gridCol w="5835490">
                  <a:extLst>
                    <a:ext uri="{9D8B030D-6E8A-4147-A177-3AD203B41FA5}">
                      <a16:colId xmlns:a16="http://schemas.microsoft.com/office/drawing/2014/main" val="1053965842"/>
                    </a:ext>
                  </a:extLst>
                </a:gridCol>
              </a:tblGrid>
              <a:tr h="423009">
                <a:tc>
                  <a:txBody>
                    <a:bodyPr/>
                    <a:lstStyle/>
                    <a:p>
                      <a:r>
                        <a:rPr lang="sv-SE" sz="1200" dirty="0" err="1"/>
                        <a:t>Spec</a:t>
                      </a:r>
                      <a:r>
                        <a:rPr lang="sv-SE" sz="1200" dirty="0"/>
                        <a:t> </a:t>
                      </a:r>
                      <a:r>
                        <a:rPr lang="sv-SE" sz="1200" dirty="0" err="1"/>
                        <a:t>Number</a:t>
                      </a:r>
                      <a:endParaRPr lang="sv-SE" sz="1200" dirty="0"/>
                    </a:p>
                  </a:txBody>
                  <a:tcPr marL="58353" marR="58353" marT="29176" marB="29176" anchor="ctr"/>
                </a:tc>
                <a:tc>
                  <a:txBody>
                    <a:bodyPr/>
                    <a:lstStyle/>
                    <a:p>
                      <a:r>
                        <a:rPr lang="sv-SE" sz="1200"/>
                        <a:t>Title</a:t>
                      </a:r>
                      <a:endParaRPr lang="sv-SE" sz="1200" dirty="0"/>
                    </a:p>
                  </a:txBody>
                  <a:tcPr marL="58353" marR="58353" marT="29176" marB="29176" anchor="ctr"/>
                </a:tc>
                <a:extLst>
                  <a:ext uri="{0D108BD9-81ED-4DB2-BD59-A6C34878D82A}">
                    <a16:rowId xmlns:a16="http://schemas.microsoft.com/office/drawing/2014/main" val="700936619"/>
                  </a:ext>
                </a:extLst>
              </a:tr>
              <a:tr h="408469">
                <a:tc>
                  <a:txBody>
                    <a:bodyPr/>
                    <a:lstStyle/>
                    <a:p>
                      <a:r>
                        <a:rPr lang="sv-SE" sz="1200" dirty="0"/>
                        <a:t>TR </a:t>
                      </a:r>
                      <a:r>
                        <a:rPr lang="sv-SE" sz="1200" dirty="0">
                          <a:hlinkClick r:id="rId2"/>
                        </a:rPr>
                        <a:t>33.899</a:t>
                      </a:r>
                      <a:r>
                        <a:rPr lang="sv-SE" sz="1200" dirty="0"/>
                        <a:t> v14.1.0 (SA3)</a:t>
                      </a:r>
                    </a:p>
                  </a:txBody>
                  <a:tcPr marL="58353" marR="58353" marT="29176" marB="29176" anchor="ctr"/>
                </a:tc>
                <a:tc>
                  <a:txBody>
                    <a:bodyPr/>
                    <a:lstStyle/>
                    <a:p>
                      <a:r>
                        <a:rPr lang="en-US" sz="1200" dirty="0"/>
                        <a:t>Study on the security aspects of the next generation system</a:t>
                      </a:r>
                    </a:p>
                  </a:txBody>
                  <a:tcPr marL="58353" marR="58353" marT="29176" marB="29176" anchor="ctr"/>
                </a:tc>
                <a:extLst>
                  <a:ext uri="{0D108BD9-81ED-4DB2-BD59-A6C34878D82A}">
                    <a16:rowId xmlns:a16="http://schemas.microsoft.com/office/drawing/2014/main" val="3259762292"/>
                  </a:ext>
                </a:extLst>
              </a:tr>
              <a:tr h="408469">
                <a:tc>
                  <a:txBody>
                    <a:bodyPr/>
                    <a:lstStyle/>
                    <a:p>
                      <a:r>
                        <a:rPr lang="sv-SE" sz="1200" dirty="0"/>
                        <a:t>TR </a:t>
                      </a:r>
                      <a:r>
                        <a:rPr lang="sv-SE" sz="1200" dirty="0">
                          <a:hlinkClick r:id="rId3"/>
                        </a:rPr>
                        <a:t>38.801</a:t>
                      </a:r>
                      <a:r>
                        <a:rPr lang="sv-SE" sz="1200" dirty="0"/>
                        <a:t> v1.0.0 (R3)</a:t>
                      </a:r>
                    </a:p>
                  </a:txBody>
                  <a:tcPr marL="58353" marR="58353" marT="29176" marB="29176" anchor="ctr"/>
                </a:tc>
                <a:tc>
                  <a:txBody>
                    <a:bodyPr/>
                    <a:lstStyle/>
                    <a:p>
                      <a:r>
                        <a:rPr lang="en-US" sz="1200" dirty="0"/>
                        <a:t>Study on New Radio Access Technology: Radio Access Architecture and Interfaces</a:t>
                      </a:r>
                    </a:p>
                  </a:txBody>
                  <a:tcPr marL="58353" marR="58353" marT="29176" marB="29176" anchor="ctr"/>
                </a:tc>
                <a:extLst>
                  <a:ext uri="{0D108BD9-81ED-4DB2-BD59-A6C34878D82A}">
                    <a16:rowId xmlns:a16="http://schemas.microsoft.com/office/drawing/2014/main" val="3604487706"/>
                  </a:ext>
                </a:extLst>
              </a:tr>
              <a:tr h="408469">
                <a:tc>
                  <a:txBody>
                    <a:bodyPr/>
                    <a:lstStyle/>
                    <a:p>
                      <a:r>
                        <a:rPr lang="sv-SE" sz="1200" dirty="0"/>
                        <a:t>TR </a:t>
                      </a:r>
                      <a:r>
                        <a:rPr lang="sv-SE" sz="1200" dirty="0">
                          <a:hlinkClick r:id="rId4"/>
                        </a:rPr>
                        <a:t>38.802</a:t>
                      </a:r>
                      <a:r>
                        <a:rPr lang="sv-SE" sz="1200" dirty="0"/>
                        <a:t> v1.1.0 (R1)</a:t>
                      </a:r>
                    </a:p>
                  </a:txBody>
                  <a:tcPr marL="58353" marR="58353" marT="29176" marB="29176" anchor="ctr"/>
                </a:tc>
                <a:tc>
                  <a:txBody>
                    <a:bodyPr/>
                    <a:lstStyle/>
                    <a:p>
                      <a:r>
                        <a:rPr lang="en-US" sz="1200" dirty="0"/>
                        <a:t>Study on New Radio Access Technology Physical Layer Aspects</a:t>
                      </a:r>
                    </a:p>
                  </a:txBody>
                  <a:tcPr marL="58353" marR="58353" marT="29176" marB="29176" anchor="ctr"/>
                </a:tc>
                <a:extLst>
                  <a:ext uri="{0D108BD9-81ED-4DB2-BD59-A6C34878D82A}">
                    <a16:rowId xmlns:a16="http://schemas.microsoft.com/office/drawing/2014/main" val="3316190863"/>
                  </a:ext>
                </a:extLst>
              </a:tr>
              <a:tr h="408469">
                <a:tc>
                  <a:txBody>
                    <a:bodyPr/>
                    <a:lstStyle/>
                    <a:p>
                      <a:r>
                        <a:rPr lang="sv-SE" sz="1200" dirty="0"/>
                        <a:t>TR </a:t>
                      </a:r>
                      <a:r>
                        <a:rPr lang="sv-SE" sz="1200" dirty="0">
                          <a:hlinkClick r:id="rId5"/>
                        </a:rPr>
                        <a:t>38.803</a:t>
                      </a:r>
                      <a:r>
                        <a:rPr lang="sv-SE" sz="1200" dirty="0"/>
                        <a:t> v1.1.0 (R4)</a:t>
                      </a:r>
                    </a:p>
                  </a:txBody>
                  <a:tcPr marL="58353" marR="58353" marT="29176" marB="29176" anchor="ctr"/>
                </a:tc>
                <a:tc>
                  <a:txBody>
                    <a:bodyPr/>
                    <a:lstStyle/>
                    <a:p>
                      <a:r>
                        <a:rPr lang="en-US" sz="1200" dirty="0"/>
                        <a:t>TR for Study on New Radio Access Technology: RF and co-existence aspects</a:t>
                      </a:r>
                    </a:p>
                  </a:txBody>
                  <a:tcPr marL="58353" marR="58353" marT="29176" marB="29176" anchor="ctr"/>
                </a:tc>
                <a:extLst>
                  <a:ext uri="{0D108BD9-81ED-4DB2-BD59-A6C34878D82A}">
                    <a16:rowId xmlns:a16="http://schemas.microsoft.com/office/drawing/2014/main" val="361931457"/>
                  </a:ext>
                </a:extLst>
              </a:tr>
              <a:tr h="408469">
                <a:tc>
                  <a:txBody>
                    <a:bodyPr/>
                    <a:lstStyle/>
                    <a:p>
                      <a:r>
                        <a:rPr lang="sv-SE" sz="1200" dirty="0"/>
                        <a:t>TR </a:t>
                      </a:r>
                      <a:r>
                        <a:rPr lang="sv-SE" sz="1200" dirty="0">
                          <a:hlinkClick r:id="rId6"/>
                        </a:rPr>
                        <a:t>38.804</a:t>
                      </a:r>
                      <a:r>
                        <a:rPr lang="sv-SE" sz="1200" dirty="0"/>
                        <a:t> v0.4.0 (R2)</a:t>
                      </a:r>
                    </a:p>
                  </a:txBody>
                  <a:tcPr marL="58353" marR="58353" marT="29176" marB="29176" anchor="ctr"/>
                </a:tc>
                <a:tc>
                  <a:txBody>
                    <a:bodyPr/>
                    <a:lstStyle/>
                    <a:p>
                      <a:r>
                        <a:rPr lang="en-US" sz="1200" dirty="0"/>
                        <a:t>TR for Study on New Radio Access Technology Radio Interface Protocol Aspects</a:t>
                      </a:r>
                    </a:p>
                  </a:txBody>
                  <a:tcPr marL="58353" marR="58353" marT="29176" marB="29176" anchor="ctr"/>
                </a:tc>
                <a:extLst>
                  <a:ext uri="{0D108BD9-81ED-4DB2-BD59-A6C34878D82A}">
                    <a16:rowId xmlns:a16="http://schemas.microsoft.com/office/drawing/2014/main" val="985737765"/>
                  </a:ext>
                </a:extLst>
              </a:tr>
              <a:tr h="408469">
                <a:tc>
                  <a:txBody>
                    <a:bodyPr/>
                    <a:lstStyle/>
                    <a:p>
                      <a:r>
                        <a:rPr lang="sv-SE" sz="1200" dirty="0"/>
                        <a:t>TR </a:t>
                      </a:r>
                      <a:r>
                        <a:rPr lang="sv-SE" sz="1200" dirty="0">
                          <a:hlinkClick r:id="rId7"/>
                        </a:rPr>
                        <a:t>38.805</a:t>
                      </a:r>
                      <a:r>
                        <a:rPr lang="sv-SE" sz="1200" dirty="0"/>
                        <a:t> v.0.0.2 (RP)</a:t>
                      </a:r>
                    </a:p>
                  </a:txBody>
                  <a:tcPr marL="58353" marR="58353" marT="29176" marB="29176" anchor="ctr"/>
                </a:tc>
                <a:tc>
                  <a:txBody>
                    <a:bodyPr/>
                    <a:lstStyle/>
                    <a:p>
                      <a:r>
                        <a:rPr lang="en-US" sz="1200" dirty="0"/>
                        <a:t>Study on New Radio Access Technology: 60 GHz Unlicensed Spectrum</a:t>
                      </a:r>
                    </a:p>
                  </a:txBody>
                  <a:tcPr marL="58353" marR="58353" marT="29176" marB="29176" anchor="ctr"/>
                </a:tc>
                <a:extLst>
                  <a:ext uri="{0D108BD9-81ED-4DB2-BD59-A6C34878D82A}">
                    <a16:rowId xmlns:a16="http://schemas.microsoft.com/office/drawing/2014/main" val="319924737"/>
                  </a:ext>
                </a:extLst>
              </a:tr>
              <a:tr h="408469">
                <a:tc>
                  <a:txBody>
                    <a:bodyPr/>
                    <a:lstStyle/>
                    <a:p>
                      <a:r>
                        <a:rPr lang="sv-SE" sz="1200" dirty="0"/>
                        <a:t>TR </a:t>
                      </a:r>
                      <a:r>
                        <a:rPr lang="sv-SE" sz="1200" dirty="0">
                          <a:hlinkClick r:id="rId8"/>
                        </a:rPr>
                        <a:t>38.900</a:t>
                      </a:r>
                      <a:r>
                        <a:rPr lang="sv-SE" sz="1200" dirty="0"/>
                        <a:t> v14.2.0 (R1)</a:t>
                      </a:r>
                    </a:p>
                  </a:txBody>
                  <a:tcPr marL="58353" marR="58353" marT="29176" marB="29176" anchor="ctr"/>
                </a:tc>
                <a:tc>
                  <a:txBody>
                    <a:bodyPr/>
                    <a:lstStyle/>
                    <a:p>
                      <a:r>
                        <a:rPr lang="en-US" sz="1200" dirty="0"/>
                        <a:t>Study on channel model for frequency spectrum above 6 GHz</a:t>
                      </a:r>
                    </a:p>
                  </a:txBody>
                  <a:tcPr marL="58353" marR="58353" marT="29176" marB="29176" anchor="ctr"/>
                </a:tc>
                <a:extLst>
                  <a:ext uri="{0D108BD9-81ED-4DB2-BD59-A6C34878D82A}">
                    <a16:rowId xmlns:a16="http://schemas.microsoft.com/office/drawing/2014/main" val="697512282"/>
                  </a:ext>
                </a:extLst>
              </a:tr>
              <a:tr h="408469">
                <a:tc>
                  <a:txBody>
                    <a:bodyPr/>
                    <a:lstStyle/>
                    <a:p>
                      <a:r>
                        <a:rPr lang="sv-SE" sz="1200" dirty="0"/>
                        <a:t>TR </a:t>
                      </a:r>
                      <a:r>
                        <a:rPr lang="sv-SE" sz="1200" dirty="0">
                          <a:hlinkClick r:id="rId9"/>
                        </a:rPr>
                        <a:t>38.912</a:t>
                      </a:r>
                      <a:r>
                        <a:rPr lang="sv-SE" sz="1200" dirty="0"/>
                        <a:t> v0.0.2 (S2)</a:t>
                      </a:r>
                    </a:p>
                  </a:txBody>
                  <a:tcPr marL="58353" marR="58353" marT="29176" marB="29176" anchor="ctr"/>
                </a:tc>
                <a:tc>
                  <a:txBody>
                    <a:bodyPr/>
                    <a:lstStyle/>
                    <a:p>
                      <a:r>
                        <a:rPr lang="en-US" sz="1200" dirty="0"/>
                        <a:t>Study on New Radio (NR) Access Technology</a:t>
                      </a:r>
                    </a:p>
                  </a:txBody>
                  <a:tcPr marL="58353" marR="58353" marT="29176" marB="29176" anchor="ctr"/>
                </a:tc>
                <a:extLst>
                  <a:ext uri="{0D108BD9-81ED-4DB2-BD59-A6C34878D82A}">
                    <a16:rowId xmlns:a16="http://schemas.microsoft.com/office/drawing/2014/main" val="98990330"/>
                  </a:ext>
                </a:extLst>
              </a:tr>
              <a:tr h="408469">
                <a:tc>
                  <a:txBody>
                    <a:bodyPr/>
                    <a:lstStyle/>
                    <a:p>
                      <a:r>
                        <a:rPr lang="sv-SE" sz="1200" dirty="0"/>
                        <a:t>TR </a:t>
                      </a:r>
                      <a:r>
                        <a:rPr lang="sv-SE" sz="1200" dirty="0">
                          <a:hlinkClick r:id="rId10"/>
                        </a:rPr>
                        <a:t>38.913</a:t>
                      </a:r>
                      <a:r>
                        <a:rPr lang="sv-SE" sz="1200" dirty="0"/>
                        <a:t> v14.1.0 (RP)</a:t>
                      </a:r>
                    </a:p>
                  </a:txBody>
                  <a:tcPr marL="58353" marR="58353" marT="29176" marB="29176" anchor="ctr"/>
                </a:tc>
                <a:tc>
                  <a:txBody>
                    <a:bodyPr/>
                    <a:lstStyle/>
                    <a:p>
                      <a:r>
                        <a:rPr lang="en-US" sz="1200" dirty="0"/>
                        <a:t>Study on Scenarios and Requirements for Next Generation Access Technologies</a:t>
                      </a:r>
                    </a:p>
                  </a:txBody>
                  <a:tcPr marL="58353" marR="58353" marT="29176" marB="29176" anchor="ctr"/>
                </a:tc>
                <a:extLst>
                  <a:ext uri="{0D108BD9-81ED-4DB2-BD59-A6C34878D82A}">
                    <a16:rowId xmlns:a16="http://schemas.microsoft.com/office/drawing/2014/main" val="1021218625"/>
                  </a:ext>
                </a:extLst>
              </a:tr>
            </a:tbl>
          </a:graphicData>
        </a:graphic>
      </p:graphicFrame>
    </p:spTree>
    <p:extLst>
      <p:ext uri="{BB962C8B-B14F-4D97-AF65-F5344CB8AC3E}">
        <p14:creationId xmlns:p14="http://schemas.microsoft.com/office/powerpoint/2010/main" val="292837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800" dirty="0"/>
              <a:t>TS</a:t>
            </a:r>
            <a:r>
              <a:rPr lang="en-US" sz="1600" dirty="0"/>
              <a:t>s</a:t>
            </a:r>
            <a:r>
              <a:rPr lang="en-US" sz="2800" dirty="0"/>
              <a:t> </a:t>
            </a:r>
            <a:r>
              <a:rPr lang="sv-SE" sz="2800" dirty="0"/>
              <a:t>5G (Jan-17)</a:t>
            </a:r>
            <a:endParaRPr lang="en-US" sz="2800" dirty="0"/>
          </a:p>
        </p:txBody>
      </p:sp>
      <p:graphicFrame>
        <p:nvGraphicFramePr>
          <p:cNvPr id="5" name="Table 4"/>
          <p:cNvGraphicFramePr>
            <a:graphicFrameLocks noGrp="1"/>
          </p:cNvGraphicFramePr>
          <p:nvPr>
            <p:extLst>
              <p:ext uri="{D42A27DB-BD31-4B8C-83A1-F6EECF244321}">
                <p14:modId xmlns:p14="http://schemas.microsoft.com/office/powerpoint/2010/main" val="2684473701"/>
              </p:ext>
            </p:extLst>
          </p:nvPr>
        </p:nvGraphicFramePr>
        <p:xfrm>
          <a:off x="636104" y="1716004"/>
          <a:ext cx="7726018" cy="1648416"/>
        </p:xfrm>
        <a:graphic>
          <a:graphicData uri="http://schemas.openxmlformats.org/drawingml/2006/table">
            <a:tbl>
              <a:tblPr firstRow="1">
                <a:tableStyleId>{3C2FFA5D-87B4-456A-9821-1D502468CF0F}</a:tableStyleId>
              </a:tblPr>
              <a:tblGrid>
                <a:gridCol w="1878496">
                  <a:extLst>
                    <a:ext uri="{9D8B030D-6E8A-4147-A177-3AD203B41FA5}">
                      <a16:colId xmlns:a16="http://schemas.microsoft.com/office/drawing/2014/main" val="3178763761"/>
                    </a:ext>
                  </a:extLst>
                </a:gridCol>
                <a:gridCol w="5847522">
                  <a:extLst>
                    <a:ext uri="{9D8B030D-6E8A-4147-A177-3AD203B41FA5}">
                      <a16:colId xmlns:a16="http://schemas.microsoft.com/office/drawing/2014/main" val="1053965842"/>
                    </a:ext>
                  </a:extLst>
                </a:gridCol>
              </a:tblGrid>
              <a:tr h="423009">
                <a:tc>
                  <a:txBody>
                    <a:bodyPr/>
                    <a:lstStyle/>
                    <a:p>
                      <a:r>
                        <a:rPr lang="sv-SE" sz="1200" dirty="0" err="1"/>
                        <a:t>Spec</a:t>
                      </a:r>
                      <a:r>
                        <a:rPr lang="sv-SE" sz="1200" dirty="0"/>
                        <a:t> </a:t>
                      </a:r>
                      <a:r>
                        <a:rPr lang="sv-SE" sz="1200" dirty="0" err="1"/>
                        <a:t>Number</a:t>
                      </a:r>
                      <a:endParaRPr lang="sv-SE" sz="1200" dirty="0"/>
                    </a:p>
                  </a:txBody>
                  <a:tcPr marL="58353" marR="58353" marT="29176" marB="29176" anchor="ctr"/>
                </a:tc>
                <a:tc>
                  <a:txBody>
                    <a:bodyPr/>
                    <a:lstStyle/>
                    <a:p>
                      <a:r>
                        <a:rPr lang="sv-SE" sz="1200" dirty="0" err="1"/>
                        <a:t>Title</a:t>
                      </a:r>
                      <a:endParaRPr lang="sv-SE" sz="1200" dirty="0"/>
                    </a:p>
                  </a:txBody>
                  <a:tcPr marL="58353" marR="58353" marT="29176" marB="29176" anchor="ctr"/>
                </a:tc>
                <a:extLst>
                  <a:ext uri="{0D108BD9-81ED-4DB2-BD59-A6C34878D82A}">
                    <a16:rowId xmlns:a16="http://schemas.microsoft.com/office/drawing/2014/main" val="700936619"/>
                  </a:ext>
                </a:extLst>
              </a:tr>
              <a:tr h="408469">
                <a:tc>
                  <a:txBody>
                    <a:bodyPr/>
                    <a:lstStyle/>
                    <a:p>
                      <a:r>
                        <a:rPr lang="sv-SE" sz="1200" dirty="0"/>
                        <a:t>TS </a:t>
                      </a:r>
                      <a:r>
                        <a:rPr lang="sv-SE" sz="1200" dirty="0">
                          <a:hlinkClick r:id="rId2"/>
                        </a:rPr>
                        <a:t>22.261</a:t>
                      </a:r>
                      <a:r>
                        <a:rPr lang="sv-SE" sz="1200" dirty="0"/>
                        <a:t> v1.1.0 (SA1)</a:t>
                      </a:r>
                    </a:p>
                  </a:txBody>
                  <a:tcPr marL="58353" marR="58353" marT="29176" marB="29176" anchor="ctr"/>
                </a:tc>
                <a:tc>
                  <a:txBody>
                    <a:bodyPr/>
                    <a:lstStyle/>
                    <a:p>
                      <a:r>
                        <a:rPr lang="en-US" sz="1200" dirty="0"/>
                        <a:t>Service requirements for next generation new services and markets</a:t>
                      </a:r>
                    </a:p>
                  </a:txBody>
                  <a:tcPr marL="58353" marR="58353" marT="29176" marB="29176" anchor="ctr"/>
                </a:tc>
                <a:extLst>
                  <a:ext uri="{0D108BD9-81ED-4DB2-BD59-A6C34878D82A}">
                    <a16:rowId xmlns:a16="http://schemas.microsoft.com/office/drawing/2014/main" val="3259762292"/>
                  </a:ext>
                </a:extLst>
              </a:tr>
              <a:tr h="408469">
                <a:tc>
                  <a:txBody>
                    <a:bodyPr/>
                    <a:lstStyle/>
                    <a:p>
                      <a:r>
                        <a:rPr lang="sv-SE" sz="1200" dirty="0"/>
                        <a:t>TS </a:t>
                      </a:r>
                      <a:r>
                        <a:rPr lang="sv-SE" sz="1200" dirty="0">
                          <a:hlinkClick r:id="rId3"/>
                        </a:rPr>
                        <a:t>23.501</a:t>
                      </a:r>
                      <a:r>
                        <a:rPr lang="sv-SE" sz="1200" dirty="0"/>
                        <a:t> v0.1.1 (SA2)</a:t>
                      </a:r>
                    </a:p>
                  </a:txBody>
                  <a:tcPr marL="58353" marR="58353" marT="29176" marB="29176" anchor="ctr"/>
                </a:tc>
                <a:tc>
                  <a:txBody>
                    <a:bodyPr/>
                    <a:lstStyle/>
                    <a:p>
                      <a:r>
                        <a:rPr lang="en-US" sz="1200" dirty="0"/>
                        <a:t>System Architecture for the 5G System </a:t>
                      </a:r>
                    </a:p>
                  </a:txBody>
                  <a:tcPr marL="58353" marR="58353" marT="29176" marB="29176" anchor="ctr"/>
                </a:tc>
                <a:extLst>
                  <a:ext uri="{0D108BD9-81ED-4DB2-BD59-A6C34878D82A}">
                    <a16:rowId xmlns:a16="http://schemas.microsoft.com/office/drawing/2014/main" val="3604487706"/>
                  </a:ext>
                </a:extLst>
              </a:tr>
              <a:tr h="408469">
                <a:tc>
                  <a:txBody>
                    <a:bodyPr/>
                    <a:lstStyle/>
                    <a:p>
                      <a:r>
                        <a:rPr lang="sv-SE" sz="1200" dirty="0"/>
                        <a:t>TS </a:t>
                      </a:r>
                      <a:r>
                        <a:rPr lang="sv-SE" sz="1200" dirty="0">
                          <a:hlinkClick r:id="rId4"/>
                        </a:rPr>
                        <a:t>23.502</a:t>
                      </a:r>
                      <a:r>
                        <a:rPr lang="sv-SE" sz="1200" dirty="0"/>
                        <a:t> v0.1.1 (SA2)</a:t>
                      </a:r>
                    </a:p>
                  </a:txBody>
                  <a:tcPr marL="58353" marR="58353" marT="29176" marB="29176" anchor="ctr"/>
                </a:tc>
                <a:tc>
                  <a:txBody>
                    <a:bodyPr/>
                    <a:lstStyle/>
                    <a:p>
                      <a:r>
                        <a:rPr lang="en-US" sz="1200" dirty="0"/>
                        <a:t>Procedures for the 5G System </a:t>
                      </a:r>
                    </a:p>
                  </a:txBody>
                  <a:tcPr marL="58353" marR="58353" marT="29176" marB="29176" anchor="ctr"/>
                </a:tc>
                <a:extLst>
                  <a:ext uri="{0D108BD9-81ED-4DB2-BD59-A6C34878D82A}">
                    <a16:rowId xmlns:a16="http://schemas.microsoft.com/office/drawing/2014/main" val="3316190863"/>
                  </a:ext>
                </a:extLst>
              </a:tr>
            </a:tbl>
          </a:graphicData>
        </a:graphic>
      </p:graphicFrame>
    </p:spTree>
    <p:extLst>
      <p:ext uri="{BB962C8B-B14F-4D97-AF65-F5344CB8AC3E}">
        <p14:creationId xmlns:p14="http://schemas.microsoft.com/office/powerpoint/2010/main" val="1707799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3"/>
          </p:nvPr>
        </p:nvSpPr>
        <p:spPr>
          <a:xfrm>
            <a:off x="4645025" y="1470600"/>
            <a:ext cx="4100513" cy="1922298"/>
          </a:xfrm>
          <a:ln/>
        </p:spPr>
        <p:style>
          <a:lnRef idx="2">
            <a:schemeClr val="accent4"/>
          </a:lnRef>
          <a:fillRef idx="1">
            <a:schemeClr val="lt1"/>
          </a:fillRef>
          <a:effectRef idx="0">
            <a:schemeClr val="accent4"/>
          </a:effectRef>
          <a:fontRef idx="minor">
            <a:schemeClr val="dk1"/>
          </a:fontRef>
        </p:style>
        <p:txBody>
          <a:bodyPr/>
          <a:lstStyle/>
          <a:p>
            <a:pPr marL="0" indent="0" hangingPunct="0">
              <a:buNone/>
            </a:pPr>
            <a:r>
              <a:rPr lang="en-GB" sz="1200" b="1" dirty="0">
                <a:solidFill>
                  <a:schemeClr val="bg1">
                    <a:lumMod val="65000"/>
                  </a:schemeClr>
                </a:solidFill>
              </a:rPr>
              <a:t>Key performance indicators</a:t>
            </a:r>
            <a:endParaRPr lang="sv-SE" sz="1200" b="1" dirty="0">
              <a:solidFill>
                <a:schemeClr val="bg1">
                  <a:lumMod val="65000"/>
                </a:schemeClr>
              </a:solidFill>
            </a:endParaRPr>
          </a:p>
          <a:p>
            <a:pPr hangingPunct="0"/>
            <a:r>
              <a:rPr lang="en-GB" sz="1200" dirty="0">
                <a:solidFill>
                  <a:schemeClr val="bg1">
                    <a:lumMod val="65000"/>
                  </a:schemeClr>
                </a:solidFill>
              </a:rPr>
              <a:t>Peak data rate, Peak Spectral efficiency, Bandwidth, Control plane latency, User plane latency, Latency for infrequent small packets, Mobility interruption time, Inter-system mobility, Reliability, Coverage, Extreme Coverage, UE battery life, UE energy efficiency, Cell/Transmission Point/</a:t>
            </a:r>
            <a:r>
              <a:rPr lang="en-GB" sz="1200" dirty="0" err="1">
                <a:solidFill>
                  <a:schemeClr val="bg1">
                    <a:lumMod val="65000"/>
                  </a:schemeClr>
                </a:solidFill>
              </a:rPr>
              <a:t>TRxP</a:t>
            </a:r>
            <a:r>
              <a:rPr lang="en-GB" sz="1200" dirty="0">
                <a:solidFill>
                  <a:schemeClr val="bg1">
                    <a:lumMod val="65000"/>
                  </a:schemeClr>
                </a:solidFill>
              </a:rPr>
              <a:t> spectral efficiency, Area traffic capacity, User experienced data rate, 5th percentile user spectrum efficiency, Connection density, Mobility, Network energy efficiency</a:t>
            </a:r>
            <a:endParaRPr lang="en-US" sz="1200" dirty="0">
              <a:solidFill>
                <a:schemeClr val="bg1">
                  <a:lumMod val="65000"/>
                </a:schemeClr>
              </a:solidFill>
            </a:endParaRPr>
          </a:p>
        </p:txBody>
      </p:sp>
      <p:sp>
        <p:nvSpPr>
          <p:cNvPr id="4" name="Content Placeholder 3"/>
          <p:cNvSpPr>
            <a:spLocks noGrp="1"/>
          </p:cNvSpPr>
          <p:nvPr>
            <p:ph sz="half" idx="1"/>
          </p:nvPr>
        </p:nvSpPr>
        <p:spPr>
          <a:xfrm>
            <a:off x="393700" y="1446147"/>
            <a:ext cx="4098925" cy="1441036"/>
          </a:xfrm>
          <a:ln/>
        </p:spPr>
        <p:style>
          <a:lnRef idx="2">
            <a:schemeClr val="accent4"/>
          </a:lnRef>
          <a:fillRef idx="1">
            <a:schemeClr val="lt1"/>
          </a:fillRef>
          <a:effectRef idx="0">
            <a:schemeClr val="accent4"/>
          </a:effectRef>
          <a:fontRef idx="minor">
            <a:schemeClr val="dk1"/>
          </a:fontRef>
        </p:style>
        <p:txBody>
          <a:bodyPr/>
          <a:lstStyle/>
          <a:p>
            <a:pPr marL="0" indent="0">
              <a:buNone/>
            </a:pPr>
            <a:r>
              <a:rPr lang="en-US" sz="1200" b="1" dirty="0">
                <a:solidFill>
                  <a:schemeClr val="bg1">
                    <a:lumMod val="65000"/>
                  </a:schemeClr>
                </a:solidFill>
              </a:rPr>
              <a:t>Deployment scenarios</a:t>
            </a:r>
          </a:p>
          <a:p>
            <a:r>
              <a:rPr lang="en-US" sz="1200" dirty="0">
                <a:solidFill>
                  <a:schemeClr val="bg1">
                    <a:lumMod val="65000"/>
                  </a:schemeClr>
                </a:solidFill>
              </a:rPr>
              <a:t>Indoor hotspot, Dense urban, Rural, Urban macro, High speed, Extreme long distance coverage in low density areas, Urban coverage for massive connection, Highway Scenario, Urban Grid for Connected Car, Commercial Air to Ground scenario, Light aircraft scenario, Satellite extension to Terrestrial</a:t>
            </a:r>
          </a:p>
          <a:p>
            <a:endParaRPr lang="en-US" sz="1200" dirty="0">
              <a:solidFill>
                <a:schemeClr val="bg1">
                  <a:lumMod val="65000"/>
                </a:schemeClr>
              </a:solidFill>
            </a:endParaRPr>
          </a:p>
        </p:txBody>
      </p:sp>
      <p:sp>
        <p:nvSpPr>
          <p:cNvPr id="3" name="Title 2"/>
          <p:cNvSpPr>
            <a:spLocks noGrp="1"/>
          </p:cNvSpPr>
          <p:nvPr>
            <p:ph type="title"/>
          </p:nvPr>
        </p:nvSpPr>
        <p:spPr/>
        <p:txBody>
          <a:bodyPr>
            <a:noAutofit/>
          </a:bodyPr>
          <a:lstStyle/>
          <a:p>
            <a:r>
              <a:rPr lang="en-US" sz="2400" dirty="0"/>
              <a:t>TR 38.913 v14.1.0:  Study on Scenarios and Requirements for Next Generation Access Technologies</a:t>
            </a:r>
            <a:br>
              <a:rPr lang="en-US" sz="2400" dirty="0"/>
            </a:br>
            <a:endParaRPr lang="en-US" sz="2400" dirty="0"/>
          </a:p>
        </p:txBody>
      </p:sp>
      <p:sp>
        <p:nvSpPr>
          <p:cNvPr id="6" name="Content Placeholder 3"/>
          <p:cNvSpPr txBox="1">
            <a:spLocks/>
          </p:cNvSpPr>
          <p:nvPr/>
        </p:nvSpPr>
        <p:spPr bwMode="auto">
          <a:xfrm>
            <a:off x="393699" y="5028855"/>
            <a:ext cx="8351837" cy="1346394"/>
          </a:xfrm>
          <a:prstGeom prst="rect">
            <a:avLst/>
          </a:prstGeom>
          <a:solidFill>
            <a:schemeClr val="tx2">
              <a:lumMod val="10000"/>
              <a:lumOff val="90000"/>
            </a:schemeClr>
          </a:solid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marL="0" indent="0" hangingPunct="0">
              <a:buNone/>
            </a:pPr>
            <a:r>
              <a:rPr lang="en-GB" sz="1600" b="1" dirty="0">
                <a:solidFill>
                  <a:srgbClr val="FF0000"/>
                </a:solidFill>
              </a:rPr>
              <a:t>Testing and Conformance Requirements (clause 11)</a:t>
            </a:r>
            <a:endParaRPr lang="sv-SE" sz="1600" b="1" dirty="0">
              <a:solidFill>
                <a:srgbClr val="FF0000"/>
              </a:solidFill>
            </a:endParaRPr>
          </a:p>
          <a:p>
            <a:pPr hangingPunct="0"/>
            <a:r>
              <a:rPr lang="en-GB" sz="1600" dirty="0">
                <a:solidFill>
                  <a:srgbClr val="FF0000"/>
                </a:solidFill>
              </a:rPr>
              <a:t>Conformance requirements shall be defined for NR on all deployment bands</a:t>
            </a:r>
            <a:endParaRPr lang="sv-SE" sz="1600" dirty="0">
              <a:solidFill>
                <a:srgbClr val="FF0000"/>
              </a:solidFill>
            </a:endParaRPr>
          </a:p>
          <a:p>
            <a:pPr hangingPunct="0"/>
            <a:r>
              <a:rPr lang="en-GB" sz="1600" dirty="0">
                <a:solidFill>
                  <a:srgbClr val="FF0000"/>
                </a:solidFill>
              </a:rPr>
              <a:t>Features/components of NR shall be designed in such a way that it is feasible to define test specifications for these features/components for both UE and BS on all deployment bands</a:t>
            </a:r>
            <a:endParaRPr lang="sv-SE" sz="1600" dirty="0">
              <a:solidFill>
                <a:srgbClr val="FF0000"/>
              </a:solidFill>
            </a:endParaRPr>
          </a:p>
          <a:p>
            <a:endParaRPr lang="en-US" sz="1000" kern="0" dirty="0">
              <a:solidFill>
                <a:srgbClr val="FF0000"/>
              </a:solidFill>
            </a:endParaRPr>
          </a:p>
        </p:txBody>
      </p:sp>
      <p:sp>
        <p:nvSpPr>
          <p:cNvPr id="7" name="Content Placeholder 3"/>
          <p:cNvSpPr txBox="1">
            <a:spLocks/>
          </p:cNvSpPr>
          <p:nvPr/>
        </p:nvSpPr>
        <p:spPr bwMode="auto">
          <a:xfrm>
            <a:off x="4646613" y="3544120"/>
            <a:ext cx="4098925" cy="904441"/>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marL="0" indent="0" hangingPunct="0">
              <a:buNone/>
            </a:pPr>
            <a:r>
              <a:rPr lang="en-GB" sz="1200" b="1" dirty="0">
                <a:solidFill>
                  <a:schemeClr val="bg1">
                    <a:lumMod val="65000"/>
                  </a:schemeClr>
                </a:solidFill>
              </a:rPr>
              <a:t>Supplementary-Service related requirements</a:t>
            </a:r>
            <a:endParaRPr lang="sv-SE" sz="1200" b="1" dirty="0">
              <a:solidFill>
                <a:schemeClr val="bg1">
                  <a:lumMod val="65000"/>
                </a:schemeClr>
              </a:solidFill>
            </a:endParaRPr>
          </a:p>
          <a:p>
            <a:pPr hangingPunct="0"/>
            <a:r>
              <a:rPr lang="en-GB" sz="1200" dirty="0">
                <a:solidFill>
                  <a:schemeClr val="bg1">
                    <a:lumMod val="65000"/>
                  </a:schemeClr>
                </a:solidFill>
              </a:rPr>
              <a:t>Multimedia Broadcast/Multicast Service, Location/Positioning Service, Critical Communications services, V2X communication</a:t>
            </a:r>
            <a:endParaRPr lang="en-US" sz="800" kern="0" dirty="0">
              <a:solidFill>
                <a:schemeClr val="bg1">
                  <a:lumMod val="65000"/>
                </a:schemeClr>
              </a:solidFill>
            </a:endParaRPr>
          </a:p>
        </p:txBody>
      </p:sp>
      <p:sp>
        <p:nvSpPr>
          <p:cNvPr id="8" name="Content Placeholder 3"/>
          <p:cNvSpPr txBox="1">
            <a:spLocks/>
          </p:cNvSpPr>
          <p:nvPr/>
        </p:nvSpPr>
        <p:spPr bwMode="auto">
          <a:xfrm>
            <a:off x="393699" y="3021294"/>
            <a:ext cx="4098925" cy="1921578"/>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marL="0" indent="0" hangingPunct="0">
              <a:buNone/>
            </a:pPr>
            <a:r>
              <a:rPr lang="en-GB" sz="1200" b="1" dirty="0">
                <a:solidFill>
                  <a:schemeClr val="bg1">
                    <a:lumMod val="65000"/>
                  </a:schemeClr>
                </a:solidFill>
              </a:rPr>
              <a:t>Operational requirements	</a:t>
            </a:r>
            <a:endParaRPr lang="sv-SE" sz="1200" b="1" dirty="0">
              <a:solidFill>
                <a:schemeClr val="bg1">
                  <a:lumMod val="65000"/>
                </a:schemeClr>
              </a:solidFill>
            </a:endParaRPr>
          </a:p>
          <a:p>
            <a:pPr hangingPunct="0"/>
            <a:r>
              <a:rPr lang="en-GB" sz="1200" dirty="0">
                <a:solidFill>
                  <a:schemeClr val="bg1">
                    <a:lumMod val="65000"/>
                  </a:schemeClr>
                </a:solidFill>
              </a:rPr>
              <a:t>Spectrum,	UL Link Budget, Support for wide range of services, Co-existence and interworking with legacy RATs, V2X communication, Interworking with non-3GPP systems, Easy operation and Self Organization requirements, Cost-related requirements, Energy-related requirements, Security and Privacy related requirement relevant for Radio Access, Lawful Interception, Backhaul and signalling optimization requirements, Relay requirements, High availability	</a:t>
            </a:r>
            <a:endParaRPr lang="en-US" sz="300" kern="0" dirty="0">
              <a:solidFill>
                <a:schemeClr val="bg1">
                  <a:lumMod val="65000"/>
                </a:schemeClr>
              </a:solidFill>
            </a:endParaRPr>
          </a:p>
        </p:txBody>
      </p:sp>
    </p:spTree>
    <p:extLst>
      <p:ext uri="{BB962C8B-B14F-4D97-AF65-F5344CB8AC3E}">
        <p14:creationId xmlns:p14="http://schemas.microsoft.com/office/powerpoint/2010/main" val="10258633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11170</TotalTime>
  <Words>1920</Words>
  <Application>Microsoft Office PowerPoint</Application>
  <PresentationFormat>On-screen Show (4:3)</PresentationFormat>
  <Paragraphs>231</Paragraphs>
  <Slides>21</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Ericsson Capital TT</vt:lpstr>
      <vt:lpstr>Wingdings</vt:lpstr>
      <vt:lpstr>Arial</vt:lpstr>
      <vt:lpstr>PresentationTemplate2011</vt:lpstr>
      <vt:lpstr>3GPP 5G/NR status Dec-16 STATUS</vt:lpstr>
      <vt:lpstr>Introduction</vt:lpstr>
      <vt:lpstr>PowerPoint Presentation</vt:lpstr>
      <vt:lpstr>3GPP WG status - Dec-16  RAN#74 Report to SA#74 (SP-160954):</vt:lpstr>
      <vt:lpstr>3GPP WG status - Dec-16   endorsed terminology (RP‑162518):</vt:lpstr>
      <vt:lpstr>3GPP WORK PLAN 5G/NR</vt:lpstr>
      <vt:lpstr>TRs 5G / NR (Jan-17)</vt:lpstr>
      <vt:lpstr>TSs 5G (Jan-17)</vt:lpstr>
      <vt:lpstr>TR 38.913 v14.1.0:  Study on Scenarios and Requirements for Next Generation Access Technologies </vt:lpstr>
      <vt:lpstr>New RAN functions#1 (ReF: TR 38.801 v1.0.0)</vt:lpstr>
      <vt:lpstr>New RAN functions#2 (ReF: TR 38.801 v1.0.0)</vt:lpstr>
      <vt:lpstr>Architecture and I/Fs #1 (ReF: TR 38.801 v1.0.0)</vt:lpstr>
      <vt:lpstr>Architecture and I/Fs #2 (ReF: TR 38.801 v1.0.0)</vt:lpstr>
      <vt:lpstr>Architecture and I/Fs #3 (ReF: TR 38.801 v1.0.0)</vt:lpstr>
      <vt:lpstr>Architecture and I/Fs #4 (ReF: TR 38.801 v1.0.0)</vt:lpstr>
      <vt:lpstr>New RAN operation (ReF: TR 38.801 v1.0.0)</vt:lpstr>
      <vt:lpstr>RAN logical architecture for NR (ReF: TR 38.801 v1.0.0)</vt:lpstr>
      <vt:lpstr>NR Physical Layer Aspects (ReF: TR 38.802 v1.1.0)</vt:lpstr>
      <vt:lpstr>RAN NR RF and co-existence aspects  (ReF: TR 38.803 v0.4.0)</vt:lpstr>
      <vt:lpstr>RAN5 5G/NR DISCUSSION topics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5G/NR status and RAN5 aspects</dc:title>
  <dc:creator>Leif Mattisson</dc:creator>
  <cp:keywords/>
  <dc:description/>
  <cp:lastModifiedBy>Leif Mattisson</cp:lastModifiedBy>
  <cp:revision>106</cp:revision>
  <dcterms:created xsi:type="dcterms:W3CDTF">2016-08-26T13:27:01Z</dcterms:created>
  <dcterms:modified xsi:type="dcterms:W3CDTF">2017-02-16T04:45:20Z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Ericsson Internal</vt:lpwstr>
  </property>
  <property fmtid="{D5CDD505-2E9C-101B-9397-08002B2CF9AE}" pid="30" name="RightFooterField">
    <vt:lpwstr>RAN5 eMTC status after RAN5#72 (26 Aug 2016)</vt:lpwstr>
  </property>
  <property fmtid="{D5CDD505-2E9C-101B-9397-08002B2CF9AE}" pid="31" name="RightFooterField2">
    <vt:lpwstr>2016-08-26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RAN5 EMTC STATUS AUG-16</vt:lpwstr>
  </property>
  <property fmtid="{D5CDD505-2E9C-101B-9397-08002B2CF9AE}" pid="43" name="Title">
    <vt:lpwstr>RAN5 eMTC status after RAN5#72 (26 Aug 2016)</vt:lpwstr>
  </property>
  <property fmtid="{D5CDD505-2E9C-101B-9397-08002B2CF9AE}" pid="44" name="Date">
    <vt:lpwstr>2016-08-26</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