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62" r:id="rId2"/>
    <p:sldId id="263" r:id="rId3"/>
    <p:sldId id="26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86" d="100"/>
          <a:sy n="86" d="100"/>
        </p:scale>
        <p:origin x="183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test configuration for NR BS</a:t>
            </a:r>
            <a:endParaRPr kumimoji="1" lang="en-US" altLang="ja-JP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ja-JP" dirty="0"/>
              <a:t>Nokia, Nokia Shanghai Bell, </a:t>
            </a:r>
            <a:r>
              <a:rPr lang="en-US" altLang="ja-JP" dirty="0"/>
              <a:t>Ericsson, Huawei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R4-180</a:t>
            </a:r>
            <a:r>
              <a:rPr lang="pl-PL" altLang="ja-JP" b="1" dirty="0">
                <a:solidFill>
                  <a:srgbClr val="000000"/>
                </a:solidFill>
                <a:ea typeface="MS PGothic" pitchFamily="34" charset="-128"/>
              </a:rPr>
              <a:t>9463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</a:t>
            </a:r>
            <a:r>
              <a:rPr lang="pl-PL" altLang="ja-JP" b="1" dirty="0"/>
              <a:t>AH1807</a:t>
            </a:r>
            <a:endParaRPr lang="en-US" altLang="ja-JP" b="1" dirty="0"/>
          </a:p>
          <a:p>
            <a:r>
              <a:rPr lang="pl-PL" altLang="ja-JP" b="1" dirty="0"/>
              <a:t>Montreal, Canada, 2- 6 </a:t>
            </a:r>
            <a:r>
              <a:rPr lang="pl-PL" altLang="ja-JP" b="1" dirty="0" err="1"/>
              <a:t>July</a:t>
            </a:r>
            <a:r>
              <a:rPr lang="pl-PL" altLang="ja-JP" b="1" dirty="0"/>
              <a:t> </a:t>
            </a:r>
            <a:r>
              <a:rPr lang="en-GB" altLang="ja-JP" b="1" dirty="0"/>
              <a:t>2018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 </a:t>
            </a:r>
            <a:r>
              <a:rPr lang="pl-PL" altLang="ja-JP" b="1" dirty="0"/>
              <a:t>5.1.2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kumimoji="1" lang="en-US" altLang="ja-JP" sz="2400" dirty="0"/>
              <a:t>During RAN4</a:t>
            </a:r>
            <a:r>
              <a:rPr kumimoji="1" lang="pl-PL" altLang="ja-JP" sz="2400" dirty="0"/>
              <a:t> AH1807</a:t>
            </a:r>
            <a:r>
              <a:rPr kumimoji="1" lang="en-US" altLang="ja-JP" sz="2400" dirty="0"/>
              <a:t> meeting </a:t>
            </a:r>
            <a:r>
              <a:rPr lang="en-US" altLang="ja-JP" sz="2400" dirty="0"/>
              <a:t>test </a:t>
            </a:r>
            <a:r>
              <a:rPr lang="pl-PL" altLang="ja-JP" sz="2400" dirty="0"/>
              <a:t>configurations </a:t>
            </a:r>
            <a:r>
              <a:rPr lang="en-US" altLang="ja-JP" sz="2400" dirty="0"/>
              <a:t>were discussed in the following contributions</a:t>
            </a:r>
            <a:r>
              <a:rPr lang="pl-PL" altLang="ja-JP" sz="2400" dirty="0"/>
              <a:t>:</a:t>
            </a:r>
          </a:p>
          <a:p>
            <a:endParaRPr lang="en-US" altLang="ja-JP" sz="2400" dirty="0"/>
          </a:p>
          <a:p>
            <a:pPr marL="0" indent="0">
              <a:buNone/>
            </a:pPr>
            <a:r>
              <a:rPr lang="en-US" altLang="ja-JP" sz="2000" dirty="0"/>
              <a:t>R4-1808793</a:t>
            </a:r>
            <a:r>
              <a:rPr lang="pl-PL" altLang="ja-JP" sz="2000" dirty="0"/>
              <a:t> </a:t>
            </a:r>
            <a:r>
              <a:rPr lang="en-US" altLang="ja-JP" sz="2000" dirty="0"/>
              <a:t>NR Test Configurations - remaining issues</a:t>
            </a:r>
            <a:r>
              <a:rPr lang="pl-PL" altLang="ja-JP" sz="2000" dirty="0"/>
              <a:t>, Ericsson</a:t>
            </a:r>
          </a:p>
          <a:p>
            <a:pPr marL="0" indent="0">
              <a:buNone/>
            </a:pPr>
            <a:r>
              <a:rPr lang="en-US" altLang="ja-JP" sz="2000" dirty="0"/>
              <a:t>R4-1808818</a:t>
            </a:r>
            <a:r>
              <a:rPr lang="pl-PL" altLang="ja-JP" sz="2000" dirty="0"/>
              <a:t> </a:t>
            </a:r>
            <a:r>
              <a:rPr lang="en-US" altLang="ja-JP" sz="2000" dirty="0"/>
              <a:t>On typical channel bandwidth for NR test configuration</a:t>
            </a:r>
            <a:r>
              <a:rPr lang="pl-PL" altLang="ja-JP" sz="2000" dirty="0"/>
              <a:t>, ZTE</a:t>
            </a:r>
          </a:p>
          <a:p>
            <a:pPr marL="0" indent="0">
              <a:buNone/>
            </a:pPr>
            <a:r>
              <a:rPr lang="en-US" altLang="ja-JP" sz="2000" dirty="0"/>
              <a:t>R4-1808819</a:t>
            </a:r>
            <a:r>
              <a:rPr lang="pl-PL" altLang="ja-JP" sz="2000" dirty="0"/>
              <a:t> </a:t>
            </a:r>
            <a:r>
              <a:rPr lang="en-US" altLang="ja-JP" sz="2000" dirty="0"/>
              <a:t>On NR OBW test configuration for Contiguous CA</a:t>
            </a:r>
            <a:r>
              <a:rPr lang="pl-PL" altLang="ja-JP" sz="2000" dirty="0"/>
              <a:t>, ZTE</a:t>
            </a:r>
          </a:p>
          <a:p>
            <a:pPr marL="0" indent="0">
              <a:buNone/>
            </a:pPr>
            <a:r>
              <a:rPr lang="en-US" altLang="ja-JP" sz="2000" dirty="0"/>
              <a:t>R4-1809152</a:t>
            </a:r>
            <a:r>
              <a:rPr lang="pl-PL" altLang="ja-JP" sz="2000" dirty="0"/>
              <a:t> </a:t>
            </a:r>
            <a:r>
              <a:rPr lang="en-US" altLang="ja-JP" sz="2000" dirty="0"/>
              <a:t>On test configurations for NR BS</a:t>
            </a:r>
            <a:r>
              <a:rPr lang="pl-PL" altLang="ja-JP" sz="2000" dirty="0"/>
              <a:t>, Nokia, Nokia Shanghai Bell</a:t>
            </a:r>
          </a:p>
          <a:p>
            <a:pPr marL="0" indent="0">
              <a:buNone/>
            </a:pPr>
            <a:r>
              <a:rPr lang="en-US" altLang="ja-JP" sz="2000" dirty="0"/>
              <a:t>R4-1808794</a:t>
            </a:r>
            <a:r>
              <a:rPr lang="pl-PL" altLang="ja-JP" sz="2000" dirty="0"/>
              <a:t> </a:t>
            </a:r>
            <a:r>
              <a:rPr lang="en-US" altLang="ja-JP" sz="2000" dirty="0"/>
              <a:t>TP to TS 38 141-1 - 4.7 Test Configurations</a:t>
            </a:r>
            <a:r>
              <a:rPr lang="pl-PL" altLang="ja-JP" sz="2000" dirty="0"/>
              <a:t>, Ericsson</a:t>
            </a:r>
          </a:p>
          <a:p>
            <a:pPr marL="0" indent="0">
              <a:buNone/>
            </a:pPr>
            <a:r>
              <a:rPr lang="en-US" altLang="ja-JP" sz="2000" dirty="0"/>
              <a:t>R4-1808795</a:t>
            </a:r>
            <a:r>
              <a:rPr lang="pl-PL" altLang="ja-JP" sz="2000" dirty="0"/>
              <a:t> </a:t>
            </a:r>
            <a:r>
              <a:rPr lang="en-US" altLang="ja-JP" sz="2000" dirty="0"/>
              <a:t>TP to TS 38 141-2 - 4.8.2 Test signal Configurations</a:t>
            </a:r>
            <a:r>
              <a:rPr lang="pl-PL" altLang="ja-JP" sz="2000" dirty="0"/>
              <a:t>, Ericsson</a:t>
            </a:r>
          </a:p>
          <a:p>
            <a:pPr marL="0" indent="0">
              <a:buNone/>
            </a:pPr>
            <a:r>
              <a:rPr lang="en-US" altLang="ja-JP" sz="2000" dirty="0"/>
              <a:t>R4-1808973</a:t>
            </a:r>
            <a:r>
              <a:rPr lang="pl-PL" altLang="ja-JP" sz="2000" dirty="0"/>
              <a:t> </a:t>
            </a:r>
            <a:r>
              <a:rPr lang="en-US" altLang="ja-JP" sz="2000" dirty="0"/>
              <a:t>TP to TS 38.141-1: Test configurations</a:t>
            </a:r>
            <a:r>
              <a:rPr lang="pl-PL" altLang="ja-JP" sz="2000" dirty="0"/>
              <a:t>, Huawei</a:t>
            </a:r>
          </a:p>
          <a:p>
            <a:pPr marL="0" indent="0">
              <a:buNone/>
            </a:pPr>
            <a:r>
              <a:rPr lang="en-US" altLang="ja-JP" sz="2000" dirty="0"/>
              <a:t>R4-1808820</a:t>
            </a:r>
            <a:r>
              <a:rPr lang="pl-PL" altLang="ja-JP" sz="2000" dirty="0"/>
              <a:t> </a:t>
            </a:r>
            <a:r>
              <a:rPr lang="en-US" altLang="ja-JP" sz="2000" dirty="0"/>
              <a:t>TP to TS 38.141-1: Test configuration(Sections 4.7)</a:t>
            </a:r>
            <a:r>
              <a:rPr lang="pl-PL" altLang="ja-JP" sz="2000" dirty="0"/>
              <a:t>, ZTE</a:t>
            </a:r>
          </a:p>
          <a:p>
            <a:pPr marL="0" indent="0">
              <a:buNone/>
            </a:pPr>
            <a:r>
              <a:rPr lang="en-US" altLang="ja-JP" sz="2000" dirty="0"/>
              <a:t>R4-1808821</a:t>
            </a:r>
            <a:r>
              <a:rPr lang="pl-PL" altLang="ja-JP" sz="2000" dirty="0"/>
              <a:t> </a:t>
            </a:r>
            <a:r>
              <a:rPr lang="en-US" altLang="ja-JP" sz="2000" dirty="0"/>
              <a:t>TP to TS 38.141-1: Test configurations for multi-carrier(Sections 4.8.3)</a:t>
            </a:r>
            <a:r>
              <a:rPr lang="pl-PL" altLang="ja-JP" sz="2000" dirty="0"/>
              <a:t>, ZTE</a:t>
            </a:r>
          </a:p>
          <a:p>
            <a:pPr marL="0" indent="0">
              <a:buNone/>
            </a:pPr>
            <a:endParaRPr lang="en-US" sz="1900" dirty="0"/>
          </a:p>
          <a:p>
            <a:endParaRPr lang="pl-PL" sz="1900" dirty="0"/>
          </a:p>
          <a:p>
            <a:r>
              <a:rPr kumimoji="1" lang="en-US" altLang="ja-JP" sz="2600" dirty="0"/>
              <a:t>This document summarizes the </a:t>
            </a:r>
            <a:r>
              <a:rPr lang="en-US" altLang="ja-JP" sz="2600" dirty="0"/>
              <a:t>way</a:t>
            </a:r>
            <a:r>
              <a:rPr lang="pl-PL" altLang="ja-JP" sz="2600" dirty="0"/>
              <a:t> </a:t>
            </a:r>
            <a:r>
              <a:rPr lang="en-US" altLang="ja-JP" sz="2600" dirty="0"/>
              <a:t>forward</a:t>
            </a:r>
            <a:r>
              <a:rPr kumimoji="1" lang="en-US" altLang="ja-JP" sz="2600" dirty="0"/>
              <a:t> on</a:t>
            </a:r>
            <a:r>
              <a:rPr kumimoji="1" lang="pl-PL" altLang="ja-JP" sz="2600" dirty="0"/>
              <a:t> </a:t>
            </a:r>
            <a:r>
              <a:rPr kumimoji="1" lang="en-US" altLang="ja-JP" sz="2600" dirty="0"/>
              <a:t>test </a:t>
            </a:r>
            <a:r>
              <a:rPr kumimoji="1" lang="pl-PL" altLang="ja-JP" sz="2600" dirty="0"/>
              <a:t>configurations</a:t>
            </a:r>
            <a:r>
              <a:rPr kumimoji="1" lang="en-US" altLang="ja-JP" sz="2600" dirty="0"/>
              <a:t> </a:t>
            </a:r>
            <a:r>
              <a:rPr kumimoji="1" lang="pl-PL" altLang="ja-JP" sz="2600" dirty="0" err="1"/>
              <a:t>signals</a:t>
            </a:r>
            <a:r>
              <a:rPr kumimoji="1" lang="pl-PL" altLang="ja-JP" sz="2600"/>
              <a:t>.</a:t>
            </a:r>
            <a:endParaRPr kumimoji="1" lang="en-US" altLang="ja-JP" sz="2600" dirty="0"/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7947" y="34162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47947" y="1412776"/>
            <a:ext cx="8229600" cy="4525963"/>
          </a:xfrm>
        </p:spPr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kumimoji="1" lang="pl-PL" altLang="ja-JP" sz="1800" dirty="0" err="1"/>
              <a:t>Following</a:t>
            </a:r>
            <a:r>
              <a:rPr kumimoji="1" lang="pl-PL" altLang="ja-JP" sz="1800" dirty="0"/>
              <a:t> </a:t>
            </a:r>
            <a:r>
              <a:rPr kumimoji="1" lang="pl-PL" altLang="ja-JP" sz="1800" dirty="0" err="1"/>
              <a:t>signals</a:t>
            </a:r>
            <a:r>
              <a:rPr kumimoji="1" lang="pl-PL" altLang="ja-JP" sz="1800" dirty="0"/>
              <a:t> </a:t>
            </a:r>
            <a:r>
              <a:rPr lang="pl-PL" altLang="ja-JP" sz="1800" dirty="0" err="1"/>
              <a:t>shall</a:t>
            </a:r>
            <a:r>
              <a:rPr lang="pl-PL" altLang="ja-JP" sz="1800" dirty="0"/>
              <a:t> be</a:t>
            </a:r>
            <a:r>
              <a:rPr kumimoji="1" lang="pl-PL" altLang="ja-JP" sz="1800" dirty="0"/>
              <a:t> </a:t>
            </a:r>
            <a:r>
              <a:rPr kumimoji="1" lang="pl-PL" altLang="ja-JP" sz="1800" dirty="0" err="1"/>
              <a:t>used</a:t>
            </a:r>
            <a:r>
              <a:rPr kumimoji="1" lang="pl-PL" altLang="ja-JP" sz="1800" dirty="0"/>
              <a:t> to </a:t>
            </a:r>
            <a:r>
              <a:rPr kumimoji="1" lang="en-US" altLang="ja-JP" sz="1800" dirty="0"/>
              <a:t>build</a:t>
            </a:r>
            <a:r>
              <a:rPr kumimoji="1" lang="pl-PL" altLang="ja-JP" sz="1800" dirty="0"/>
              <a:t> NR test </a:t>
            </a:r>
            <a:r>
              <a:rPr kumimoji="1" lang="en-US" altLang="ja-JP" sz="1800" dirty="0"/>
              <a:t>configurations</a:t>
            </a:r>
            <a:r>
              <a:rPr kumimoji="1" lang="pl-PL" altLang="ja-JP" sz="1800" dirty="0"/>
              <a:t> for FR1:</a:t>
            </a:r>
          </a:p>
          <a:p>
            <a:pPr lvl="1">
              <a:buFont typeface="Arial" panose="020B0604020202020204" pitchFamily="34" charset="0"/>
              <a:buChar char="•"/>
            </a:pPr>
            <a:endParaRPr lang="pl-PL" altLang="ja-JP" sz="1800" dirty="0"/>
          </a:p>
          <a:p>
            <a:pPr lvl="1">
              <a:buFont typeface="Arial" panose="020B0604020202020204" pitchFamily="34" charset="0"/>
              <a:buChar char="•"/>
            </a:pPr>
            <a:endParaRPr kumimoji="1" lang="pl-PL" altLang="ja-JP" sz="1800" dirty="0"/>
          </a:p>
          <a:p>
            <a:pPr lvl="1">
              <a:buFont typeface="Arial" panose="020B0604020202020204" pitchFamily="34" charset="0"/>
              <a:buChar char="•"/>
            </a:pPr>
            <a:endParaRPr lang="pl-PL" altLang="ja-JP" sz="1800" dirty="0"/>
          </a:p>
          <a:p>
            <a:pPr lvl="1">
              <a:buFont typeface="Arial" panose="020B0604020202020204" pitchFamily="34" charset="0"/>
              <a:buChar char="•"/>
            </a:pPr>
            <a:endParaRPr kumimoji="1" lang="pl-PL" altLang="ja-JP" sz="1800" dirty="0"/>
          </a:p>
          <a:p>
            <a:pPr lvl="1">
              <a:buFont typeface="Arial" panose="020B0604020202020204" pitchFamily="34" charset="0"/>
              <a:buChar char="•"/>
            </a:pPr>
            <a:endParaRPr lang="pl-PL" altLang="ja-JP" sz="1800" dirty="0"/>
          </a:p>
          <a:p>
            <a:pPr lvl="1">
              <a:buFont typeface="Arial" panose="020B0604020202020204" pitchFamily="34" charset="0"/>
              <a:buChar char="•"/>
            </a:pPr>
            <a:endParaRPr kumimoji="1" lang="pl-PL" altLang="ja-JP" sz="1800" dirty="0"/>
          </a:p>
          <a:p>
            <a:pPr marL="457200" lvl="1" indent="0">
              <a:buNone/>
            </a:pPr>
            <a:endParaRPr lang="en-US" altLang="ja-JP" sz="1800" dirty="0"/>
          </a:p>
          <a:p>
            <a:pPr marL="457200" lvl="1" indent="0">
              <a:buNone/>
            </a:pPr>
            <a:endParaRPr kumimoji="1" lang="pl-PL" altLang="ja-JP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800" dirty="0"/>
              <a:t>For FR2 companies</a:t>
            </a:r>
            <a:r>
              <a:rPr lang="pl-PL" altLang="ja-JP" sz="1800" dirty="0"/>
              <a:t> </a:t>
            </a:r>
            <a:r>
              <a:rPr lang="en-US" altLang="ja-JP" sz="1800" dirty="0"/>
              <a:t>are</a:t>
            </a:r>
            <a:r>
              <a:rPr lang="pl-PL" altLang="ja-JP" sz="1800" dirty="0"/>
              <a:t> </a:t>
            </a:r>
            <a:r>
              <a:rPr lang="en-US" altLang="ja-JP" sz="1800" dirty="0"/>
              <a:t>encourage to further study which test signal channel should be used for test configurations, taking into account FR2 block allocation by regulators.</a:t>
            </a:r>
            <a:endParaRPr kumimoji="1" lang="en-US" altLang="ja-JP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F209FE4-7A2C-4E7E-8B5D-DAC851ACBB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241208"/>
              </p:ext>
            </p:extLst>
          </p:nvPr>
        </p:nvGraphicFramePr>
        <p:xfrm>
          <a:off x="447947" y="1916832"/>
          <a:ext cx="8444532" cy="2179320"/>
        </p:xfrm>
        <a:graphic>
          <a:graphicData uri="http://schemas.openxmlformats.org/drawingml/2006/table">
            <a:tbl>
              <a:tblPr firstRow="1" firstCol="1" bandRow="1"/>
              <a:tblGrid>
                <a:gridCol w="1299159">
                  <a:extLst>
                    <a:ext uri="{9D8B030D-6E8A-4147-A177-3AD203B41FA5}">
                      <a16:colId xmlns:a16="http://schemas.microsoft.com/office/drawing/2014/main" val="3750440859"/>
                    </a:ext>
                  </a:extLst>
                </a:gridCol>
                <a:gridCol w="2760713">
                  <a:extLst>
                    <a:ext uri="{9D8B030D-6E8A-4147-A177-3AD203B41FA5}">
                      <a16:colId xmlns:a16="http://schemas.microsoft.com/office/drawing/2014/main" val="265049655"/>
                    </a:ext>
                  </a:extLst>
                </a:gridCol>
                <a:gridCol w="4384660">
                  <a:extLst>
                    <a:ext uri="{9D8B030D-6E8A-4147-A177-3AD203B41FA5}">
                      <a16:colId xmlns:a16="http://schemas.microsoft.com/office/drawing/2014/main" val="3189842914"/>
                    </a:ext>
                  </a:extLst>
                </a:gridCol>
              </a:tblGrid>
              <a:tr h="85777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FR1</a:t>
                      </a:r>
                      <a:endParaRPr lang="pl-PL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For NR bands &lt; 100 MHz</a:t>
                      </a:r>
                      <a:endParaRPr lang="pl-PL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pl-PL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 MHz, 15 kHz SCS</a:t>
                      </a:r>
                      <a:endParaRPr lang="pl-PL" sz="16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If this channel bandwidth is not supported, the narrowest supported </a:t>
                      </a:r>
                      <a:r>
                        <a:rPr lang="pl-PL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CBW and the </a:t>
                      </a:r>
                      <a:r>
                        <a:rPr lang="en-US" sz="1600" noProof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smallest</a:t>
                      </a:r>
                      <a:r>
                        <a:rPr lang="pl-PL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SCS </a:t>
                      </a: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shall be </a:t>
                      </a:r>
                      <a:r>
                        <a:rPr lang="pl-PL" sz="16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used</a:t>
                      </a: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.</a:t>
                      </a:r>
                      <a:endParaRPr lang="pl-PL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060625"/>
                  </a:ext>
                </a:extLst>
              </a:tr>
              <a:tr h="85777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For NR bands ≥ 100 MHz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20 MHz, 15 kHz</a:t>
                      </a:r>
                      <a:r>
                        <a:rPr lang="pl-PL" sz="16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SCS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If this channel bandwidth is not supported, the narrowest supported </a:t>
                      </a:r>
                      <a:r>
                        <a:rPr lang="pl-PL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CBW and the </a:t>
                      </a:r>
                      <a:r>
                        <a:rPr lang="en-US" sz="1600" noProof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smallest</a:t>
                      </a:r>
                      <a:r>
                        <a:rPr lang="pl-PL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SCS </a:t>
                      </a: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shall be </a:t>
                      </a:r>
                      <a:r>
                        <a:rPr lang="pl-PL" sz="1600" dirty="0" err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used</a:t>
                      </a: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.</a:t>
                      </a:r>
                      <a:endParaRPr lang="pl-PL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426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2904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3940</TotalTime>
  <Words>277</Words>
  <Application>Microsoft Office PowerPoint</Application>
  <PresentationFormat>On-screen Show (4:3)</PresentationFormat>
  <Paragraphs>40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ＭＳ Ｐゴシック</vt:lpstr>
      <vt:lpstr>Arial</vt:lpstr>
      <vt:lpstr>Calibri</vt:lpstr>
      <vt:lpstr>Times New Roman</vt:lpstr>
      <vt:lpstr>Office テーマ</vt:lpstr>
      <vt:lpstr>WF on test configuration for NR BS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Golebiowski, Bartlomiej (Nokia - PL/Wroclaw)</cp:lastModifiedBy>
  <cp:revision>173</cp:revision>
  <dcterms:created xsi:type="dcterms:W3CDTF">2016-11-16T01:21:36Z</dcterms:created>
  <dcterms:modified xsi:type="dcterms:W3CDTF">2018-07-06T13:59:50Z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