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</p:sldIdLst>
  <p:sldSz cx="12192000" cy="6858000"/>
  <p:notesSz cx="6858000" cy="9144000"/>
  <p:custDataLst>
    <p:tags r:id="rId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231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79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4163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1476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920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6177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22093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1443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7402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4906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594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90996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436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3CE2BC-5B50-4AF4-B87C-AD12958CD316}" type="datetimeFigureOut">
              <a:rPr lang="en-GB" smtClean="0"/>
              <a:t>06/07/2018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7E3EA-32FE-4D0E-B6EC-8086831B799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654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WG4_Radio/TSGR4_AHs/TSGR4_AH-1807/Docs/R4-1808852.zip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hyperlink" Target="http://www.3gpp.org/ftp/tsg_ran/WG4_Radio/TSGR4_AHs/TSGR4_AH-1807/Docs/R4-1808849.zip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5237" y="1727758"/>
            <a:ext cx="9747294" cy="2387600"/>
          </a:xfrm>
        </p:spPr>
        <p:txBody>
          <a:bodyPr>
            <a:normAutofit fontScale="90000"/>
          </a:bodyPr>
          <a:lstStyle/>
          <a:p>
            <a:r>
              <a:rPr lang="en-GB" dirty="0"/>
              <a:t>Way forward on OCNG pattern for RF and 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207433"/>
            <a:ext cx="9144000" cy="1655762"/>
          </a:xfrm>
        </p:spPr>
        <p:txBody>
          <a:bodyPr/>
          <a:lstStyle/>
          <a:p>
            <a:endParaRPr lang="en-GB" dirty="0" smtClean="0"/>
          </a:p>
          <a:p>
            <a:r>
              <a:rPr lang="de-DE" dirty="0" smtClean="0"/>
              <a:t>Rohde &amp; Schwarz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263769" y="369932"/>
            <a:ext cx="1177427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WG4 Meeting AH-1807</a:t>
            </a:r>
            <a:r>
              <a:rPr lang="en-GB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i="1" dirty="0" smtClean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0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0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en-GB" sz="2000" b="1" i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R4-1809395</a:t>
            </a:r>
            <a:endParaRPr lang="en-GB" sz="2000" b="1" i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Montreal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Canada, 02</a:t>
            </a:r>
            <a:r>
              <a:rPr lang="en-GB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– 06</a:t>
            </a:r>
            <a:r>
              <a:rPr lang="en-GB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July 2018 </a:t>
            </a:r>
            <a:endParaRPr lang="en-GB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6105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Background </a:t>
            </a:r>
            <a:r>
              <a:rPr lang="de-DE" dirty="0" err="1" smtClean="0"/>
              <a:t>and</a:t>
            </a:r>
            <a:r>
              <a:rPr lang="de-DE" dirty="0" smtClean="0"/>
              <a:t> Rational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de-DE" sz="2000" dirty="0" smtClean="0"/>
              <a:t>At R4-AH-1807 </a:t>
            </a:r>
            <a:r>
              <a:rPr lang="de-DE" sz="2000" dirty="0" err="1" smtClean="0"/>
              <a:t>meeting</a:t>
            </a:r>
            <a:r>
              <a:rPr lang="de-DE" sz="2000" dirty="0" smtClean="0"/>
              <a:t>,</a:t>
            </a:r>
            <a:r>
              <a:rPr lang="en-GB" sz="2000" b="1" u="sng" dirty="0" smtClean="0">
                <a:hlinkClick r:id="rId3"/>
              </a:rPr>
              <a:t> R4-1808852</a:t>
            </a:r>
            <a:r>
              <a:rPr lang="de-DE" sz="2000" dirty="0" smtClean="0"/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en-GB" sz="2000" b="1" u="sng" dirty="0" smtClean="0">
                <a:hlinkClick r:id="rId4"/>
              </a:rPr>
              <a:t>R4-1808849</a:t>
            </a:r>
            <a:r>
              <a:rPr lang="en-GB" sz="2000" dirty="0" smtClean="0"/>
              <a:t> propose OCNG pattern for NR RF Rx testing respectively for FR1 and FR2.</a:t>
            </a:r>
          </a:p>
          <a:p>
            <a:r>
              <a:rPr lang="en-GB" sz="2000" dirty="0" smtClean="0"/>
              <a:t>The pattern descriptions follow the LTE format, where different OCNG patterns were defined for different RBs allocated with OCNG.</a:t>
            </a:r>
          </a:p>
          <a:p>
            <a:r>
              <a:rPr lang="en-GB" sz="2000" dirty="0" smtClean="0"/>
              <a:t>However the </a:t>
            </a:r>
            <a:r>
              <a:rPr lang="en-GB" sz="2000" dirty="0"/>
              <a:t>scope and result </a:t>
            </a:r>
            <a:r>
              <a:rPr lang="en-GB" sz="2000" dirty="0" smtClean="0"/>
              <a:t>is </a:t>
            </a:r>
            <a:r>
              <a:rPr lang="en-GB" sz="2000" dirty="0"/>
              <a:t>always the same: </a:t>
            </a:r>
            <a:endParaRPr lang="en-GB" sz="2000" dirty="0" smtClean="0"/>
          </a:p>
          <a:p>
            <a:pPr lvl="1"/>
            <a:r>
              <a:rPr lang="en-GB" sz="1600" dirty="0" smtClean="0"/>
              <a:t>all </a:t>
            </a:r>
            <a:r>
              <a:rPr lang="en-GB" sz="1600" dirty="0"/>
              <a:t>unallocated resources </a:t>
            </a:r>
            <a:r>
              <a:rPr lang="en-GB" sz="1600" dirty="0" smtClean="0"/>
              <a:t>are </a:t>
            </a:r>
            <a:r>
              <a:rPr lang="en-GB" sz="1600" dirty="0"/>
              <a:t>filled with pseudo randomly QPSK modulated data with the same </a:t>
            </a:r>
            <a:r>
              <a:rPr lang="en-GB" sz="1600" dirty="0" smtClean="0"/>
              <a:t>power</a:t>
            </a:r>
          </a:p>
          <a:p>
            <a:r>
              <a:rPr lang="en-GB" sz="2000" dirty="0" smtClean="0"/>
              <a:t>In addition:</a:t>
            </a:r>
          </a:p>
          <a:p>
            <a:pPr lvl="1"/>
            <a:r>
              <a:rPr lang="en-GB" sz="1600" dirty="0" smtClean="0"/>
              <a:t>the many virtual UEs are not necessary since these would be transparent for DUT, which is assumed to demodulate only the assigned PDSCH.</a:t>
            </a:r>
          </a:p>
          <a:p>
            <a:pPr lvl="1"/>
            <a:r>
              <a:rPr lang="en-GB" sz="1600" dirty="0" smtClean="0"/>
              <a:t>since there is no DL </a:t>
            </a:r>
            <a:r>
              <a:rPr lang="en-GB" sz="1600" dirty="0" err="1" smtClean="0"/>
              <a:t>Tx</a:t>
            </a:r>
            <a:r>
              <a:rPr lang="en-GB" sz="1600" dirty="0" smtClean="0"/>
              <a:t> diversity for NR, in case multiple antenna ports transmission is used, the same transmission scheme as for the DUT can be used for OCNG.</a:t>
            </a:r>
          </a:p>
          <a:p>
            <a:pPr lvl="1"/>
            <a:r>
              <a:rPr lang="de-DE" sz="1600" dirty="0" err="1"/>
              <a:t>a</a:t>
            </a:r>
            <a:r>
              <a:rPr lang="de-DE" sz="1600" dirty="0" err="1" smtClean="0"/>
              <a:t>llocation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control</a:t>
            </a:r>
            <a:r>
              <a:rPr lang="de-DE" sz="1600" dirty="0" smtClean="0"/>
              <a:t> </a:t>
            </a:r>
            <a:r>
              <a:rPr lang="de-DE" sz="1600" dirty="0" err="1" smtClean="0"/>
              <a:t>region</a:t>
            </a:r>
            <a:r>
              <a:rPr lang="de-DE" sz="1600" dirty="0" smtClean="0"/>
              <a:t> </a:t>
            </a:r>
            <a:r>
              <a:rPr lang="de-DE" sz="1600" dirty="0" err="1" smtClean="0"/>
              <a:t>with</a:t>
            </a:r>
            <a:r>
              <a:rPr lang="de-DE" sz="1600" dirty="0" smtClean="0"/>
              <a:t> OCNG </a:t>
            </a:r>
            <a:r>
              <a:rPr lang="de-DE" sz="1600" dirty="0" err="1" smtClean="0"/>
              <a:t>can</a:t>
            </a:r>
            <a:r>
              <a:rPr lang="de-DE" sz="1600" dirty="0" smtClean="0"/>
              <a:t> </a:t>
            </a:r>
            <a:r>
              <a:rPr lang="de-DE" sz="1600" dirty="0" err="1" smtClean="0"/>
              <a:t>be</a:t>
            </a:r>
            <a:r>
              <a:rPr lang="de-DE" sz="1600" dirty="0" smtClean="0"/>
              <a:t> </a:t>
            </a:r>
            <a:r>
              <a:rPr lang="de-DE" sz="1600" dirty="0" err="1" smtClean="0"/>
              <a:t>part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OCNG </a:t>
            </a:r>
            <a:r>
              <a:rPr lang="de-DE" sz="1600" dirty="0" err="1" smtClean="0"/>
              <a:t>pattern</a:t>
            </a:r>
            <a:r>
              <a:rPr lang="de-DE" sz="1600" dirty="0" smtClean="0"/>
              <a:t>.</a:t>
            </a:r>
            <a:endParaRPr lang="en-GB" sz="1600" dirty="0" smtClean="0"/>
          </a:p>
          <a:p>
            <a:r>
              <a:rPr lang="en-GB" sz="2000" dirty="0"/>
              <a:t>As such the definition of OCNG for NR can be more </a:t>
            </a:r>
            <a:r>
              <a:rPr lang="en-GB" sz="2000" dirty="0" smtClean="0"/>
              <a:t>generic, which will decrease the maintenance work and will increase the specification readability. 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6398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Proposals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767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1800" dirty="0" smtClean="0"/>
              <a:t>1) </a:t>
            </a:r>
            <a:r>
              <a:rPr lang="de-DE" sz="1800" dirty="0" err="1" smtClean="0"/>
              <a:t>Describe</a:t>
            </a:r>
            <a:r>
              <a:rPr lang="de-DE" sz="1800" dirty="0" smtClean="0"/>
              <a:t> OCNG </a:t>
            </a:r>
            <a:r>
              <a:rPr lang="de-DE" sz="1800" dirty="0" err="1" smtClean="0"/>
              <a:t>pattern</a:t>
            </a:r>
            <a:r>
              <a:rPr lang="de-DE" sz="1800" dirty="0"/>
              <a:t> </a:t>
            </a:r>
            <a:r>
              <a:rPr lang="de-DE" sz="1800" dirty="0" smtClean="0"/>
              <a:t>in a </a:t>
            </a:r>
            <a:r>
              <a:rPr lang="de-DE" sz="1800" dirty="0" err="1" smtClean="0"/>
              <a:t>more</a:t>
            </a:r>
            <a:r>
              <a:rPr lang="de-DE" sz="1800" dirty="0" smtClean="0"/>
              <a:t> </a:t>
            </a:r>
            <a:r>
              <a:rPr lang="de-DE" sz="1800" dirty="0" err="1" smtClean="0"/>
              <a:t>compact</a:t>
            </a:r>
            <a:r>
              <a:rPr lang="de-DE" sz="1800" dirty="0" smtClean="0"/>
              <a:t> </a:t>
            </a:r>
            <a:r>
              <a:rPr lang="de-DE" sz="1800" dirty="0" err="1" smtClean="0"/>
              <a:t>and</a:t>
            </a:r>
            <a:r>
              <a:rPr lang="de-DE" sz="1800" dirty="0" smtClean="0"/>
              <a:t> </a:t>
            </a:r>
            <a:r>
              <a:rPr lang="de-DE" sz="1800" dirty="0" err="1" smtClean="0"/>
              <a:t>simplified</a:t>
            </a:r>
            <a:r>
              <a:rPr lang="de-DE" sz="1800" dirty="0" smtClean="0"/>
              <a:t> </a:t>
            </a:r>
            <a:r>
              <a:rPr lang="de-DE" sz="1800" dirty="0" err="1" smtClean="0"/>
              <a:t>manner</a:t>
            </a:r>
            <a:r>
              <a:rPr lang="de-DE" sz="1800" dirty="0" smtClean="0"/>
              <a:t> </a:t>
            </a:r>
            <a:r>
              <a:rPr lang="de-DE" sz="1800" dirty="0" err="1" smtClean="0"/>
              <a:t>using</a:t>
            </a:r>
            <a:r>
              <a:rPr lang="de-DE" sz="1800" dirty="0" smtClean="0"/>
              <a:t> </a:t>
            </a:r>
            <a:r>
              <a:rPr lang="de-DE" sz="1800" dirty="0" err="1" smtClean="0"/>
              <a:t>following</a:t>
            </a:r>
            <a:r>
              <a:rPr lang="de-DE" sz="1800" dirty="0" smtClean="0"/>
              <a:t> </a:t>
            </a:r>
            <a:r>
              <a:rPr lang="de-DE" sz="1800" dirty="0" err="1" smtClean="0"/>
              <a:t>table</a:t>
            </a:r>
            <a:r>
              <a:rPr lang="de-DE" sz="1800" dirty="0" smtClean="0"/>
              <a:t> </a:t>
            </a:r>
            <a:r>
              <a:rPr lang="de-DE" sz="1800" dirty="0" err="1" smtClean="0"/>
              <a:t>format</a:t>
            </a:r>
            <a:r>
              <a:rPr lang="de-DE" sz="1800" dirty="0" smtClean="0"/>
              <a:t>.   </a:t>
            </a:r>
            <a:br>
              <a:rPr lang="de-DE" sz="1800" dirty="0" smtClean="0"/>
            </a:br>
            <a:r>
              <a:rPr lang="de-DE" sz="1800" dirty="0" smtClean="0"/>
              <a:t>    Addition </a:t>
            </a:r>
            <a:r>
              <a:rPr lang="de-DE" sz="1800" dirty="0" err="1" smtClean="0"/>
              <a:t>and</a:t>
            </a:r>
            <a:r>
              <a:rPr lang="de-DE" sz="1800" dirty="0" smtClean="0"/>
              <a:t>/</a:t>
            </a:r>
            <a:r>
              <a:rPr lang="de-DE" sz="1800" dirty="0" err="1" smtClean="0"/>
              <a:t>or</a:t>
            </a:r>
            <a:r>
              <a:rPr lang="de-DE" sz="1800" dirty="0" smtClean="0"/>
              <a:t> </a:t>
            </a:r>
            <a:r>
              <a:rPr lang="de-DE" sz="1800" dirty="0" err="1" smtClean="0"/>
              <a:t>removal</a:t>
            </a:r>
            <a:r>
              <a:rPr lang="de-DE" sz="1800" dirty="0" smtClean="0"/>
              <a:t> </a:t>
            </a:r>
            <a:r>
              <a:rPr lang="de-DE" sz="1800" dirty="0" err="1" smtClean="0"/>
              <a:t>of</a:t>
            </a:r>
            <a:r>
              <a:rPr lang="de-DE" sz="1800" dirty="0" smtClean="0"/>
              <a:t>  </a:t>
            </a:r>
            <a:r>
              <a:rPr lang="de-DE" sz="1800" dirty="0" err="1" smtClean="0"/>
              <a:t>colums</a:t>
            </a:r>
            <a:r>
              <a:rPr lang="de-DE" sz="1800" dirty="0" smtClean="0"/>
              <a:t> / </a:t>
            </a:r>
            <a:r>
              <a:rPr lang="de-DE" sz="1800" dirty="0" err="1" smtClean="0"/>
              <a:t>rows</a:t>
            </a:r>
            <a:r>
              <a:rPr lang="de-DE" sz="1800" dirty="0"/>
              <a:t> </a:t>
            </a:r>
            <a:r>
              <a:rPr lang="de-DE" sz="1800" dirty="0" err="1" smtClean="0"/>
              <a:t>as</a:t>
            </a:r>
            <a:r>
              <a:rPr lang="de-DE" sz="1800" dirty="0" smtClean="0"/>
              <a:t> </a:t>
            </a:r>
            <a:r>
              <a:rPr lang="de-DE" sz="1800" dirty="0" err="1" smtClean="0"/>
              <a:t>appropriate</a:t>
            </a:r>
            <a:r>
              <a:rPr lang="de-DE" sz="1800" dirty="0" smtClean="0"/>
              <a:t> </a:t>
            </a:r>
            <a:r>
              <a:rPr lang="de-DE" sz="1800" dirty="0" err="1" smtClean="0"/>
              <a:t>is</a:t>
            </a:r>
            <a:r>
              <a:rPr lang="de-DE" sz="1800" dirty="0" smtClean="0"/>
              <a:t> not </a:t>
            </a:r>
            <a:r>
              <a:rPr lang="de-DE" sz="1800" dirty="0" err="1" smtClean="0"/>
              <a:t>precluded</a:t>
            </a:r>
            <a:r>
              <a:rPr lang="de-DE" sz="1800" dirty="0" smtClean="0"/>
              <a:t>. </a:t>
            </a:r>
          </a:p>
          <a:p>
            <a:pPr marL="0" indent="0">
              <a:buNone/>
            </a:pPr>
            <a:endParaRPr lang="de-DE" sz="1800" dirty="0" smtClean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 smtClean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 smtClean="0"/>
          </a:p>
          <a:p>
            <a:pPr marL="0" indent="0">
              <a:buNone/>
            </a:pPr>
            <a:endParaRPr lang="de-DE" sz="1800" dirty="0" smtClean="0"/>
          </a:p>
          <a:p>
            <a:pPr marL="0" indent="0">
              <a:buNone/>
            </a:pPr>
            <a:endParaRPr lang="de-DE" sz="1800" dirty="0"/>
          </a:p>
          <a:p>
            <a:pPr marL="0" indent="0">
              <a:buNone/>
            </a:pPr>
            <a:endParaRPr lang="de-DE" sz="1800" dirty="0" smtClean="0"/>
          </a:p>
          <a:p>
            <a:pPr marL="0" indent="0">
              <a:buNone/>
            </a:pPr>
            <a:r>
              <a:rPr lang="de-DE" sz="1800" dirty="0" smtClean="0"/>
              <a:t>2) </a:t>
            </a:r>
            <a:r>
              <a:rPr lang="de-DE" sz="1800" dirty="0" err="1" smtClean="0"/>
              <a:t>Don‘t</a:t>
            </a:r>
            <a:r>
              <a:rPr lang="de-DE" sz="1800" dirty="0" smtClean="0"/>
              <a:t> </a:t>
            </a:r>
            <a:r>
              <a:rPr lang="de-DE" sz="1800" dirty="0" err="1" smtClean="0"/>
              <a:t>differentiate</a:t>
            </a:r>
            <a:r>
              <a:rPr lang="de-DE" sz="1800" dirty="0" smtClean="0"/>
              <a:t> OCNG </a:t>
            </a:r>
            <a:r>
              <a:rPr lang="de-DE" sz="1800" dirty="0" err="1" smtClean="0"/>
              <a:t>patterns</a:t>
            </a:r>
            <a:r>
              <a:rPr lang="de-DE" sz="1800" dirty="0" smtClean="0"/>
              <a:t> </a:t>
            </a:r>
            <a:r>
              <a:rPr lang="de-DE" sz="1800" dirty="0" err="1" smtClean="0"/>
              <a:t>based</a:t>
            </a:r>
            <a:r>
              <a:rPr lang="de-DE" sz="1800" dirty="0" smtClean="0"/>
              <a:t> on different </a:t>
            </a:r>
            <a:r>
              <a:rPr lang="de-DE" sz="1800" dirty="0" err="1" smtClean="0"/>
              <a:t>resources</a:t>
            </a:r>
            <a:r>
              <a:rPr lang="de-DE" sz="1800" dirty="0" smtClean="0"/>
              <a:t> </a:t>
            </a:r>
            <a:r>
              <a:rPr lang="de-DE" sz="1800" dirty="0" err="1" smtClean="0"/>
              <a:t>allocated</a:t>
            </a:r>
            <a:r>
              <a:rPr lang="de-DE" sz="1800" dirty="0" smtClean="0"/>
              <a:t> </a:t>
            </a:r>
            <a:r>
              <a:rPr lang="de-DE" sz="1800" dirty="0" err="1" smtClean="0"/>
              <a:t>with</a:t>
            </a:r>
            <a:r>
              <a:rPr lang="de-DE" sz="1800" dirty="0" smtClean="0"/>
              <a:t> OCNG.</a:t>
            </a:r>
          </a:p>
          <a:p>
            <a:pPr marL="0" indent="0">
              <a:buNone/>
            </a:pPr>
            <a:r>
              <a:rPr lang="de-DE" sz="1800" dirty="0" smtClean="0"/>
              <a:t>3) </a:t>
            </a:r>
            <a:r>
              <a:rPr lang="de-DE" sz="1800" dirty="0" err="1" smtClean="0"/>
              <a:t>Introduction</a:t>
            </a:r>
            <a:r>
              <a:rPr lang="de-DE" sz="1800" dirty="0" smtClean="0"/>
              <a:t> </a:t>
            </a:r>
            <a:r>
              <a:rPr lang="de-DE" sz="1800" dirty="0" err="1" smtClean="0"/>
              <a:t>of</a:t>
            </a:r>
            <a:r>
              <a:rPr lang="de-DE" sz="1800" dirty="0" smtClean="0"/>
              <a:t> a power </a:t>
            </a:r>
            <a:r>
              <a:rPr lang="de-DE" sz="1800" dirty="0" err="1" smtClean="0"/>
              <a:t>coefficient</a:t>
            </a:r>
            <a:r>
              <a:rPr lang="de-DE" sz="1800" dirty="0" smtClean="0"/>
              <a:t> </a:t>
            </a:r>
            <a:r>
              <a:rPr lang="de-DE" sz="1800" dirty="0" err="1" smtClean="0"/>
              <a:t>scaling</a:t>
            </a:r>
            <a:r>
              <a:rPr lang="de-DE" sz="1800" dirty="0" smtClean="0"/>
              <a:t> </a:t>
            </a:r>
            <a:r>
              <a:rPr lang="de-DE" sz="1800" dirty="0" err="1" smtClean="0"/>
              <a:t>the</a:t>
            </a:r>
            <a:r>
              <a:rPr lang="de-DE" sz="1800" dirty="0" smtClean="0"/>
              <a:t> OCNG power </a:t>
            </a:r>
            <a:r>
              <a:rPr lang="de-DE" sz="1800" dirty="0" err="1" smtClean="0"/>
              <a:t>is</a:t>
            </a:r>
            <a:r>
              <a:rPr lang="de-DE" sz="1800" dirty="0" smtClean="0"/>
              <a:t> </a:t>
            </a:r>
            <a:r>
              <a:rPr lang="de-DE" sz="1800" dirty="0" err="1" smtClean="0"/>
              <a:t>need</a:t>
            </a:r>
            <a:r>
              <a:rPr lang="de-DE" sz="1800" dirty="0" smtClean="0"/>
              <a:t> </a:t>
            </a:r>
            <a:r>
              <a:rPr lang="de-DE" sz="1800" dirty="0" err="1" smtClean="0"/>
              <a:t>based</a:t>
            </a:r>
            <a:r>
              <a:rPr lang="de-DE" sz="1800" dirty="0" smtClean="0"/>
              <a:t>. </a:t>
            </a:r>
          </a:p>
          <a:p>
            <a:pPr marL="0" indent="0">
              <a:buNone/>
            </a:pPr>
            <a:r>
              <a:rPr lang="de-DE" sz="1800" dirty="0" smtClean="0"/>
              <a:t>4) The </a:t>
            </a:r>
            <a:r>
              <a:rPr lang="de-DE" sz="1800" dirty="0" err="1" smtClean="0"/>
              <a:t>proposal</a:t>
            </a:r>
            <a:r>
              <a:rPr lang="de-DE" sz="1800" dirty="0" smtClean="0"/>
              <a:t> </a:t>
            </a:r>
            <a:r>
              <a:rPr lang="de-DE" sz="1800" dirty="0" err="1" smtClean="0"/>
              <a:t>is</a:t>
            </a:r>
            <a:r>
              <a:rPr lang="de-DE" sz="1800" dirty="0" smtClean="0"/>
              <a:t> </a:t>
            </a:r>
            <a:r>
              <a:rPr lang="de-DE" sz="1800" dirty="0" err="1" smtClean="0"/>
              <a:t>for</a:t>
            </a:r>
            <a:r>
              <a:rPr lang="de-DE" sz="1800" dirty="0" smtClean="0"/>
              <a:t> RF, </a:t>
            </a:r>
            <a:r>
              <a:rPr lang="de-DE" sz="1800" dirty="0" err="1" smtClean="0"/>
              <a:t>Demod</a:t>
            </a:r>
            <a:r>
              <a:rPr lang="de-DE" sz="1800" dirty="0" smtClean="0"/>
              <a:t> </a:t>
            </a:r>
            <a:r>
              <a:rPr lang="de-DE" sz="1800" dirty="0" err="1" smtClean="0"/>
              <a:t>and</a:t>
            </a:r>
            <a:r>
              <a:rPr lang="de-DE" sz="1800" dirty="0" smtClean="0"/>
              <a:t> CSI. </a:t>
            </a:r>
            <a:r>
              <a:rPr lang="de-DE" sz="1800" dirty="0" err="1" smtClean="0"/>
              <a:t>However</a:t>
            </a:r>
            <a:r>
              <a:rPr lang="de-DE" sz="1800" dirty="0" smtClean="0"/>
              <a:t> </a:t>
            </a:r>
            <a:r>
              <a:rPr lang="de-DE" sz="1800" dirty="0" err="1" smtClean="0"/>
              <a:t>it</a:t>
            </a:r>
            <a:r>
              <a:rPr lang="de-DE" sz="1800" dirty="0" smtClean="0"/>
              <a:t> </a:t>
            </a:r>
            <a:r>
              <a:rPr lang="de-DE" sz="1800" dirty="0" err="1" smtClean="0"/>
              <a:t>can</a:t>
            </a:r>
            <a:r>
              <a:rPr lang="de-DE" sz="1800" dirty="0" smtClean="0"/>
              <a:t> </a:t>
            </a:r>
            <a:r>
              <a:rPr lang="de-DE" sz="1800" dirty="0" err="1" smtClean="0"/>
              <a:t>be</a:t>
            </a:r>
            <a:r>
              <a:rPr lang="de-DE" sz="1800" dirty="0" smtClean="0"/>
              <a:t> </a:t>
            </a:r>
            <a:r>
              <a:rPr lang="de-DE" sz="1800" dirty="0" err="1" smtClean="0"/>
              <a:t>considered</a:t>
            </a:r>
            <a:r>
              <a:rPr lang="de-DE" sz="1800" dirty="0" smtClean="0"/>
              <a:t> </a:t>
            </a:r>
            <a:r>
              <a:rPr lang="de-DE" sz="1800" dirty="0" err="1" smtClean="0"/>
              <a:t>for</a:t>
            </a:r>
            <a:r>
              <a:rPr lang="de-DE" sz="1800" dirty="0" smtClean="0"/>
              <a:t> RRM </a:t>
            </a:r>
            <a:r>
              <a:rPr lang="de-DE" sz="1800" dirty="0" err="1" smtClean="0"/>
              <a:t>as</a:t>
            </a:r>
            <a:r>
              <a:rPr lang="de-DE" sz="1800" dirty="0" smtClean="0"/>
              <a:t> </a:t>
            </a:r>
            <a:r>
              <a:rPr lang="de-DE" sz="1800" dirty="0" err="1" smtClean="0"/>
              <a:t>well</a:t>
            </a:r>
            <a:r>
              <a:rPr lang="de-DE" sz="1800" dirty="0" smtClean="0"/>
              <a:t>.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1689219"/>
              </p:ext>
            </p:extLst>
          </p:nvPr>
        </p:nvGraphicFramePr>
        <p:xfrm>
          <a:off x="1808654" y="2704136"/>
          <a:ext cx="7934400" cy="26254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65575">
                  <a:extLst>
                    <a:ext uri="{9D8B030D-6E8A-4147-A177-3AD203B41FA5}">
                      <a16:colId xmlns:a16="http://schemas.microsoft.com/office/drawing/2014/main" val="2182090407"/>
                    </a:ext>
                  </a:extLst>
                </a:gridCol>
                <a:gridCol w="2275903">
                  <a:extLst>
                    <a:ext uri="{9D8B030D-6E8A-4147-A177-3AD203B41FA5}">
                      <a16:colId xmlns:a16="http://schemas.microsoft.com/office/drawing/2014/main" val="3466714410"/>
                    </a:ext>
                  </a:extLst>
                </a:gridCol>
                <a:gridCol w="2792922">
                  <a:extLst>
                    <a:ext uri="{9D8B030D-6E8A-4147-A177-3AD203B41FA5}">
                      <a16:colId xmlns:a16="http://schemas.microsoft.com/office/drawing/2014/main" val="910937981"/>
                    </a:ext>
                  </a:extLst>
                </a:gridCol>
              </a:tblGrid>
              <a:tr h="43823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                         OCNG Appliance </a:t>
                      </a:r>
                      <a:endParaRPr lang="en-GB" sz="1000">
                        <a:effectLst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OCNG Parameters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Control Region 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(CORESET)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Data Region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7005193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Resources allocated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8212512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Structure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0585303"/>
                  </a:ext>
                </a:extLst>
              </a:tr>
              <a:tr h="43823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Content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070555"/>
                  </a:ext>
                </a:extLst>
              </a:tr>
              <a:tr h="663664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Transmission scheme for multiple</a:t>
                      </a:r>
                      <a:endParaRPr lang="en-GB" sz="1000">
                        <a:effectLst/>
                      </a:endParaRPr>
                    </a:p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antennas ports transmission 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696116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Subcarrier Spacing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8133548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Power Level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861718"/>
                  </a:ext>
                </a:extLst>
              </a:tr>
              <a:tr h="234144">
                <a:tc grid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Note 1: </a:t>
                      </a:r>
                      <a:r>
                        <a:rPr lang="en-US" sz="1000" dirty="0" smtClean="0">
                          <a:effectLst/>
                        </a:rPr>
                        <a:t>…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973308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2010453" y="2396359"/>
            <a:ext cx="72344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Table A</a:t>
            </a:r>
            <a:r>
              <a:rPr lang="en-GB" sz="14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.…: </a:t>
            </a:r>
            <a:r>
              <a:rPr lang="en-GB" sz="1400" b="1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OP.x</a:t>
            </a:r>
            <a:r>
              <a:rPr lang="en-GB" sz="14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 OCNG </a:t>
            </a:r>
            <a:r>
              <a:rPr lang="en-GB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pattern for </a:t>
            </a:r>
            <a:r>
              <a:rPr lang="en-GB" sz="14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…</a:t>
            </a:r>
            <a:endParaRPr lang="en-GB" sz="1400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2889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Example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767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de-DE" sz="2000" dirty="0" smtClean="0"/>
              <a:t>The </a:t>
            </a:r>
            <a:r>
              <a:rPr lang="de-DE" sz="2000" dirty="0" err="1" smtClean="0"/>
              <a:t>following</a:t>
            </a:r>
            <a:r>
              <a:rPr lang="de-DE" sz="2000" dirty="0" smtClean="0"/>
              <a:t> </a:t>
            </a:r>
            <a:r>
              <a:rPr lang="de-DE" sz="2000" dirty="0" err="1" smtClean="0"/>
              <a:t>is</a:t>
            </a:r>
            <a:r>
              <a:rPr lang="de-DE" sz="2000" dirty="0" smtClean="0"/>
              <a:t> an </a:t>
            </a:r>
            <a:r>
              <a:rPr lang="de-DE" sz="2000" dirty="0" err="1" smtClean="0"/>
              <a:t>example</a:t>
            </a:r>
            <a:r>
              <a:rPr lang="de-DE" sz="2000" dirty="0" smtClean="0"/>
              <a:t> </a:t>
            </a:r>
            <a:r>
              <a:rPr lang="de-DE" sz="2000" dirty="0" err="1" smtClean="0"/>
              <a:t>how</a:t>
            </a:r>
            <a:r>
              <a:rPr lang="de-DE" sz="2000" dirty="0" smtClean="0"/>
              <a:t> </a:t>
            </a:r>
            <a:r>
              <a:rPr lang="de-DE" sz="2000" dirty="0" err="1" smtClean="0"/>
              <a:t>the</a:t>
            </a:r>
            <a:r>
              <a:rPr lang="de-DE" sz="2000" dirty="0" smtClean="0"/>
              <a:t> </a:t>
            </a:r>
            <a:r>
              <a:rPr lang="de-DE" sz="2000" dirty="0" err="1" smtClean="0"/>
              <a:t>proposed</a:t>
            </a:r>
            <a:r>
              <a:rPr lang="de-DE" sz="2000" dirty="0" smtClean="0"/>
              <a:t> </a:t>
            </a:r>
            <a:r>
              <a:rPr lang="de-DE" sz="2000" dirty="0" err="1" smtClean="0"/>
              <a:t>format</a:t>
            </a:r>
            <a:r>
              <a:rPr lang="de-DE" sz="2000" dirty="0" smtClean="0"/>
              <a:t> </a:t>
            </a:r>
            <a:r>
              <a:rPr lang="de-DE" sz="2000" dirty="0" err="1" smtClean="0"/>
              <a:t>could</a:t>
            </a:r>
            <a:r>
              <a:rPr lang="de-DE" sz="2000" dirty="0" smtClean="0"/>
              <a:t> </a:t>
            </a:r>
            <a:r>
              <a:rPr lang="de-DE" sz="2000" dirty="0" err="1" smtClean="0"/>
              <a:t>be</a:t>
            </a:r>
            <a:r>
              <a:rPr lang="de-DE" sz="2000" dirty="0" smtClean="0"/>
              <a:t> </a:t>
            </a:r>
            <a:r>
              <a:rPr lang="de-DE" sz="2000" dirty="0" err="1" smtClean="0"/>
              <a:t>used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</a:t>
            </a:r>
            <a:r>
              <a:rPr lang="de-DE" sz="2000" dirty="0" err="1" smtClean="0"/>
              <a:t>define</a:t>
            </a:r>
            <a:r>
              <a:rPr lang="de-DE" sz="2000" dirty="0" smtClean="0"/>
              <a:t> a </a:t>
            </a:r>
            <a:r>
              <a:rPr lang="de-DE" sz="2000" dirty="0" err="1" smtClean="0"/>
              <a:t>generic</a:t>
            </a:r>
            <a:r>
              <a:rPr lang="de-DE" sz="2000" dirty="0" smtClean="0"/>
              <a:t> OCNG </a:t>
            </a:r>
            <a:r>
              <a:rPr lang="de-DE" sz="2000" dirty="0" err="1" smtClean="0"/>
              <a:t>pattern</a:t>
            </a:r>
            <a:r>
              <a:rPr lang="de-DE" sz="2000" dirty="0" smtClean="0"/>
              <a:t>. This </a:t>
            </a:r>
            <a:r>
              <a:rPr lang="de-DE" sz="2000" dirty="0" err="1" smtClean="0"/>
              <a:t>example</a:t>
            </a:r>
            <a:r>
              <a:rPr lang="de-DE" sz="2000" dirty="0" smtClean="0"/>
              <a:t> </a:t>
            </a:r>
            <a:r>
              <a:rPr lang="de-DE" sz="2000" dirty="0" err="1" smtClean="0"/>
              <a:t>is</a:t>
            </a:r>
            <a:r>
              <a:rPr lang="de-DE" sz="2000" dirty="0" smtClean="0"/>
              <a:t> just </a:t>
            </a:r>
            <a:r>
              <a:rPr lang="de-DE" sz="2000" dirty="0" err="1" smtClean="0"/>
              <a:t>for</a:t>
            </a:r>
            <a:r>
              <a:rPr lang="de-DE" sz="2000" dirty="0" smtClean="0"/>
              <a:t> </a:t>
            </a:r>
            <a:r>
              <a:rPr lang="de-DE" sz="2000" dirty="0" err="1" smtClean="0"/>
              <a:t>illustration</a:t>
            </a:r>
            <a:r>
              <a:rPr lang="de-DE" sz="2000" dirty="0" smtClean="0"/>
              <a:t> </a:t>
            </a:r>
            <a:r>
              <a:rPr lang="de-DE" sz="2000" dirty="0" err="1" smtClean="0"/>
              <a:t>purposes</a:t>
            </a:r>
            <a:r>
              <a:rPr lang="de-DE" sz="2000" smtClean="0"/>
              <a:t>.</a:t>
            </a:r>
            <a:endParaRPr lang="de-DE" sz="2000" dirty="0" smtClean="0"/>
          </a:p>
          <a:p>
            <a:pPr marL="0" indent="0">
              <a:buNone/>
            </a:pPr>
            <a:endParaRPr lang="de-DE" sz="2000" dirty="0" smtClean="0"/>
          </a:p>
          <a:p>
            <a:pPr marL="0" indent="0">
              <a:buNone/>
            </a:pPr>
            <a:endParaRPr lang="de-DE" sz="2000" dirty="0"/>
          </a:p>
          <a:p>
            <a:pPr marL="0" indent="0">
              <a:buNone/>
            </a:pPr>
            <a:endParaRPr lang="de-DE" sz="2000" dirty="0" smtClean="0"/>
          </a:p>
          <a:p>
            <a:pPr marL="0" indent="0">
              <a:buNone/>
            </a:pPr>
            <a:endParaRPr lang="de-DE" sz="2000" dirty="0"/>
          </a:p>
          <a:p>
            <a:pPr marL="0" indent="0">
              <a:buNone/>
            </a:pPr>
            <a:endParaRPr lang="de-DE" sz="2000" dirty="0" smtClean="0"/>
          </a:p>
          <a:p>
            <a:pPr marL="0" indent="0">
              <a:buNone/>
            </a:pPr>
            <a:endParaRPr lang="de-DE" sz="2000" dirty="0"/>
          </a:p>
          <a:p>
            <a:pPr marL="0" indent="0">
              <a:buNone/>
            </a:pPr>
            <a:endParaRPr lang="de-DE" sz="2000" dirty="0" smtClean="0"/>
          </a:p>
          <a:p>
            <a:pPr marL="0" indent="0">
              <a:buNone/>
            </a:pPr>
            <a:endParaRPr lang="de-DE" sz="2000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99179"/>
              </p:ext>
            </p:extLst>
          </p:nvPr>
        </p:nvGraphicFramePr>
        <p:xfrm>
          <a:off x="1941085" y="3177102"/>
          <a:ext cx="7934400" cy="26254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65575">
                  <a:extLst>
                    <a:ext uri="{9D8B030D-6E8A-4147-A177-3AD203B41FA5}">
                      <a16:colId xmlns:a16="http://schemas.microsoft.com/office/drawing/2014/main" val="2182090407"/>
                    </a:ext>
                  </a:extLst>
                </a:gridCol>
                <a:gridCol w="2275903">
                  <a:extLst>
                    <a:ext uri="{9D8B030D-6E8A-4147-A177-3AD203B41FA5}">
                      <a16:colId xmlns:a16="http://schemas.microsoft.com/office/drawing/2014/main" val="3466714410"/>
                    </a:ext>
                  </a:extLst>
                </a:gridCol>
                <a:gridCol w="2792922">
                  <a:extLst>
                    <a:ext uri="{9D8B030D-6E8A-4147-A177-3AD203B41FA5}">
                      <a16:colId xmlns:a16="http://schemas.microsoft.com/office/drawing/2014/main" val="910937981"/>
                    </a:ext>
                  </a:extLst>
                </a:gridCol>
              </a:tblGrid>
              <a:tr h="43823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                         OCNG Appliance </a:t>
                      </a:r>
                      <a:endParaRPr lang="en-GB" sz="1000">
                        <a:effectLst/>
                      </a:endParaRPr>
                    </a:p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OCNG Parameters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Control Region 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(CORESET)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Data Region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57005193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Resources allocated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All unused REs (Note 1)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All unused </a:t>
                      </a:r>
                      <a:r>
                        <a:rPr lang="en-US" sz="1000" dirty="0" smtClean="0">
                          <a:effectLst/>
                        </a:rPr>
                        <a:t>REs (Note 1)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28212512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Structure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PDCCH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PDSCH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0585303"/>
                  </a:ext>
                </a:extLst>
              </a:tr>
              <a:tr h="43823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Content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Padding REs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Uncorrelated pseudo random QPSK modulated data 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070555"/>
                  </a:ext>
                </a:extLst>
              </a:tr>
              <a:tr h="663664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Transmission scheme for multiple</a:t>
                      </a:r>
                      <a:endParaRPr lang="en-GB" sz="1000">
                        <a:effectLst/>
                      </a:endParaRPr>
                    </a:p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antennas ports transmission 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+mn-lt"/>
                          <a:ea typeface="+mn-ea"/>
                        </a:rPr>
                        <a:t>…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Spatial multiplexing using any precoding matrix with dimensions same as for RMC PDSCH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3696116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Subcarrier Spacing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Same as for RMC PDCCH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Same as for RMC PDSCH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8133548"/>
                  </a:ext>
                </a:extLst>
              </a:tr>
              <a:tr h="212796">
                <a:tc>
                  <a:txBody>
                    <a:bodyPr/>
                    <a:lstStyle/>
                    <a:p>
                      <a:pPr marL="269875" indent="-269875"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Power Level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Same as for RMC PDCCH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Same as for RMC PDSCH</a:t>
                      </a:r>
                      <a:endParaRPr lang="en-GB" sz="10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7861718"/>
                  </a:ext>
                </a:extLst>
              </a:tr>
              <a:tr h="234144">
                <a:tc gridSpan="3"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Note 1: </a:t>
                      </a:r>
                      <a:r>
                        <a:rPr lang="en-US" sz="1000" baseline="0" dirty="0" smtClean="0">
                          <a:effectLst/>
                        </a:rPr>
                        <a:t> Unused REs are REs not used by cell, beam and RMC relevant signals and channels including empty REs configured for IM purposes. </a:t>
                      </a:r>
                      <a:endParaRPr lang="en-US" sz="1000" dirty="0" smtClean="0">
                        <a:effectLst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3973308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2142884" y="2869325"/>
            <a:ext cx="72344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en-GB" sz="1400" b="1" dirty="0">
                <a:latin typeface="Arial" panose="020B0604020202020204" pitchFamily="34" charset="0"/>
                <a:ea typeface="Times New Roman" panose="02020603050405020304" pitchFamily="18" charset="0"/>
              </a:rPr>
              <a:t>Table A.5…: OP.1 Generic OCNG pattern for full unused-resources allocation</a:t>
            </a:r>
          </a:p>
        </p:txBody>
      </p:sp>
      <p:sp>
        <p:nvSpPr>
          <p:cNvPr id="6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597034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381</Words>
  <Application>Microsoft Office PowerPoint</Application>
  <PresentationFormat>Widescreen</PresentationFormat>
  <Paragraphs>74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Office Theme</vt:lpstr>
      <vt:lpstr>Way forward on OCNG pattern for RF and demodulation requirements</vt:lpstr>
      <vt:lpstr>Background and Rational</vt:lpstr>
      <vt:lpstr>Proposals</vt:lpstr>
      <vt:lpstr>Example</vt:lpstr>
    </vt:vector>
  </TitlesOfParts>
  <Company>Rohde &amp; Schwarz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 RRM</dc:title>
  <dc:creator>Karajani Bledar 1SI1</dc:creator>
  <cp:lastModifiedBy>Karajani Bledar 1SI1</cp:lastModifiedBy>
  <cp:revision>169</cp:revision>
  <dcterms:created xsi:type="dcterms:W3CDTF">2018-07-03T20:27:58Z</dcterms:created>
  <dcterms:modified xsi:type="dcterms:W3CDTF">2018-07-06T15:01:59Z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S_Classification">
    <vt:lpwstr>UNRESTRICTED</vt:lpwstr>
  </property>
  <property fmtid="{D5CDD505-2E9C-101B-9397-08002B2CF9AE}" pid="3" name="RS_ClassificationID">
    <vt:i4>0</vt:i4>
  </property>
</Properties>
</file>