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70" r:id="rId5"/>
    <p:sldId id="273" r:id="rId6"/>
    <p:sldId id="272" r:id="rId7"/>
    <p:sldId id="274" r:id="rId8"/>
    <p:sldId id="275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0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142C3450-68FB-42AB-8A53-AB4907A918F8}"/>
    <pc:docChg chg="undo custSel addSld modSld">
      <pc:chgData name="Kazuyoshi Uesaka" userId="aeaeab76-c689-4b76-9153-89f795eadfdb" providerId="ADAL" clId="{142C3450-68FB-42AB-8A53-AB4907A918F8}" dt="2018-06-25T14:09:01.333" v="784" actId="20577"/>
      <pc:docMkLst>
        <pc:docMk/>
      </pc:docMkLst>
      <pc:sldChg chg="modSp add">
        <pc:chgData name="Kazuyoshi Uesaka" userId="aeaeab76-c689-4b76-9153-89f795eadfdb" providerId="ADAL" clId="{142C3450-68FB-42AB-8A53-AB4907A918F8}" dt="2018-06-25T07:14:31.303" v="81" actId="20577"/>
        <pc:sldMkLst>
          <pc:docMk/>
          <pc:sldMk cId="2238473382" sldId="257"/>
        </pc:sldMkLst>
        <pc:spChg chg="mod">
          <ac:chgData name="Kazuyoshi Uesaka" userId="aeaeab76-c689-4b76-9153-89f795eadfdb" providerId="ADAL" clId="{142C3450-68FB-42AB-8A53-AB4907A918F8}" dt="2018-06-25T07:10:37.336" v="29" actId="20577"/>
          <ac:spMkLst>
            <pc:docMk/>
            <pc:sldMk cId="2238473382" sldId="257"/>
            <ac:spMk id="2" creationId="{DF97980B-FF8D-46B6-B589-9DB42493852A}"/>
          </ac:spMkLst>
        </pc:spChg>
        <pc:spChg chg="mod">
          <ac:chgData name="Kazuyoshi Uesaka" userId="aeaeab76-c689-4b76-9153-89f795eadfdb" providerId="ADAL" clId="{142C3450-68FB-42AB-8A53-AB4907A918F8}" dt="2018-06-25T07:14:31.303" v="81" actId="20577"/>
          <ac:spMkLst>
            <pc:docMk/>
            <pc:sldMk cId="2238473382" sldId="257"/>
            <ac:spMk id="3" creationId="{AB943346-0D73-46A2-8B80-D7E427A57B26}"/>
          </ac:spMkLst>
        </pc:spChg>
      </pc:sldChg>
      <pc:sldChg chg="modSp add">
        <pc:chgData name="Kazuyoshi Uesaka" userId="aeaeab76-c689-4b76-9153-89f795eadfdb" providerId="ADAL" clId="{142C3450-68FB-42AB-8A53-AB4907A918F8}" dt="2018-06-25T14:09:01.333" v="784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142C3450-68FB-42AB-8A53-AB4907A918F8}" dt="2018-06-25T07:14:40.448" v="99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142C3450-68FB-42AB-8A53-AB4907A918F8}" dt="2018-06-25T14:09:01.333" v="784" actId="20577"/>
          <ac:spMkLst>
            <pc:docMk/>
            <pc:sldMk cId="2934718185" sldId="258"/>
            <ac:spMk id="3" creationId="{388C98DC-466B-4AA7-B863-77B6EF79F0EF}"/>
          </ac:spMkLst>
        </pc:spChg>
      </pc:sldChg>
      <pc:sldChg chg="addSp delSp modSp add">
        <pc:chgData name="Kazuyoshi Uesaka" userId="aeaeab76-c689-4b76-9153-89f795eadfdb" providerId="ADAL" clId="{142C3450-68FB-42AB-8A53-AB4907A918F8}" dt="2018-06-25T07:47:24.169" v="783" actId="20577"/>
        <pc:sldMkLst>
          <pc:docMk/>
          <pc:sldMk cId="3378346283" sldId="259"/>
        </pc:sldMkLst>
        <pc:spChg chg="mod">
          <ac:chgData name="Kazuyoshi Uesaka" userId="aeaeab76-c689-4b76-9153-89f795eadfdb" providerId="ADAL" clId="{142C3450-68FB-42AB-8A53-AB4907A918F8}" dt="2018-06-25T07:44:31.749" v="760" actId="5793"/>
          <ac:spMkLst>
            <pc:docMk/>
            <pc:sldMk cId="3378346283" sldId="259"/>
            <ac:spMk id="2" creationId="{B3AC67E0-BD1B-49F4-96D2-CC4970969593}"/>
          </ac:spMkLst>
        </pc:spChg>
        <pc:spChg chg="add del">
          <ac:chgData name="Kazuyoshi Uesaka" userId="aeaeab76-c689-4b76-9153-89f795eadfdb" providerId="ADAL" clId="{142C3450-68FB-42AB-8A53-AB4907A918F8}" dt="2018-06-25T07:44:54.202" v="762" actId="20577"/>
          <ac:spMkLst>
            <pc:docMk/>
            <pc:sldMk cId="3378346283" sldId="259"/>
            <ac:spMk id="3" creationId="{7E6B128F-3A8E-49EF-AF29-8D365CB4D328}"/>
          </ac:spMkLst>
        </pc:spChg>
        <pc:graphicFrameChg chg="add del mod">
          <ac:chgData name="Kazuyoshi Uesaka" userId="aeaeab76-c689-4b76-9153-89f795eadfdb" providerId="ADAL" clId="{142C3450-68FB-42AB-8A53-AB4907A918F8}" dt="2018-06-25T07:44:54.202" v="762" actId="20577"/>
          <ac:graphicFrameMkLst>
            <pc:docMk/>
            <pc:sldMk cId="3378346283" sldId="259"/>
            <ac:graphicFrameMk id="4" creationId="{942FA9CE-2166-44D4-971D-F41E4F99621D}"/>
          </ac:graphicFrameMkLst>
        </pc:graphicFrameChg>
        <pc:graphicFrameChg chg="mod modGraphic">
          <ac:chgData name="Kazuyoshi Uesaka" userId="aeaeab76-c689-4b76-9153-89f795eadfdb" providerId="ADAL" clId="{142C3450-68FB-42AB-8A53-AB4907A918F8}" dt="2018-06-25T07:47:24.169" v="783" actId="20577"/>
          <ac:graphicFrameMkLst>
            <pc:docMk/>
            <pc:sldMk cId="3378346283" sldId="259"/>
            <ac:graphicFrameMk id="5" creationId="{FDAB0029-7591-456A-9059-4DBF4A8BE628}"/>
          </ac:graphicFrameMkLst>
        </pc:graphicFrameChg>
      </pc:sldChg>
    </pc:docChg>
  </pc:docChgLst>
  <pc:docChgLst>
    <pc:chgData name="Kazuyoshi Uesaka" userId="aeaeab76-c689-4b76-9153-89f795eadfdb" providerId="ADAL" clId="{FFAD7F66-4A88-4D02-A0BF-D647BA12C792}"/>
    <pc:docChg chg="undo custSel addSld modSld sldOrd">
      <pc:chgData name="Kazuyoshi Uesaka" userId="aeaeab76-c689-4b76-9153-89f795eadfdb" providerId="ADAL" clId="{FFAD7F66-4A88-4D02-A0BF-D647BA12C792}" dt="2018-07-03T15:04:10.915" v="543"/>
      <pc:docMkLst>
        <pc:docMk/>
      </pc:docMkLst>
      <pc:sldChg chg="modSp">
        <pc:chgData name="Kazuyoshi Uesaka" userId="aeaeab76-c689-4b76-9153-89f795eadfdb" providerId="ADAL" clId="{FFAD7F66-4A88-4D02-A0BF-D647BA12C792}" dt="2018-07-03T14:52:33.430" v="487" actId="20577"/>
        <pc:sldMkLst>
          <pc:docMk/>
          <pc:sldMk cId="3487517392" sldId="256"/>
        </pc:sldMkLst>
        <pc:spChg chg="mod">
          <ac:chgData name="Kazuyoshi Uesaka" userId="aeaeab76-c689-4b76-9153-89f795eadfdb" providerId="ADAL" clId="{FFAD7F66-4A88-4D02-A0BF-D647BA12C792}" dt="2018-07-03T14:52:33.430" v="487" actId="20577"/>
          <ac:spMkLst>
            <pc:docMk/>
            <pc:sldMk cId="3487517392" sldId="256"/>
            <ac:spMk id="2" creationId="{564D5E3E-245D-409B-A6DE-05D75015096C}"/>
          </ac:spMkLst>
        </pc:spChg>
        <pc:spChg chg="mod">
          <ac:chgData name="Kazuyoshi Uesaka" userId="aeaeab76-c689-4b76-9153-89f795eadfdb" providerId="ADAL" clId="{FFAD7F66-4A88-4D02-A0BF-D647BA12C792}" dt="2018-07-03T02:14:58.291" v="193" actId="5793"/>
          <ac:spMkLst>
            <pc:docMk/>
            <pc:sldMk cId="3487517392" sldId="256"/>
            <ac:spMk id="3" creationId="{E1942B7D-4C5E-413E-9A20-22D96644F92A}"/>
          </ac:spMkLst>
        </pc:spChg>
        <pc:spChg chg="mod">
          <ac:chgData name="Kazuyoshi Uesaka" userId="aeaeab76-c689-4b76-9153-89f795eadfdb" providerId="ADAL" clId="{FFAD7F66-4A88-4D02-A0BF-D647BA12C792}" dt="2018-07-03T01:54:28.945" v="16" actId="13926"/>
          <ac:spMkLst>
            <pc:docMk/>
            <pc:sldMk cId="3487517392" sldId="256"/>
            <ac:spMk id="5" creationId="{2F2EB3DF-C874-4176-BBFE-D0EE33FA21A1}"/>
          </ac:spMkLst>
        </pc:spChg>
      </pc:sldChg>
      <pc:sldChg chg="addSp delSp modSp">
        <pc:chgData name="Kazuyoshi Uesaka" userId="aeaeab76-c689-4b76-9153-89f795eadfdb" providerId="ADAL" clId="{FFAD7F66-4A88-4D02-A0BF-D647BA12C792}" dt="2018-07-03T14:53:02.118" v="542" actId="20577"/>
        <pc:sldMkLst>
          <pc:docMk/>
          <pc:sldMk cId="2934718185" sldId="258"/>
        </pc:sldMkLst>
        <pc:spChg chg="mod">
          <ac:chgData name="Kazuyoshi Uesaka" userId="aeaeab76-c689-4b76-9153-89f795eadfdb" providerId="ADAL" clId="{FFAD7F66-4A88-4D02-A0BF-D647BA12C792}" dt="2018-07-03T14:53:02.118" v="542" actId="20577"/>
          <ac:spMkLst>
            <pc:docMk/>
            <pc:sldMk cId="2934718185" sldId="258"/>
            <ac:spMk id="2" creationId="{FBFF406F-4B1C-4FA0-AABA-9B3EDDF228BC}"/>
          </ac:spMkLst>
        </pc:spChg>
        <pc:spChg chg="mod">
          <ac:chgData name="Kazuyoshi Uesaka" userId="aeaeab76-c689-4b76-9153-89f795eadfdb" providerId="ADAL" clId="{FFAD7F66-4A88-4D02-A0BF-D647BA12C792}" dt="2018-07-03T02:13:27.342" v="169" actId="20577"/>
          <ac:spMkLst>
            <pc:docMk/>
            <pc:sldMk cId="2934718185" sldId="258"/>
            <ac:spMk id="3" creationId="{388C98DC-466B-4AA7-B863-77B6EF79F0EF}"/>
          </ac:spMkLst>
        </pc:spChg>
        <pc:spChg chg="add mod">
          <ac:chgData name="Kazuyoshi Uesaka" userId="aeaeab76-c689-4b76-9153-89f795eadfdb" providerId="ADAL" clId="{FFAD7F66-4A88-4D02-A0BF-D647BA12C792}" dt="2018-07-03T10:50:50.036" v="247" actId="1076"/>
          <ac:spMkLst>
            <pc:docMk/>
            <pc:sldMk cId="2934718185" sldId="258"/>
            <ac:spMk id="4" creationId="{E752279A-0901-4EF7-BBAB-D3E6CA01C442}"/>
          </ac:spMkLst>
        </pc:spChg>
        <pc:graphicFrameChg chg="add del mod">
          <ac:chgData name="Kazuyoshi Uesaka" userId="aeaeab76-c689-4b76-9153-89f795eadfdb" providerId="ADAL" clId="{FFAD7F66-4A88-4D02-A0BF-D647BA12C792}" dt="2018-07-03T02:12:28.639" v="136" actId="20577"/>
          <ac:graphicFrameMkLst>
            <pc:docMk/>
            <pc:sldMk cId="2934718185" sldId="258"/>
            <ac:graphicFrameMk id="4" creationId="{7F46E8CB-A098-47AA-AC57-6DA16EC59320}"/>
          </ac:graphicFrameMkLst>
        </pc:graphicFrameChg>
      </pc:sldChg>
      <pc:sldChg chg="ord">
        <pc:chgData name="Kazuyoshi Uesaka" userId="aeaeab76-c689-4b76-9153-89f795eadfdb" providerId="ADAL" clId="{FFAD7F66-4A88-4D02-A0BF-D647BA12C792}" dt="2018-07-03T15:04:10.915" v="543"/>
        <pc:sldMkLst>
          <pc:docMk/>
          <pc:sldMk cId="3378346283" sldId="259"/>
        </pc:sldMkLst>
      </pc:sldChg>
      <pc:sldChg chg="addSp modSp add ord">
        <pc:chgData name="Kazuyoshi Uesaka" userId="aeaeab76-c689-4b76-9153-89f795eadfdb" providerId="ADAL" clId="{FFAD7F66-4A88-4D02-A0BF-D647BA12C792}" dt="2018-07-03T14:52:14.630" v="444" actId="20577"/>
        <pc:sldMkLst>
          <pc:docMk/>
          <pc:sldMk cId="1034148853" sldId="260"/>
        </pc:sldMkLst>
        <pc:spChg chg="mod">
          <ac:chgData name="Kazuyoshi Uesaka" userId="aeaeab76-c689-4b76-9153-89f795eadfdb" providerId="ADAL" clId="{FFAD7F66-4A88-4D02-A0BF-D647BA12C792}" dt="2018-07-03T14:52:14.630" v="444" actId="20577"/>
          <ac:spMkLst>
            <pc:docMk/>
            <pc:sldMk cId="1034148853" sldId="260"/>
            <ac:spMk id="2" creationId="{19EB09FC-6C09-4AD6-BCC0-F099BC8521E2}"/>
          </ac:spMkLst>
        </pc:spChg>
        <pc:spChg chg="mod">
          <ac:chgData name="Kazuyoshi Uesaka" userId="aeaeab76-c689-4b76-9153-89f795eadfdb" providerId="ADAL" clId="{FFAD7F66-4A88-4D02-A0BF-D647BA12C792}" dt="2018-07-03T14:51:47.078" v="425" actId="20577"/>
          <ac:spMkLst>
            <pc:docMk/>
            <pc:sldMk cId="1034148853" sldId="260"/>
            <ac:spMk id="3" creationId="{C7FE4999-2E6E-43D5-B275-E732E967ECFF}"/>
          </ac:spMkLst>
        </pc:spChg>
        <pc:spChg chg="add mod">
          <ac:chgData name="Kazuyoshi Uesaka" userId="aeaeab76-c689-4b76-9153-89f795eadfdb" providerId="ADAL" clId="{FFAD7F66-4A88-4D02-A0BF-D647BA12C792}" dt="2018-07-03T14:51:42.897" v="423" actId="20577"/>
          <ac:spMkLst>
            <pc:docMk/>
            <pc:sldMk cId="1034148853" sldId="260"/>
            <ac:spMk id="4" creationId="{4E77316E-DDEE-44B0-B31D-4C1684F3F7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5F1809E-866A-4835-8BA6-22EC9B3A7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04F9B41-A0CB-450B-B008-FC1948227F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BCA06E0-03DA-45AB-8859-2CDADE913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30B1EE-A3F9-4E59-B9B2-D519AD91CB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B13C5E1-7D0E-4F68-A8EC-E5FF7E423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79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8B9D6C-9293-40E2-BEB4-988829C0B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A5F95B74-3D5D-47C0-B04E-CC43705DC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10E7D6E-D48A-4797-9E1C-478C313236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7574596-9911-44C3-8E7A-CBE4A1FE9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69708B6-0147-454F-B60D-5376336AC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0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67359B7B-5088-454E-B664-3DF6BD837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F357A21D-B60D-4EE6-ADC9-935798F9CE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095E31C-4EB5-4E1F-A29A-14F15377C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647450-FD1B-4A60-9387-6BAE8179F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478333E-272B-4A92-9A42-BEA9C20F0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9467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78701B-CDB6-4F86-AB22-586BBCE5B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804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616E03C-6D0C-4E2D-A60B-36CDBD5D2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6737"/>
            <a:ext cx="10515600" cy="480022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96F479A-12DC-426F-8590-36AA0D53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C644983-9A45-48CA-B6EB-3E9E57A2A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439CBA3-83CB-4BDB-9960-0799A7EFC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107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873DB9-352D-4E50-97B5-D56711EE5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39AECF7-DC5E-4098-AFE7-9CCFE0A79F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5F17D03-33C1-4BAA-ADD3-D8E38B229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D96E065-CE06-4FCE-B4D3-C2FAAADF0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89C9B4F-3A4C-434D-B0E8-636A6071D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416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5490EE8-AD77-42F8-9EDD-2BC77ACB2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B46D038-D8E0-4F3A-AFEB-DFC0DFD896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A057555-D6D2-454D-904A-AAA1309925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9A36CD66-816E-4CBB-B9D4-496A2A22B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E0E6608-17D7-46B1-9389-1E60E2F38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99C7B1F-0D35-4F27-8DAC-79986F78B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879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20E2AAB-13C8-4491-81BC-3D6B0E9D45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C8BECC2-94B0-417B-BA38-D39445B58E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9325214-62CA-4D1A-8017-1EE630B2D1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0878DA6-D13D-4238-8E98-B95DE30E09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1122B6F-1C70-4A02-A24F-6DB6DCD965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8A661EF4-FC2C-48A4-93CC-239EA1DF9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7A5CE321-3FCC-4DD1-A868-442E43BC8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11CEC1EB-6D15-40D4-8DDF-75406DDC4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930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6FE71D-A245-44B7-9E22-47156C22CD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437E4175-63A4-4636-9C21-54EEE3539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76E4C8BE-4248-4400-A842-5B7AF4A8E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5E52FD5C-AD54-4976-A73E-1ED6CF5D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73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3A77506-4566-40EF-946A-11FA8E662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137D7DFE-AE55-4FD6-901A-4F795BD3C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F167117-0B26-4EC8-A0E9-D4E8D25F4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53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01130B3-2D90-4E9E-A702-B972E5D78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EF75F36-659F-465A-BE69-395B58336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06B16C0-52C1-4D0C-9E5C-6E6924B9B9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150077E-5B51-46A1-9B53-0A4252722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E36305E-52A7-489C-B3F9-85590DFE4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2B9FE02-2EB5-476E-A6DE-61EFB8E5D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33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E73C23-A797-4B68-9221-62AB01335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A6E824-625F-4570-9870-EBA504618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C5369B3F-9B31-4BFD-AEAB-49FAE7A68B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D22A982-8FB3-4378-8DE6-4034BC3B3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946175E-9F23-489D-B879-8ABEF98C61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84EEAC7-BB6C-43C3-B493-81CE51FE5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27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9C2F312-AB4E-4216-B860-24A83070B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4A5766F-9CD1-4EAF-A00F-3178AFDF7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B44D02C-15F3-493D-B707-076BAA797E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7C0F-50DA-4F64-9936-B9B37FA2D6D8}" type="datetimeFigureOut">
              <a:rPr lang="en-US" smtClean="0"/>
              <a:pPr/>
              <a:t>7/5/2018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FDC4A83-8C6B-4D2E-8C5B-AE92E3BAD5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3047E-DF1B-497C-A485-F85F0DF4E4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78B064-4CB1-41B5-BA46-D5ADBBDC20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25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4D5E3E-245D-409B-A6DE-05D7501509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5128" y="1732547"/>
            <a:ext cx="10501745" cy="1777415"/>
          </a:xfrm>
        </p:spPr>
        <p:txBody>
          <a:bodyPr>
            <a:normAutofit/>
          </a:bodyPr>
          <a:lstStyle/>
          <a:p>
            <a:r>
              <a:rPr lang="en-US" altLang="zh-CN" sz="4400" dirty="0" smtClean="0">
                <a:latin typeface="+mn-lt"/>
                <a:ea typeface="+mn-ea"/>
                <a:cs typeface="+mn-cs"/>
              </a:rPr>
              <a:t>Way Forward on Channel Model for NR UE Demodulation and CSI Requirements</a:t>
            </a:r>
            <a:endParaRPr lang="en-US" altLang="zh-CN" sz="4400" dirty="0">
              <a:latin typeface="+mn-lt"/>
              <a:ea typeface="+mn-ea"/>
              <a:cs typeface="+mn-cs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E1942B7D-4C5E-413E-9A20-22D96644F9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1969" y="3962985"/>
            <a:ext cx="9144000" cy="1090278"/>
          </a:xfrm>
        </p:spPr>
        <p:txBody>
          <a:bodyPr>
            <a:normAutofit/>
          </a:bodyPr>
          <a:lstStyle/>
          <a:p>
            <a:r>
              <a:rPr lang="en-US" altLang="zh-CN" sz="3200" dirty="0" smtClean="0"/>
              <a:t>Huawei, </a:t>
            </a:r>
            <a:r>
              <a:rPr lang="en-US" altLang="zh-CN" sz="3200" dirty="0"/>
              <a:t>…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="" xmlns:a16="http://schemas.microsoft.com/office/drawing/2014/main" id="{C9A5A9BF-05DA-43FF-A3A9-DE34C0651B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714" y="320842"/>
            <a:ext cx="5234782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</a:pP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AH1807</a:t>
            </a:r>
          </a:p>
          <a:p>
            <a:pPr>
              <a:spcBef>
                <a:spcPct val="0"/>
              </a:spcBef>
              <a:spcAft>
                <a:spcPts val="900"/>
              </a:spcAft>
            </a:pPr>
            <a:r>
              <a:rPr lang="en-US" altLang="zh-CN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Montreal, Canada, 2 – 6 July, 2018</a:t>
            </a:r>
            <a:endParaRPr lang="en-GB" altLang="ja-JP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="" xmlns:a16="http://schemas.microsoft.com/office/drawing/2014/main" id="{2F2EB3DF-C874-4176-BBFE-D0EE33FA21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8446" y="480772"/>
            <a:ext cx="250688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R4-1809359</a:t>
            </a:r>
            <a:endParaRPr lang="en-GB" altLang="zh-CN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8751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F97980B-FF8D-46B6-B589-9DB424938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943346-0D73-46A2-8B80-D7E427A57B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RAN4#87, R4-1808028	Way forward on channel model for NR demodulation requirements was approved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47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FR1 Channel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dirty="0" smtClean="0"/>
              <a:t>Simplification methods</a:t>
            </a:r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1: </a:t>
            </a:r>
            <a:r>
              <a:rPr lang="en-GB" dirty="0"/>
              <a:t>Choose strongest paths that contribute to [X%] of total </a:t>
            </a:r>
            <a:r>
              <a:rPr lang="en-GB" dirty="0" smtClean="0"/>
              <a:t>power</a:t>
            </a:r>
          </a:p>
          <a:p>
            <a:pPr lvl="2" hangingPunct="0"/>
            <a:r>
              <a:rPr lang="en-US" dirty="0" smtClean="0"/>
              <a:t>Option 1: </a:t>
            </a:r>
            <a:r>
              <a:rPr lang="en-GB" dirty="0" smtClean="0"/>
              <a:t>X=90</a:t>
            </a:r>
            <a:r>
              <a:rPr lang="en-GB" dirty="0"/>
              <a:t>% for </a:t>
            </a:r>
            <a:r>
              <a:rPr lang="en-GB" dirty="0" smtClean="0"/>
              <a:t>TDL-A; </a:t>
            </a:r>
            <a:r>
              <a:rPr lang="en-US" dirty="0" smtClean="0"/>
              <a:t>X=87</a:t>
            </a:r>
            <a:r>
              <a:rPr lang="en-US" dirty="0"/>
              <a:t>% for </a:t>
            </a:r>
            <a:r>
              <a:rPr lang="en-US" dirty="0" smtClean="0"/>
              <a:t>TDL-C</a:t>
            </a:r>
          </a:p>
          <a:p>
            <a:pPr lvl="2" hangingPunct="0"/>
            <a:r>
              <a:rPr lang="en-US" dirty="0" smtClean="0"/>
              <a:t>Option 2: </a:t>
            </a:r>
            <a:r>
              <a:rPr lang="en-GB" dirty="0" smtClean="0"/>
              <a:t>X = 90% or 95% for TDL-A and TDL-C</a:t>
            </a:r>
            <a:endParaRPr lang="en-US" dirty="0"/>
          </a:p>
          <a:p>
            <a:pPr lvl="1" hangingPunct="0"/>
            <a:r>
              <a:rPr lang="en-US" dirty="0" smtClean="0"/>
              <a:t>Option </a:t>
            </a:r>
            <a:r>
              <a:rPr lang="en-US" dirty="0"/>
              <a:t>2</a:t>
            </a:r>
            <a:r>
              <a:rPr lang="en-US" dirty="0" smtClean="0"/>
              <a:t>: </a:t>
            </a:r>
            <a:r>
              <a:rPr lang="en-US" dirty="0"/>
              <a:t>Choose 9 paths for TDL-A and TDL-C using the frequency correlation </a:t>
            </a:r>
            <a:r>
              <a:rPr lang="en-US" dirty="0" smtClean="0"/>
              <a:t>method</a:t>
            </a:r>
          </a:p>
          <a:p>
            <a:pPr lvl="2" hangingPunct="0"/>
            <a:r>
              <a:rPr lang="en-US" dirty="0" smtClean="0"/>
              <a:t>TDL-A: Tap#1-6, 9, 11, 15 defined in </a:t>
            </a:r>
            <a:r>
              <a:rPr lang="en-GB" dirty="0" smtClean="0"/>
              <a:t>Table 7.7.2-1 of TR 38.901</a:t>
            </a:r>
            <a:endParaRPr lang="en-US" dirty="0" smtClean="0"/>
          </a:p>
          <a:p>
            <a:pPr lvl="2" hangingPunct="0"/>
            <a:r>
              <a:rPr lang="en-US" dirty="0" smtClean="0"/>
              <a:t>TDL-C: Tap#1-2, 4-8, 13-14 defined in </a:t>
            </a:r>
            <a:r>
              <a:rPr lang="en-GB" dirty="0" smtClean="0"/>
              <a:t>Table 7.7.2-3 of TR 38.901</a:t>
            </a:r>
            <a:endParaRPr lang="en-US" dirty="0"/>
          </a:p>
          <a:p>
            <a:pPr hangingPunct="0"/>
            <a:r>
              <a:rPr lang="en-GB" dirty="0" smtClean="0"/>
              <a:t>Number of path: less than or equal to 12 is acceptable from </a:t>
            </a:r>
            <a:r>
              <a:rPr lang="en-GB" dirty="0"/>
              <a:t>test equipment point of </a:t>
            </a:r>
            <a:r>
              <a:rPr lang="en-GB" dirty="0" smtClean="0"/>
              <a:t>view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685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/>
              <a:t>FR1 Channel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6736"/>
            <a:ext cx="10515600" cy="5192505"/>
          </a:xfrm>
        </p:spPr>
        <p:txBody>
          <a:bodyPr>
            <a:normAutofit fontScale="62500" lnSpcReduction="20000"/>
          </a:bodyPr>
          <a:lstStyle/>
          <a:p>
            <a:pPr hangingPunct="0"/>
            <a:r>
              <a:rPr lang="en-US" dirty="0" smtClean="0"/>
              <a:t>Doppler frequency and Doppler shift</a:t>
            </a:r>
            <a:endParaRPr lang="en-US" dirty="0" smtClean="0">
              <a:solidFill>
                <a:srgbClr val="00B050"/>
              </a:solidFill>
            </a:endParaRPr>
          </a:p>
          <a:p>
            <a:pPr lvl="1" hangingPunct="0"/>
            <a:r>
              <a:rPr lang="en-US" dirty="0" smtClean="0"/>
              <a:t>Low </a:t>
            </a:r>
            <a:r>
              <a:rPr lang="en-US" dirty="0"/>
              <a:t>speed: </a:t>
            </a:r>
          </a:p>
          <a:p>
            <a:pPr lvl="2" hangingPunct="0"/>
            <a:r>
              <a:rPr lang="en-US" dirty="0"/>
              <a:t>TDD 10Hz (3km/h)</a:t>
            </a:r>
          </a:p>
          <a:p>
            <a:pPr lvl="2" hangingPunct="0"/>
            <a:r>
              <a:rPr lang="en-US" dirty="0"/>
              <a:t>[FDD 5Hz (3km/h)]</a:t>
            </a:r>
          </a:p>
          <a:p>
            <a:pPr lvl="1" hangingPunct="0"/>
            <a:r>
              <a:rPr lang="en-US" dirty="0"/>
              <a:t>Medium speed: 100Hz (30km/h)</a:t>
            </a:r>
          </a:p>
          <a:p>
            <a:pPr lvl="1" hangingPunct="0"/>
            <a:r>
              <a:rPr lang="en-US" dirty="0"/>
              <a:t>High Speed: 400Hz (120km/h)</a:t>
            </a:r>
          </a:p>
          <a:p>
            <a:pPr lvl="1" hangingPunct="0"/>
            <a:r>
              <a:rPr lang="en-US" dirty="0"/>
              <a:t>High speed train scenarios: </a:t>
            </a:r>
          </a:p>
          <a:p>
            <a:pPr lvl="2" hangingPunct="0"/>
            <a:r>
              <a:rPr lang="en-US" dirty="0"/>
              <a:t>FFS maximum Doppler shift</a:t>
            </a:r>
          </a:p>
          <a:p>
            <a:pPr lvl="2" hangingPunct="0"/>
            <a:r>
              <a:rPr lang="en-US" dirty="0"/>
              <a:t>Need further discussion on the channel model</a:t>
            </a:r>
          </a:p>
          <a:p>
            <a:pPr lvl="2" hangingPunct="0"/>
            <a:r>
              <a:rPr lang="en-US" dirty="0"/>
              <a:t>FFS SCS and CP length for high speed performance </a:t>
            </a:r>
            <a:r>
              <a:rPr lang="en-US" dirty="0" smtClean="0"/>
              <a:t>requirements</a:t>
            </a:r>
          </a:p>
          <a:p>
            <a:pPr hangingPunct="0"/>
            <a:r>
              <a:rPr lang="en-US" dirty="0" smtClean="0"/>
              <a:t>Power delay profiles and Delay spread values</a:t>
            </a:r>
          </a:p>
          <a:p>
            <a:pPr lvl="1" hangingPunct="0"/>
            <a:r>
              <a:rPr lang="en-GB" dirty="0" smtClean="0"/>
              <a:t>TDL-A with Delay spread RMS=30ns</a:t>
            </a:r>
            <a:endParaRPr lang="en-US" dirty="0" smtClean="0"/>
          </a:p>
          <a:p>
            <a:pPr lvl="1" hangingPunct="0"/>
            <a:r>
              <a:rPr lang="en-GB" dirty="0" smtClean="0"/>
              <a:t>TDL-B with Delay spread RMS=100ns</a:t>
            </a:r>
            <a:endParaRPr lang="en-US" dirty="0" smtClean="0"/>
          </a:p>
          <a:p>
            <a:pPr lvl="1" hangingPunct="0"/>
            <a:r>
              <a:rPr lang="en-GB" dirty="0" smtClean="0"/>
              <a:t>TDL-C with Delay spread RMS=300ns</a:t>
            </a:r>
            <a:endParaRPr lang="en-US" dirty="0" smtClean="0"/>
          </a:p>
          <a:p>
            <a:pPr lvl="1" hangingPunct="0"/>
            <a:r>
              <a:rPr lang="en-GB" dirty="0" smtClean="0"/>
              <a:t>TDL-D and TDL-E can be considered in the future release if needed</a:t>
            </a:r>
          </a:p>
          <a:p>
            <a:pPr hangingPunct="0"/>
            <a:r>
              <a:rPr lang="en-US" dirty="0" smtClean="0"/>
              <a:t>MIMO correlation models</a:t>
            </a:r>
          </a:p>
          <a:p>
            <a:pPr lvl="1" hangingPunct="0"/>
            <a:r>
              <a:rPr lang="en-US" dirty="0" smtClean="0"/>
              <a:t>The following models need to considered in different performance requirements</a:t>
            </a:r>
          </a:p>
          <a:p>
            <a:pPr lvl="2" hangingPunct="0"/>
            <a:r>
              <a:rPr lang="en-GB" dirty="0" smtClean="0"/>
              <a:t>ULA Low</a:t>
            </a:r>
            <a:endParaRPr lang="en-US" dirty="0" smtClean="0"/>
          </a:p>
          <a:p>
            <a:pPr lvl="2" hangingPunct="0"/>
            <a:r>
              <a:rPr lang="en-GB" dirty="0" smtClean="0"/>
              <a:t>ULA medium</a:t>
            </a:r>
            <a:endParaRPr lang="en-US" dirty="0" smtClean="0"/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low, </a:t>
            </a:r>
            <a:endParaRPr lang="en-US" dirty="0" smtClean="0"/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Medium-A, </a:t>
            </a:r>
            <a:endParaRPr lang="en-US" dirty="0" smtClean="0"/>
          </a:p>
          <a:p>
            <a:pPr lvl="2" hangingPunct="0"/>
            <a:r>
              <a:rPr lang="en-GB" dirty="0" smtClean="0"/>
              <a:t>X-</a:t>
            </a:r>
            <a:r>
              <a:rPr lang="en-GB" dirty="0" err="1" smtClean="0"/>
              <a:t>pol</a:t>
            </a:r>
            <a:r>
              <a:rPr lang="en-GB" dirty="0" smtClean="0"/>
              <a:t> spatially high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43286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/>
              <a:t>FR1 Channel Models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1" spcCol="360000"/>
          <a:lstStyle/>
          <a:p>
            <a:r>
              <a:rPr lang="en-US" sz="1800" dirty="0" smtClean="0"/>
              <a:t>Channel model for initial simulations </a:t>
            </a:r>
            <a:endParaRPr lang="en-US" sz="1800" dirty="0"/>
          </a:p>
          <a:p>
            <a:pPr lvl="1"/>
            <a:r>
              <a:rPr lang="en-US" sz="1600" dirty="0" smtClean="0"/>
              <a:t>Model #1</a:t>
            </a:r>
          </a:p>
          <a:p>
            <a:pPr lvl="2"/>
            <a:r>
              <a:rPr lang="en-US" sz="1400" dirty="0" smtClean="0"/>
              <a:t>TDL-A</a:t>
            </a:r>
            <a:endParaRPr lang="en-US" sz="1400" dirty="0"/>
          </a:p>
          <a:p>
            <a:pPr lvl="2"/>
            <a:r>
              <a:rPr lang="en-US" sz="1400" dirty="0" smtClean="0"/>
              <a:t>DS = 30 ns</a:t>
            </a:r>
          </a:p>
          <a:p>
            <a:pPr lvl="2"/>
            <a:r>
              <a:rPr lang="en-US" sz="1400" dirty="0" smtClean="0"/>
              <a:t>Max </a:t>
            </a:r>
            <a:r>
              <a:rPr lang="en-US" sz="1400" dirty="0" err="1" smtClean="0"/>
              <a:t>Fd</a:t>
            </a:r>
            <a:r>
              <a:rPr lang="en-US" sz="1400" dirty="0" smtClean="0"/>
              <a:t> = 10 Hz</a:t>
            </a:r>
          </a:p>
          <a:p>
            <a:pPr lvl="2"/>
            <a:r>
              <a:rPr lang="en-US" sz="1400" dirty="0" smtClean="0"/>
              <a:t>Low antenna correlation</a:t>
            </a:r>
          </a:p>
          <a:p>
            <a:pPr lvl="1"/>
            <a:r>
              <a:rPr lang="en-US" sz="1600" dirty="0"/>
              <a:t>Model </a:t>
            </a:r>
            <a:r>
              <a:rPr lang="en-US" sz="1600" dirty="0" smtClean="0"/>
              <a:t>#2</a:t>
            </a:r>
            <a:endParaRPr lang="en-US" sz="1600" dirty="0"/>
          </a:p>
          <a:p>
            <a:pPr lvl="2"/>
            <a:r>
              <a:rPr lang="en-US" sz="1400" dirty="0" smtClean="0"/>
              <a:t>TDL-C</a:t>
            </a:r>
            <a:endParaRPr lang="en-US" sz="1400" dirty="0"/>
          </a:p>
          <a:p>
            <a:pPr lvl="2"/>
            <a:r>
              <a:rPr lang="en-US" sz="1400" dirty="0"/>
              <a:t>DS = </a:t>
            </a:r>
            <a:r>
              <a:rPr lang="en-US" sz="1400" dirty="0" smtClean="0"/>
              <a:t>300 </a:t>
            </a:r>
            <a:r>
              <a:rPr lang="en-US" sz="1400" dirty="0"/>
              <a:t>ns</a:t>
            </a:r>
          </a:p>
          <a:p>
            <a:pPr lvl="2"/>
            <a:r>
              <a:rPr lang="en-US" sz="1400" dirty="0"/>
              <a:t>Max </a:t>
            </a:r>
            <a:r>
              <a:rPr lang="en-US" sz="1400" dirty="0" err="1"/>
              <a:t>Fd</a:t>
            </a:r>
            <a:r>
              <a:rPr lang="en-US" sz="1400" dirty="0"/>
              <a:t> = </a:t>
            </a:r>
            <a:r>
              <a:rPr lang="en-US" sz="1400" dirty="0" smtClean="0"/>
              <a:t>100 </a:t>
            </a:r>
            <a:r>
              <a:rPr lang="en-US" sz="1400" dirty="0"/>
              <a:t>Hz</a:t>
            </a:r>
          </a:p>
          <a:p>
            <a:pPr lvl="2"/>
            <a:r>
              <a:rPr lang="en-US" sz="1400" dirty="0"/>
              <a:t>Low antenna correlation</a:t>
            </a:r>
          </a:p>
          <a:p>
            <a:pPr lvl="1"/>
            <a:r>
              <a:rPr lang="en-US" sz="1400" dirty="0" smtClean="0"/>
              <a:t>Note: This is only for initial simulation alignment. The example models are not for final channel model definition and parameters can be changed.</a:t>
            </a:r>
            <a:endParaRPr lang="en-US" sz="1400" dirty="0"/>
          </a:p>
          <a:p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3212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Informative for Option 2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779" y="1479885"/>
            <a:ext cx="11248419" cy="3741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987136" y="5621482"/>
            <a:ext cx="10715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method can be extended to more taps. The 9 taps of the simplified model (in red) are not normalized to </a:t>
            </a:r>
            <a:r>
              <a:rPr lang="en-US" dirty="0" err="1" smtClean="0">
                <a:solidFill>
                  <a:srgbClr val="00B0F0"/>
                </a:solidFill>
              </a:rPr>
              <a:t>rms</a:t>
            </a:r>
            <a:r>
              <a:rPr lang="en-US" dirty="0" smtClean="0">
                <a:solidFill>
                  <a:srgbClr val="00B0F0"/>
                </a:solidFill>
              </a:rPr>
              <a:t> delay spread 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21181" y="5458417"/>
            <a:ext cx="10715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The method can be extended to more taps. The 9 taps of the simplified model (in red) are not normalized to </a:t>
            </a:r>
            <a:r>
              <a:rPr lang="en-US" dirty="0" err="1" smtClean="0">
                <a:solidFill>
                  <a:srgbClr val="00B0F0"/>
                </a:solidFill>
              </a:rPr>
              <a:t>rms</a:t>
            </a:r>
            <a:r>
              <a:rPr lang="en-US" dirty="0" smtClean="0">
                <a:solidFill>
                  <a:srgbClr val="00B0F0"/>
                </a:solidFill>
              </a:rPr>
              <a:t> delay spread </a:t>
            </a:r>
            <a:endParaRPr 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Simplified NLOS models for option 1-2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52480" y="1324408"/>
            <a:ext cx="568704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737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Simplified NLOS models for option 1-2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23564" y="1480192"/>
            <a:ext cx="5944872" cy="459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875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5920"/>
          </a:xfrm>
        </p:spPr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63782"/>
            <a:ext cx="10515600" cy="5013181"/>
          </a:xfrm>
        </p:spPr>
        <p:txBody>
          <a:bodyPr>
            <a:normAutofit/>
          </a:bodyPr>
          <a:lstStyle/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1]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R4-1808758, “Propagation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channel models for UE demodulation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requirements,” Intel,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[2]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R4-1808773,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Views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on channel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models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,”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NTT DoCoMo,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[3]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R4-1808803,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Demodulation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performance impacts due to simplified propagation channel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models,” Ericsson,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[4]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R4-1809299,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“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channel model for demodulation performance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requirements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,”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Huawei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HiSilicon,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July 2-6,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2018</a:t>
            </a:r>
          </a:p>
          <a:p>
            <a:pPr marL="731520" indent="-731520">
              <a:spcBef>
                <a:spcPts val="600"/>
              </a:spcBef>
              <a:buNone/>
              <a:tabLst>
                <a:tab pos="731520" algn="l"/>
              </a:tabLst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[5]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	R4-1808028, “Way forward on channel models for NR UE demodulation requirements”, Intel Corporation</a:t>
            </a:r>
          </a:p>
        </p:txBody>
      </p:sp>
    </p:spTree>
    <p:extLst>
      <p:ext uri="{BB962C8B-B14F-4D97-AF65-F5344CB8AC3E}">
        <p14:creationId xmlns:p14="http://schemas.microsoft.com/office/powerpoint/2010/main" val="806484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407</Words>
  <Application>Microsoft Office PowerPoint</Application>
  <PresentationFormat>Widescreen</PresentationFormat>
  <Paragraphs>64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 Unicode MS</vt:lpstr>
      <vt:lpstr>Arial</vt:lpstr>
      <vt:lpstr>Calibri</vt:lpstr>
      <vt:lpstr>Calibri Light</vt:lpstr>
      <vt:lpstr>等线</vt:lpstr>
      <vt:lpstr>Office Theme</vt:lpstr>
      <vt:lpstr>Way Forward on Channel Model for NR UE Demodulation and CSI Requirements</vt:lpstr>
      <vt:lpstr>Background</vt:lpstr>
      <vt:lpstr>FR1 Channel Model</vt:lpstr>
      <vt:lpstr>FR1 Channel Model</vt:lpstr>
      <vt:lpstr>FR1 Channel Models</vt:lpstr>
      <vt:lpstr>Informative for Option 2</vt:lpstr>
      <vt:lpstr>Simplified NLOS models for option 1-2</vt:lpstr>
      <vt:lpstr>Simplified NLOS models for option 1-2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on…</dc:title>
  <dc:creator>vipul desai</dc:creator>
  <cp:keywords>CTPClassification=CTP_NT</cp:keywords>
  <cp:lastModifiedBy>Vip</cp:lastModifiedBy>
  <cp:revision>64</cp:revision>
  <dcterms:created xsi:type="dcterms:W3CDTF">2018-06-25T05:52:44Z</dcterms:created>
  <dcterms:modified xsi:type="dcterms:W3CDTF">2018-07-05T20:20:25Z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(2)JyDdFjZunQysrA1YQc+TLDWbIlZ4ySrNYcI8BYoDYyko2uxDzh2nJ+u7fuOUUCaUhJeiHHqD
iztZhLFsap+PKsuPriAXvhut3tmsi4x3s8jh1/1odtW9F3x3qZSkDrH37m/WEWoGq1UYRq8m
601M20Rri61tV2daoEERGntozLphw9vDLJdb0FXxygRi0/ersOfxZVrAUepE3qmiHDuLtVqq
iPo8tGYR8KA0B51W7h</vt:lpwstr>
  </property>
  <property fmtid="{D5CDD505-2E9C-101B-9397-08002B2CF9AE}" pid="3" name="_2015_ms_pID_7253431">
    <vt:lpwstr>jvFFcv1JEgkXQo2U59GJ1HGBFMru/4VWjQLqBc6lhZsMmjInJHLMPG
cv8Vjh2YcLI54TLLSnxaaGbj4NodiDv7LCcyWfto0PzS+oF2D8HAAIZeBFvjSxIDaKNH6bqW
QSmKWySTwyEa/SDW1aPFZAWMZ4DF2WOSxq29XPiikY7BfXIQ+cuQ89hdmsX5PNYBtvXPQCqL
hIUPFqOU22yPqIIB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1530780779</vt:lpwstr>
  </property>
  <property fmtid="{D5CDD505-2E9C-101B-9397-08002B2CF9AE}" pid="8" name="TitusGUID">
    <vt:lpwstr>c4e69771-9d57-4b98-b219-0ce98794a7c1</vt:lpwstr>
  </property>
  <property fmtid="{D5CDD505-2E9C-101B-9397-08002B2CF9AE}" pid="9" name="CTP_TimeStamp">
    <vt:lpwstr>2018-07-05 18:32:04Z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</Properties>
</file>