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62" y="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691A-4403-4FDA-B682-1B4611B6AC69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69BF-356F-4E69-AE33-F3223C1116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50B6-FB2F-4735-9AF9-D5B3CC30C152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3559D-D132-435F-9F4D-B0729E297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5828-C1D3-4153-A717-DEDDC913137F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E193-9494-4D4A-B469-476F0F916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E07F-5B26-4CC4-9472-895E0FA514A2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EAA12-5AC4-4D2A-A9F9-68363F720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0BE7-5647-4C2E-B5F6-E2B340F04E00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CB230-47EB-45DC-A0B5-44BC3AE6C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09C2-0663-41D0-94A0-202038CE88A9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C4C5-47C8-4B60-A60C-C32CD675A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52E7-AECE-4D10-A319-58F83C9D199F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ED5C3-85F7-4199-B7CC-15AEC9BAF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89BC-AC92-4863-86BF-B1A3D6D84ABF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9C0B-2200-45CF-B5F2-DB2115E0E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95AE2-83B4-4AFD-AEA7-624E41495DBE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9670F-B83A-412C-9E7C-D426AB533A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5A03D-04B7-4711-BDA4-AD36F827918C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F3484-861A-4859-B6EA-AFF462DA6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0A25-C769-4F6C-BD03-74D8313F1CEB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F5D9-D619-40ED-A5CC-5FE24A61F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6DDE087-B7CD-48DF-8B54-66BEFE5F31BD}" type="datetimeFigureOut">
              <a:rPr lang="zh-CN" altLang="en-US"/>
              <a:pPr>
                <a:defRPr/>
              </a:pPr>
              <a:t>2016/6/20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2ADBAD-2943-4F1C-BFE1-B1C890C5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2200" dirty="0" smtClean="0"/>
              <a:t>3GPP TSG-RAN WG4 Meeting #</a:t>
            </a:r>
            <a:r>
              <a:rPr lang="en-US" altLang="zh-CN" sz="2200" dirty="0" smtClean="0"/>
              <a:t>79 AH</a:t>
            </a:r>
            <a:r>
              <a:rPr lang="en-US" altLang="zh-CN" sz="2200" dirty="0" smtClean="0"/>
              <a:t>	                                               </a:t>
            </a:r>
            <a:r>
              <a:rPr lang="en-GB" sz="2400" dirty="0"/>
              <a:t>Hong Kong, China</a:t>
            </a:r>
            <a:r>
              <a:rPr lang="pt-BR" sz="2400" dirty="0"/>
              <a:t>, </a:t>
            </a:r>
            <a:r>
              <a:rPr lang="en-GB" sz="2400" dirty="0"/>
              <a:t>28 - 30 June,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sv-SE" altLang="zh-CN" dirty="0" smtClean="0">
                <a:solidFill>
                  <a:schemeClr val="tx1"/>
                </a:solidFill>
              </a:rPr>
              <a:t>Nokia, </a:t>
            </a:r>
            <a:r>
              <a:rPr lang="sv-SE" altLang="zh-CN" dirty="0" smtClean="0">
                <a:solidFill>
                  <a:schemeClr val="tx1"/>
                </a:solidFill>
              </a:rPr>
              <a:t>[Ericsson], [Huawei], [DoCoMo]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850" y="2466975"/>
            <a:ext cx="82089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4400">
                <a:latin typeface="Calibri" pitchFamily="34" charset="0"/>
              </a:rPr>
              <a:t>Way forward on NPRACH simulation assumptions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620713"/>
            <a:ext cx="15838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 smtClean="0">
                <a:latin typeface="Calibri" pitchFamily="34" charset="0"/>
              </a:rPr>
              <a:t>R4-79AH-0069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It is observed that significant gap exists between NPRACH detection performance and timing estimation performance.</a:t>
            </a:r>
          </a:p>
          <a:p>
            <a:pPr lvl="1"/>
            <a:r>
              <a:rPr lang="en-US" altLang="en-US" dirty="0" smtClean="0">
                <a:solidFill>
                  <a:srgbClr val="FF0000"/>
                </a:solidFill>
              </a:rPr>
              <a:t>Ref: R4-164350, </a:t>
            </a:r>
            <a:r>
              <a:rPr lang="en-US" altLang="en-US" dirty="0" smtClean="0">
                <a:solidFill>
                  <a:srgbClr val="FF0000"/>
                </a:solidFill>
              </a:rPr>
              <a:t>R4-164351</a:t>
            </a:r>
            <a:endParaRPr lang="en-US" altLang="en-US" dirty="0">
              <a:solidFill>
                <a:srgbClr val="FF0000"/>
              </a:solidFill>
            </a:endParaRPr>
          </a:p>
          <a:p>
            <a:r>
              <a:rPr lang="en-US" altLang="en-US" dirty="0" smtClean="0"/>
              <a:t>It is observed that cell-ID and signature have significant impact on NPRACH </a:t>
            </a:r>
            <a:r>
              <a:rPr lang="en-US" altLang="en-US" dirty="0" err="1" smtClean="0"/>
              <a:t>ToA</a:t>
            </a:r>
            <a:r>
              <a:rPr lang="en-US" altLang="en-US" dirty="0" smtClean="0"/>
              <a:t> estimation performance</a:t>
            </a:r>
          </a:p>
          <a:p>
            <a:pPr lvl="1"/>
            <a:r>
              <a:rPr lang="en-US" altLang="en-US" dirty="0" smtClean="0"/>
              <a:t>Ref: R4-79AH-0067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defRPr/>
            </a:pPr>
            <a:r>
              <a:rPr lang="en-US" altLang="zh-CN" sz="2800" dirty="0" smtClean="0"/>
              <a:t>The choice of cell-ID and signature shall be included in NPRACH simulation assumptions</a:t>
            </a:r>
            <a:endParaRPr lang="en-US" altLang="zh-CN" sz="2800" dirty="0"/>
          </a:p>
          <a:p>
            <a:pPr eaLnBrk="1">
              <a:defRPr/>
            </a:pPr>
            <a:r>
              <a:rPr lang="en-US" altLang="zh-CN" sz="2800" dirty="0" smtClean="0"/>
              <a:t>Assumptions of cell-ID and signature 0</a:t>
            </a:r>
          </a:p>
          <a:p>
            <a:pPr lvl="1" eaLnBrk="1">
              <a:defRPr/>
            </a:pPr>
            <a:r>
              <a:rPr lang="en-US" altLang="zh-CN" sz="2000" dirty="0" smtClean="0"/>
              <a:t>Signature: 0</a:t>
            </a:r>
          </a:p>
          <a:p>
            <a:pPr lvl="1" eaLnBrk="1">
              <a:defRPr/>
            </a:pPr>
            <a:r>
              <a:rPr lang="en-US" altLang="zh-CN" sz="2000" dirty="0" smtClean="0"/>
              <a:t>Cell-ID</a:t>
            </a:r>
            <a:r>
              <a:rPr lang="en-US" altLang="zh-CN" sz="2000" smtClean="0"/>
              <a:t>:  [0</a:t>
            </a:r>
            <a:r>
              <a:rPr lang="en-US" altLang="zh-CN" sz="2000" dirty="0" smtClean="0"/>
              <a:t>, 503, </a:t>
            </a:r>
            <a:r>
              <a:rPr lang="en-US" altLang="zh-CN" sz="2000" smtClean="0"/>
              <a:t>or 447]</a:t>
            </a:r>
            <a:endParaRPr lang="sv-SE" altLang="zh-CN" sz="2000" dirty="0" smtClean="0"/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zh-CN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Updated Simulation </a:t>
            </a:r>
            <a:r>
              <a:rPr lang="en-US" altLang="en-US" dirty="0" smtClean="0"/>
              <a:t>assumptions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89404"/>
              </p:ext>
            </p:extLst>
          </p:nvPr>
        </p:nvGraphicFramePr>
        <p:xfrm>
          <a:off x="1211796" y="1417638"/>
          <a:ext cx="6720408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0204"/>
                <a:gridCol w="3360204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burst format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2, 8, 32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 [24]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Cell-ID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[0, 503, 447]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[200]Hz ([TU1/EPA1])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[TU1, EPA1]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(0.1%)</a:t>
                      </a:r>
                    </a:p>
                  </a:txBody>
                  <a:tcPr marL="7620" marR="7620" marT="762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error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probability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 limits 2.5us, [5us]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5692</TotalTime>
  <Words>187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3GPP TSG-RAN WG4 Meeting #79 AH                                                Hong Kong, China, 28 - 30 June, 2016 </vt:lpstr>
      <vt:lpstr>Background</vt:lpstr>
      <vt:lpstr>Way Forward</vt:lpstr>
      <vt:lpstr>Updated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#79                                          R4-16xxxx St. Julian’s, Malta, 15-19 February 2016</dc:title>
  <dc:creator>Lixiang (Tricia)</dc:creator>
  <cp:lastModifiedBy>Tan, Jun (Nokia - US/Arlington Heights)</cp:lastModifiedBy>
  <cp:revision>133</cp:revision>
  <dcterms:created xsi:type="dcterms:W3CDTF">2016-01-12T08:39:50Z</dcterms:created>
  <dcterms:modified xsi:type="dcterms:W3CDTF">2016-06-20T21:55:00Z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1464227740</vt:lpwstr>
  </property>
</Properties>
</file>