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</a:t>
            </a:r>
            <a:r>
              <a:rPr lang="en-US" dirty="0" err="1" smtClean="0"/>
              <a:t>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Qualcomm Incorporated, Intel </a:t>
            </a:r>
            <a:r>
              <a:rPr lang="en-US" dirty="0" smtClean="0">
                <a:solidFill>
                  <a:schemeClr val="tx1"/>
                </a:solidFill>
              </a:rPr>
              <a:t>Corporation, CATT, Nokia Networks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6667880" y="175525"/>
            <a:ext cx="24801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R4-77AH-IoT-0148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4497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77 NB-IOT AH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Budapest, Hungary, 20-22, 2016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</a:t>
            </a: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4.3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200" dirty="0"/>
              <a:t>RAN4 has studied measurement requirements performance for Rel-13 MTC for the last few meetings. </a:t>
            </a:r>
          </a:p>
          <a:p>
            <a:r>
              <a:rPr lang="en-US" sz="2200" dirty="0" smtClean="0"/>
              <a:t>Following RAN4 RRM CRs </a:t>
            </a:r>
            <a:r>
              <a:rPr lang="en-US" sz="2200" dirty="0" smtClean="0"/>
              <a:t>have been presented </a:t>
            </a:r>
            <a:r>
              <a:rPr lang="en-US" sz="2200" dirty="0" smtClean="0"/>
              <a:t>at RAN4#77 NB-IOT AH meeting. </a:t>
            </a:r>
          </a:p>
          <a:p>
            <a:pPr lvl="1"/>
            <a:r>
              <a:rPr lang="en-US" sz="1800" dirty="0" smtClean="0"/>
              <a:t>R4-77AH-IoT-0129: Reference </a:t>
            </a:r>
            <a:r>
              <a:rPr lang="en-US" sz="1800" dirty="0"/>
              <a:t>configuration for Rel-13 </a:t>
            </a:r>
            <a:r>
              <a:rPr lang="en-US" sz="1800" dirty="0" smtClean="0"/>
              <a:t>MTC</a:t>
            </a:r>
          </a:p>
          <a:p>
            <a:pPr lvl="1"/>
            <a:r>
              <a:rPr lang="en-US" sz="1800" dirty="0" smtClean="0"/>
              <a:t>R4-77AH-IoT-0123: </a:t>
            </a:r>
            <a:r>
              <a:rPr lang="en-US" sz="1800" dirty="0"/>
              <a:t>Measurement requirements for Rel-13 MTC UE under normal </a:t>
            </a:r>
            <a:r>
              <a:rPr lang="en-US" sz="1800" dirty="0" smtClean="0"/>
              <a:t>coverage</a:t>
            </a:r>
          </a:p>
          <a:p>
            <a:pPr lvl="1"/>
            <a:r>
              <a:rPr lang="en-US" sz="1800" dirty="0" smtClean="0"/>
              <a:t>R4-77AH-IoT-0125: </a:t>
            </a:r>
            <a:r>
              <a:rPr lang="en-US" sz="1800" dirty="0"/>
              <a:t>Measurement requirements for Rel-13 MTC UE under enhanced </a:t>
            </a:r>
            <a:r>
              <a:rPr lang="en-US" sz="1800" dirty="0" smtClean="0"/>
              <a:t>coverage</a:t>
            </a:r>
          </a:p>
          <a:p>
            <a:pPr lvl="1"/>
            <a:r>
              <a:rPr lang="en-US" sz="1800" dirty="0" smtClean="0"/>
              <a:t>R4-77AH-IoT-0126: </a:t>
            </a:r>
            <a:r>
              <a:rPr lang="en-US" sz="1800" dirty="0"/>
              <a:t>Measurement accuracy requirements for Rel-13 MTC </a:t>
            </a:r>
            <a:r>
              <a:rPr lang="en-US" sz="1800" dirty="0" smtClean="0"/>
              <a:t>UE</a:t>
            </a:r>
          </a:p>
          <a:p>
            <a:pPr lvl="1"/>
            <a:r>
              <a:rPr lang="en-US" sz="1800" dirty="0" smtClean="0"/>
              <a:t>R4-77AH-IoT-0127: </a:t>
            </a:r>
            <a:r>
              <a:rPr lang="en-US" sz="1800" dirty="0"/>
              <a:t>Radio link monitoring for Rel-13 MTC UE </a:t>
            </a:r>
            <a:endParaRPr lang="en-US" sz="1800" dirty="0" smtClean="0"/>
          </a:p>
          <a:p>
            <a:pPr lvl="1"/>
            <a:r>
              <a:rPr lang="fi-FI" sz="1800" dirty="0"/>
              <a:t>R4-77AH-IoT-0140: </a:t>
            </a:r>
            <a:r>
              <a:rPr lang="en-US" sz="1800" dirty="0"/>
              <a:t>RRM requirements for </a:t>
            </a:r>
            <a:r>
              <a:rPr lang="en-US" sz="1800" dirty="0" err="1"/>
              <a:t>eMTC</a:t>
            </a:r>
            <a:r>
              <a:rPr lang="en-US" sz="1800" dirty="0"/>
              <a:t> in IDLE mode in section </a:t>
            </a:r>
            <a:r>
              <a:rPr lang="en-US" sz="1800" dirty="0" smtClean="0"/>
              <a:t>4</a:t>
            </a:r>
            <a:endParaRPr lang="en-US" sz="1800" dirty="0"/>
          </a:p>
          <a:p>
            <a:endParaRPr lang="en-GB" sz="1800" dirty="0" smtClean="0"/>
          </a:p>
          <a:p>
            <a:r>
              <a:rPr lang="en-GB" sz="2200" dirty="0" smtClean="0"/>
              <a:t>The purpose of this way forward document is to capture the agreements and remaining issues of </a:t>
            </a:r>
            <a:r>
              <a:rPr lang="en-GB" sz="2200" dirty="0" err="1" smtClean="0"/>
              <a:t>eMTC</a:t>
            </a:r>
            <a:r>
              <a:rPr lang="en-GB" sz="2200" dirty="0" smtClean="0"/>
              <a:t> work. </a:t>
            </a:r>
          </a:p>
          <a:p>
            <a:endParaRPr lang="en-GB" sz="2200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93424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763000" cy="5181600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GB" dirty="0"/>
              <a:t>Cell identification:</a:t>
            </a:r>
            <a:endParaRPr lang="sv-SE" dirty="0"/>
          </a:p>
          <a:p>
            <a:pPr lvl="1" hangingPunct="0"/>
            <a:r>
              <a:rPr lang="en-US" dirty="0"/>
              <a:t>For cell identification for non-DRX, </a:t>
            </a:r>
            <a:endParaRPr lang="sv-SE" dirty="0"/>
          </a:p>
          <a:p>
            <a:pPr lvl="2" hangingPunct="0"/>
            <a:r>
              <a:rPr lang="en-US" dirty="0"/>
              <a:t>1.44s for Gap pattern 0, and </a:t>
            </a:r>
            <a:endParaRPr lang="sv-SE" dirty="0"/>
          </a:p>
          <a:p>
            <a:pPr lvl="2" hangingPunct="0"/>
            <a:r>
              <a:rPr lang="en-US" dirty="0"/>
              <a:t>2.88s for Gap pattern 1. </a:t>
            </a:r>
            <a:endParaRPr lang="sv-SE" dirty="0"/>
          </a:p>
          <a:p>
            <a:pPr lvl="1" hangingPunct="0"/>
            <a:r>
              <a:rPr lang="en-US" dirty="0"/>
              <a:t>In non-DRX, </a:t>
            </a:r>
            <a:r>
              <a:rPr lang="en-US" dirty="0" smtClean="0"/>
              <a:t>L1 periods are 480ms </a:t>
            </a:r>
            <a:r>
              <a:rPr lang="en-US" dirty="0"/>
              <a:t>for Gap pattern </a:t>
            </a:r>
            <a:r>
              <a:rPr lang="en-US" dirty="0" smtClean="0"/>
              <a:t>ID 0 and </a:t>
            </a:r>
            <a:r>
              <a:rPr lang="en-US" dirty="0"/>
              <a:t>960ms for Gap pattern </a:t>
            </a:r>
            <a:r>
              <a:rPr lang="en-US" dirty="0" smtClean="0"/>
              <a:t>ID 1</a:t>
            </a:r>
            <a:endParaRPr lang="sv-SE" dirty="0"/>
          </a:p>
          <a:p>
            <a:pPr lvl="0" hangingPunct="0"/>
            <a:r>
              <a:rPr lang="en-US" dirty="0" smtClean="0"/>
              <a:t>No </a:t>
            </a:r>
            <a:r>
              <a:rPr lang="en-US" dirty="0"/>
              <a:t>RSRQ measurement requirements in </a:t>
            </a:r>
            <a:r>
              <a:rPr lang="en-US" dirty="0" smtClean="0"/>
              <a:t>Rel-13</a:t>
            </a:r>
            <a:endParaRPr lang="sv-SE" dirty="0" smtClean="0"/>
          </a:p>
          <a:p>
            <a:pPr lvl="0" hangingPunct="0"/>
            <a:r>
              <a:rPr lang="en-US" dirty="0" smtClean="0"/>
              <a:t>The number identified cells to be measured by UE for </a:t>
            </a:r>
            <a:r>
              <a:rPr lang="en-US" dirty="0" err="1" smtClean="0"/>
              <a:t>eMTC</a:t>
            </a:r>
            <a:r>
              <a:rPr lang="en-US" dirty="0" smtClean="0"/>
              <a:t> is 6 for both normal coverage and enhanced coverage.</a:t>
            </a:r>
          </a:p>
          <a:p>
            <a:pPr lvl="0" hangingPunct="0"/>
            <a:endParaRPr lang="en-US" dirty="0" smtClean="0"/>
          </a:p>
          <a:p>
            <a:pPr marL="0" lvl="0" indent="0" hangingPunct="0">
              <a:buNone/>
            </a:pPr>
            <a:r>
              <a:rPr lang="en-US" sz="2200" dirty="0" smtClean="0"/>
              <a:t>Note: The above requirements are derived considering similar methodology used for inter-frequency measurement requirements.</a:t>
            </a:r>
          </a:p>
          <a:p>
            <a:pPr lvl="0" hangingPunct="0"/>
            <a:endParaRPr lang="sv-SE" dirty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/>
          </a:bodyPr>
          <a:lstStyle/>
          <a:p>
            <a:r>
              <a:rPr lang="en-US" dirty="0"/>
              <a:t>Agreements at RAN4#77 NB-IOT AH </a:t>
            </a:r>
          </a:p>
        </p:txBody>
      </p:sp>
    </p:spTree>
    <p:extLst>
      <p:ext uri="{BB962C8B-B14F-4D97-AF65-F5344CB8AC3E}">
        <p14:creationId xmlns:p14="http://schemas.microsoft.com/office/powerpoint/2010/main" val="408089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hangingPunct="0"/>
            <a:r>
              <a:rPr lang="en-GB" b="1" dirty="0"/>
              <a:t>RLM:</a:t>
            </a:r>
            <a:endParaRPr lang="sv-SE" dirty="0"/>
          </a:p>
          <a:p>
            <a:pPr lvl="1" hangingPunct="0"/>
            <a:r>
              <a:rPr lang="en-US" dirty="0"/>
              <a:t>For the normal coverage, the out-of-</a:t>
            </a:r>
            <a:r>
              <a:rPr lang="en-US" dirty="0" err="1"/>
              <a:t>syn</a:t>
            </a:r>
            <a:r>
              <a:rPr lang="en-US" dirty="0"/>
              <a:t> is [400]</a:t>
            </a:r>
            <a:r>
              <a:rPr lang="en-US" dirty="0" err="1"/>
              <a:t>ms</a:t>
            </a:r>
            <a:r>
              <a:rPr lang="en-US" dirty="0"/>
              <a:t> and in-sync [200]</a:t>
            </a:r>
            <a:r>
              <a:rPr lang="en-US" dirty="0" err="1"/>
              <a:t>ms</a:t>
            </a:r>
            <a:r>
              <a:rPr lang="en-US" dirty="0"/>
              <a:t> in non-DRX</a:t>
            </a:r>
            <a:endParaRPr lang="sv-SE" dirty="0"/>
          </a:p>
          <a:p>
            <a:pPr lvl="2" hangingPunct="0"/>
            <a:r>
              <a:rPr lang="en-US" dirty="0"/>
              <a:t>Maximum number of repetition for M-PDCCH is configurable parameter, and for out-of-sync the number is M and for in-sync the number is M-1;</a:t>
            </a:r>
            <a:endParaRPr lang="sv-SE" dirty="0"/>
          </a:p>
          <a:p>
            <a:pPr lvl="1" hangingPunct="0"/>
            <a:r>
              <a:rPr lang="en-US" dirty="0"/>
              <a:t>For the enhanced coverage, the numbers of time period for out-of-sync and in-sync are kept TBD in the CR.</a:t>
            </a:r>
            <a:endParaRPr lang="sv-SE" dirty="0"/>
          </a:p>
          <a:p>
            <a:pPr lvl="2" hangingPunct="0"/>
            <a:r>
              <a:rPr lang="en-US" dirty="0"/>
              <a:t>Maximum number of repetition for M-PDCCH is configurable parameter, and for out-of-sync the number is </a:t>
            </a:r>
            <a:r>
              <a:rPr lang="en-US" dirty="0" smtClean="0"/>
              <a:t>R </a:t>
            </a:r>
            <a:r>
              <a:rPr lang="en-US" dirty="0"/>
              <a:t>and for in-sync the number is R</a:t>
            </a:r>
            <a:r>
              <a:rPr lang="en-US" dirty="0" smtClean="0"/>
              <a:t>/2;</a:t>
            </a:r>
          </a:p>
          <a:p>
            <a:pPr lvl="1" hangingPunct="0"/>
            <a:r>
              <a:rPr lang="en-US" dirty="0" smtClean="0"/>
              <a:t>Aggregation level</a:t>
            </a:r>
          </a:p>
          <a:p>
            <a:pPr lvl="2" hangingPunct="0"/>
            <a:r>
              <a:rPr lang="en-US" dirty="0" smtClean="0"/>
              <a:t> </a:t>
            </a:r>
            <a:r>
              <a:rPr lang="en-US" dirty="0" err="1" smtClean="0"/>
              <a:t>CEModeA</a:t>
            </a:r>
            <a:r>
              <a:rPr lang="en-US" dirty="0"/>
              <a:t>:</a:t>
            </a:r>
            <a:r>
              <a:rPr lang="en-US" dirty="0" smtClean="0"/>
              <a:t> 24 for </a:t>
            </a:r>
            <a:r>
              <a:rPr lang="en-US" dirty="0" err="1" smtClean="0"/>
              <a:t>OoS</a:t>
            </a:r>
            <a:r>
              <a:rPr lang="en-US" dirty="0" smtClean="0"/>
              <a:t> and 8 for </a:t>
            </a:r>
            <a:r>
              <a:rPr lang="en-US" dirty="0" err="1" smtClean="0"/>
              <a:t>InS</a:t>
            </a:r>
            <a:endParaRPr lang="en-US" dirty="0" smtClean="0"/>
          </a:p>
          <a:p>
            <a:pPr lvl="2" hangingPunct="0"/>
            <a:r>
              <a:rPr lang="en-US" dirty="0" err="1" smtClean="0"/>
              <a:t>CEModeB</a:t>
            </a:r>
            <a:r>
              <a:rPr lang="en-US" dirty="0"/>
              <a:t> </a:t>
            </a:r>
            <a:r>
              <a:rPr lang="en-US" dirty="0" smtClean="0"/>
              <a:t>24 </a:t>
            </a:r>
            <a:r>
              <a:rPr lang="en-US" dirty="0"/>
              <a:t>for </a:t>
            </a:r>
            <a:r>
              <a:rPr lang="en-US" dirty="0" err="1"/>
              <a:t>OoS</a:t>
            </a:r>
            <a:r>
              <a:rPr lang="en-US" dirty="0"/>
              <a:t> and </a:t>
            </a:r>
            <a:r>
              <a:rPr lang="en-US" dirty="0" smtClean="0"/>
              <a:t> 24 </a:t>
            </a:r>
            <a:r>
              <a:rPr lang="en-US" dirty="0" err="1" smtClean="0"/>
              <a:t>forInS</a:t>
            </a:r>
            <a:endParaRPr lang="en-US" dirty="0"/>
          </a:p>
          <a:p>
            <a:pPr lvl="1" hangingPunct="0"/>
            <a:endParaRPr lang="en-US" dirty="0" smtClean="0"/>
          </a:p>
          <a:p>
            <a:pPr lvl="2" hangingPunct="0"/>
            <a:endParaRPr lang="en-US" dirty="0" smtClean="0"/>
          </a:p>
          <a:p>
            <a:pPr lvl="2" hangingPunct="0"/>
            <a:endParaRPr lang="sv-SE" dirty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/>
          </a:bodyPr>
          <a:lstStyle/>
          <a:p>
            <a:r>
              <a:rPr lang="en-US" dirty="0"/>
              <a:t>Agreements at RAN4#77 NB-IOT AH </a:t>
            </a:r>
          </a:p>
        </p:txBody>
      </p:sp>
    </p:spTree>
    <p:extLst>
      <p:ext uri="{BB962C8B-B14F-4D97-AF65-F5344CB8AC3E}">
        <p14:creationId xmlns:p14="http://schemas.microsoft.com/office/powerpoint/2010/main" val="3160464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/>
          </a:bodyPr>
          <a:lstStyle/>
          <a:p>
            <a:r>
              <a:rPr lang="en-US" dirty="0" smtClean="0"/>
              <a:t>Remaining work: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90600"/>
            <a:ext cx="8991600" cy="55626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Resolve remaining TBDs in the CRs</a:t>
            </a:r>
          </a:p>
          <a:p>
            <a:pPr lvl="1"/>
            <a:r>
              <a:rPr lang="en-US" sz="1600" dirty="0" smtClean="0"/>
              <a:t>TBDs in RLM requirements for enhanced coverage needs to be resolved. </a:t>
            </a:r>
          </a:p>
          <a:p>
            <a:pPr lvl="1"/>
            <a:r>
              <a:rPr lang="en-US" sz="1600" dirty="0" smtClean="0"/>
              <a:t>TBDs in minimum number of ACK/NACK for SI reading requirements needs to be resolved.</a:t>
            </a:r>
          </a:p>
          <a:p>
            <a:r>
              <a:rPr lang="en-US" sz="2000" dirty="0" smtClean="0"/>
              <a:t>Test cases for corresponding RRM requirements shall be developed.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2390</TotalTime>
  <Words>392</Words>
  <Application>Microsoft Office PowerPoint</Application>
  <PresentationFormat>On-screen Show (4:3)</PresentationFormat>
  <Paragraphs>44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on eMTC</vt:lpstr>
      <vt:lpstr>Background</vt:lpstr>
      <vt:lpstr>Agreements at RAN4#77 NB-IOT AH </vt:lpstr>
      <vt:lpstr>Agreements at RAN4#77 NB-IOT AH </vt:lpstr>
      <vt:lpstr>Remaining work: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Santhan Thangarasa</cp:lastModifiedBy>
  <cp:revision>172</cp:revision>
  <dcterms:created xsi:type="dcterms:W3CDTF">2006-08-16T00:00:00Z</dcterms:created>
  <dcterms:modified xsi:type="dcterms:W3CDTF">2016-01-22T10:08:31Z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