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798" r:id="rId2"/>
    <p:sldMasterId id="2147483812" r:id="rId3"/>
  </p:sldMasterIdLst>
  <p:notesMasterIdLst>
    <p:notesMasterId r:id="rId9"/>
  </p:notesMasterIdLst>
  <p:handoutMasterIdLst>
    <p:handoutMasterId r:id="rId10"/>
  </p:handoutMasterIdLst>
  <p:sldIdLst>
    <p:sldId id="311" r:id="rId4"/>
    <p:sldId id="354" r:id="rId5"/>
    <p:sldId id="353" r:id="rId6"/>
    <p:sldId id="355" r:id="rId7"/>
    <p:sldId id="352" r:id="rId8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0" autoAdjust="0"/>
    <p:restoredTop sz="97333" autoAdjust="0"/>
  </p:normalViewPr>
  <p:slideViewPr>
    <p:cSldViewPr snapToGrid="0">
      <p:cViewPr varScale="1">
        <p:scale>
          <a:sx n="118" d="100"/>
          <a:sy n="118" d="100"/>
        </p:scale>
        <p:origin x="427" y="-149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+mj-lt"/>
              </a:defRPr>
            </a:lvl1pPr>
          </a:lstStyle>
          <a:p>
            <a:pPr eaLnBrk="1" hangingPunct="1"/>
            <a:r>
              <a:rPr lang="en-US" dirty="0" smtClean="0">
                <a:ea typeface="ヒラギノ角ゴ Pro W3"/>
                <a:cs typeface="ヒラギノ角ゴ Pro W3"/>
              </a:rPr>
              <a:t>main headline in</a:t>
            </a:r>
            <a:br>
              <a:rPr lang="en-US" dirty="0" smtClean="0">
                <a:ea typeface="ヒラギノ角ゴ Pro W3"/>
                <a:cs typeface="ヒラギノ角ゴ Pro W3"/>
              </a:rPr>
            </a:br>
            <a:r>
              <a:rPr lang="en-US" dirty="0" smtClean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 smtClean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 smtClean="0"/>
              <a:t>Author/Presenter</a:t>
            </a:r>
          </a:p>
          <a:p>
            <a:pPr eaLnBrk="1" hangingPunct="1">
              <a:defRPr/>
            </a:pPr>
            <a:r>
              <a:rPr lang="en-GB" sz="1800" dirty="0" smtClean="0"/>
              <a:t>DD-MM-YYYY</a:t>
            </a:r>
            <a:endParaRPr lang="en-GB" sz="1800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5822" y="304709"/>
            <a:ext cx="1492189" cy="24705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 smtClean="0">
                <a:solidFill>
                  <a:schemeClr val="bg2"/>
                </a:solidFill>
                <a:latin typeface="+mn-lt"/>
                <a:cs typeface="Arial" charset="0"/>
              </a:rPr>
              <a:t>© Nokia Solutions and Networks 2014</a:t>
            </a:r>
            <a:endParaRPr lang="en-US" sz="800" noProof="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© Nokia Solutions</a:t>
            </a:r>
            <a:r>
              <a:rPr lang="en-US" sz="800" baseline="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 and Networks</a:t>
            </a:r>
            <a:r>
              <a:rPr lang="en-US" sz="80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 2014</a:t>
            </a:r>
            <a:endParaRPr lang="en-US" sz="800" noProof="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70483" y="1146704"/>
            <a:ext cx="8244000" cy="22536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R4-77AH-IoT-0061 </a:t>
            </a:r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>
                <a:ea typeface="ヒラギノ角ゴ Pro W3"/>
                <a:cs typeface="ヒラギノ角ゴ Pro W3"/>
              </a:rPr>
              <a:t>WF for NB-IOT transmitter characteristics</a:t>
            </a:r>
            <a:endParaRPr lang="en-US" sz="2400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sz="1600" dirty="0" err="1" smtClean="0"/>
              <a:t>This</a:t>
            </a:r>
            <a:r>
              <a:rPr lang="fi-FI" sz="1600" dirty="0" smtClean="0"/>
              <a:t> </a:t>
            </a:r>
            <a:r>
              <a:rPr lang="fi-FI" sz="1600" dirty="0" err="1" smtClean="0"/>
              <a:t>contribution</a:t>
            </a:r>
            <a:r>
              <a:rPr lang="fi-FI" sz="1600" dirty="0" smtClean="0"/>
              <a:t> </a:t>
            </a:r>
            <a:r>
              <a:rPr lang="fi-FI" sz="1600" dirty="0" err="1" smtClean="0"/>
              <a:t>captures</a:t>
            </a:r>
            <a:r>
              <a:rPr lang="fi-FI" sz="1600" dirty="0" smtClean="0"/>
              <a:t> </a:t>
            </a:r>
            <a:r>
              <a:rPr lang="fi-FI" sz="1600" dirty="0" err="1" smtClean="0"/>
              <a:t>the</a:t>
            </a:r>
            <a:r>
              <a:rPr lang="fi-FI" sz="1600" dirty="0" smtClean="0"/>
              <a:t> </a:t>
            </a:r>
            <a:r>
              <a:rPr lang="fi-FI" sz="1600" dirty="0" err="1" smtClean="0"/>
              <a:t>intial</a:t>
            </a:r>
            <a:r>
              <a:rPr lang="fi-FI" sz="1600" dirty="0" smtClean="0"/>
              <a:t> </a:t>
            </a:r>
            <a:r>
              <a:rPr lang="fi-FI" sz="1600" dirty="0" err="1" smtClean="0"/>
              <a:t>agreements</a:t>
            </a:r>
            <a:r>
              <a:rPr lang="fi-FI" sz="1600" dirty="0" smtClean="0"/>
              <a:t> for NB-IOT </a:t>
            </a:r>
            <a:r>
              <a:rPr lang="fi-FI" sz="1600" dirty="0" err="1" smtClean="0"/>
              <a:t>transmitter</a:t>
            </a:r>
            <a:r>
              <a:rPr lang="fi-FI" sz="1600" dirty="0" smtClean="0"/>
              <a:t> </a:t>
            </a:r>
            <a:r>
              <a:rPr lang="fi-FI" sz="1600" dirty="0" err="1" smtClean="0"/>
              <a:t>characteristics</a:t>
            </a:r>
            <a:r>
              <a:rPr lang="en-US" sz="1600" dirty="0" smtClean="0"/>
              <a:t> which were endorsed in RAN4 NB-IOT Ad-Hoc in Budapest. Background information for agreements can be found from listed references.</a:t>
            </a:r>
          </a:p>
          <a:p>
            <a:pPr marL="0" indent="0">
              <a:buNone/>
            </a:pPr>
            <a:r>
              <a:rPr lang="fi-FI" sz="1600" dirty="0" err="1"/>
              <a:t>This</a:t>
            </a:r>
            <a:r>
              <a:rPr lang="fi-FI" sz="1600" dirty="0"/>
              <a:t> </a:t>
            </a:r>
            <a:r>
              <a:rPr lang="fi-FI" sz="1600" dirty="0" err="1"/>
              <a:t>contribution</a:t>
            </a:r>
            <a:r>
              <a:rPr lang="fi-FI" sz="1600" dirty="0"/>
              <a:t> </a:t>
            </a:r>
            <a:r>
              <a:rPr lang="fi-FI" sz="1600" dirty="0" err="1"/>
              <a:t>also</a:t>
            </a:r>
            <a:r>
              <a:rPr lang="fi-FI" sz="1600" dirty="0"/>
              <a:t> </a:t>
            </a:r>
            <a:r>
              <a:rPr lang="fi-FI" sz="1600" dirty="0" err="1"/>
              <a:t>lists</a:t>
            </a:r>
            <a:r>
              <a:rPr lang="fi-FI" sz="1600" dirty="0"/>
              <a:t> </a:t>
            </a:r>
            <a:r>
              <a:rPr lang="fi-FI" sz="1600" dirty="0" err="1"/>
              <a:t>topics</a:t>
            </a:r>
            <a:r>
              <a:rPr lang="fi-FI" sz="1600" dirty="0"/>
              <a:t> </a:t>
            </a:r>
            <a:r>
              <a:rPr lang="fi-FI" sz="1600" dirty="0" err="1"/>
              <a:t>that</a:t>
            </a:r>
            <a:r>
              <a:rPr lang="fi-FI" sz="1600" dirty="0"/>
              <a:t> </a:t>
            </a:r>
            <a:r>
              <a:rPr lang="fi-FI" sz="1600" dirty="0" err="1"/>
              <a:t>needs</a:t>
            </a:r>
            <a:r>
              <a:rPr lang="fi-FI" sz="1600" dirty="0"/>
              <a:t> </a:t>
            </a:r>
            <a:r>
              <a:rPr lang="fi-FI" sz="1600" dirty="0" err="1"/>
              <a:t>further</a:t>
            </a:r>
            <a:r>
              <a:rPr lang="fi-FI" sz="1600" dirty="0"/>
              <a:t> </a:t>
            </a:r>
            <a:r>
              <a:rPr lang="fi-FI" sz="1600" dirty="0" err="1"/>
              <a:t>discussion</a:t>
            </a:r>
            <a:r>
              <a:rPr lang="fi-FI" sz="1600" dirty="0"/>
              <a:t> in </a:t>
            </a:r>
            <a:r>
              <a:rPr lang="fi-FI" sz="1600" dirty="0" err="1"/>
              <a:t>next</a:t>
            </a:r>
            <a:r>
              <a:rPr lang="fi-FI" sz="1600" dirty="0"/>
              <a:t> </a:t>
            </a:r>
            <a:r>
              <a:rPr lang="fi-FI" sz="1600" dirty="0" err="1"/>
              <a:t>meeting</a:t>
            </a:r>
            <a:r>
              <a:rPr lang="fi-FI" sz="1600" dirty="0"/>
              <a:t>.</a:t>
            </a:r>
            <a:endParaRPr lang="en-US" sz="1600" dirty="0"/>
          </a:p>
          <a:p>
            <a:pPr marL="0" indent="0">
              <a:buNone/>
            </a:pPr>
            <a:endParaRPr lang="fi-FI" sz="1600" dirty="0"/>
          </a:p>
          <a:p>
            <a:pPr marL="0" indent="0">
              <a:buNone/>
            </a:pPr>
            <a:r>
              <a:rPr lang="fi-FI" sz="1600" dirty="0" smtClean="0"/>
              <a:t>REFERENCES:</a:t>
            </a:r>
          </a:p>
          <a:p>
            <a:pPr marL="0" indent="0">
              <a:buNone/>
            </a:pPr>
            <a:r>
              <a:rPr lang="en-US" sz="1600" dirty="0" smtClean="0"/>
              <a:t>R4-77AH-IoT-0059</a:t>
            </a:r>
            <a:r>
              <a:rPr lang="en-US" sz="1600" dirty="0"/>
              <a:t>, NB-IOT UE RF </a:t>
            </a:r>
            <a:r>
              <a:rPr lang="en-US" sz="1600" dirty="0" smtClean="0"/>
              <a:t>aspects, Nokia Networks</a:t>
            </a:r>
            <a:endParaRPr lang="en-US" sz="1600" dirty="0"/>
          </a:p>
          <a:p>
            <a:endParaRPr lang="en-U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Background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43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1200" dirty="0" smtClean="0"/>
              <a:t>Maximum output </a:t>
            </a:r>
            <a:r>
              <a:rPr lang="fi-FI" sz="1200" dirty="0" err="1" smtClean="0"/>
              <a:t>power</a:t>
            </a:r>
            <a:r>
              <a:rPr lang="fi-FI" sz="1200" dirty="0" smtClean="0"/>
              <a:t> </a:t>
            </a:r>
            <a:r>
              <a:rPr lang="fi-FI" sz="1200" dirty="0" err="1" smtClean="0"/>
              <a:t>classes</a:t>
            </a:r>
            <a:r>
              <a:rPr lang="fi-FI" sz="1200" dirty="0" smtClean="0"/>
              <a:t> 3 (23 </a:t>
            </a:r>
            <a:r>
              <a:rPr lang="fi-FI" sz="1200" dirty="0" err="1" smtClean="0"/>
              <a:t>dBm</a:t>
            </a:r>
            <a:r>
              <a:rPr lang="fi-FI" sz="1200" dirty="0" smtClean="0"/>
              <a:t>) and 5 (20 </a:t>
            </a:r>
            <a:r>
              <a:rPr lang="fi-FI" sz="1200" dirty="0" err="1" smtClean="0"/>
              <a:t>dBm</a:t>
            </a:r>
            <a:r>
              <a:rPr lang="fi-FI" sz="1200" dirty="0" smtClean="0"/>
              <a:t>) </a:t>
            </a:r>
            <a:r>
              <a:rPr lang="fi-FI" sz="1200" dirty="0" err="1" smtClean="0"/>
              <a:t>are</a:t>
            </a:r>
            <a:r>
              <a:rPr lang="fi-FI" sz="1200" dirty="0" smtClean="0"/>
              <a:t> </a:t>
            </a:r>
            <a:r>
              <a:rPr lang="fi-FI" sz="1200" dirty="0" err="1" smtClean="0"/>
              <a:t>specified</a:t>
            </a:r>
            <a:r>
              <a:rPr lang="fi-FI" sz="1200" dirty="0" smtClean="0"/>
              <a:t> for NB-IOT, </a:t>
            </a:r>
            <a:r>
              <a:rPr lang="fi-FI" sz="1200" dirty="0"/>
              <a:t>in </a:t>
            </a:r>
            <a:r>
              <a:rPr lang="fi-FI" sz="1200" dirty="0" err="1"/>
              <a:t>future</a:t>
            </a:r>
            <a:r>
              <a:rPr lang="fi-FI" sz="1200" dirty="0"/>
              <a:t> </a:t>
            </a:r>
            <a:r>
              <a:rPr lang="fi-FI" sz="1200" dirty="0" err="1" smtClean="0"/>
              <a:t>other</a:t>
            </a:r>
            <a:r>
              <a:rPr lang="fi-FI" sz="1200" dirty="0" smtClean="0"/>
              <a:t> </a:t>
            </a:r>
            <a:r>
              <a:rPr lang="fi-FI" sz="1200" dirty="0" err="1" smtClean="0"/>
              <a:t>power</a:t>
            </a:r>
            <a:r>
              <a:rPr lang="fi-FI" sz="1200" dirty="0" smtClean="0"/>
              <a:t> </a:t>
            </a:r>
            <a:r>
              <a:rPr lang="fi-FI" sz="1200" dirty="0" err="1" smtClean="0"/>
              <a:t>classes</a:t>
            </a:r>
            <a:r>
              <a:rPr lang="fi-FI" sz="1200" dirty="0" smtClean="0"/>
              <a:t> </a:t>
            </a:r>
            <a:r>
              <a:rPr lang="fi-FI" sz="1200" dirty="0" err="1" smtClean="0"/>
              <a:t>are</a:t>
            </a:r>
            <a:r>
              <a:rPr lang="fi-FI" sz="1200" dirty="0" smtClean="0"/>
              <a:t> </a:t>
            </a:r>
            <a:r>
              <a:rPr lang="fi-FI" sz="1200" dirty="0" err="1" smtClean="0"/>
              <a:t>not</a:t>
            </a:r>
            <a:r>
              <a:rPr lang="fi-FI" sz="1200" dirty="0" smtClean="0"/>
              <a:t> </a:t>
            </a:r>
            <a:r>
              <a:rPr lang="fi-FI" sz="1200" dirty="0" err="1" smtClean="0"/>
              <a:t>precluded</a:t>
            </a:r>
            <a:r>
              <a:rPr lang="fi-FI" sz="1200" dirty="0" smtClean="0"/>
              <a:t>.</a:t>
            </a:r>
          </a:p>
          <a:p>
            <a:r>
              <a:rPr lang="fi-FI" sz="1200" dirty="0" err="1" smtClean="0"/>
              <a:t>Minimum</a:t>
            </a:r>
            <a:r>
              <a:rPr lang="fi-FI" sz="1200" dirty="0" smtClean="0"/>
              <a:t> output </a:t>
            </a:r>
            <a:r>
              <a:rPr lang="fi-FI" sz="1200" dirty="0" err="1" smtClean="0"/>
              <a:t>power</a:t>
            </a:r>
            <a:r>
              <a:rPr lang="fi-FI" sz="1200" dirty="0" smtClean="0"/>
              <a:t> is </a:t>
            </a:r>
            <a:r>
              <a:rPr lang="fi-FI" sz="1200" dirty="0" err="1" smtClean="0"/>
              <a:t>specified</a:t>
            </a:r>
            <a:r>
              <a:rPr lang="fi-FI" sz="1200" dirty="0" smtClean="0"/>
              <a:t> to </a:t>
            </a:r>
            <a:r>
              <a:rPr lang="fi-FI" sz="1200" dirty="0" err="1" smtClean="0"/>
              <a:t>be</a:t>
            </a:r>
            <a:r>
              <a:rPr lang="fi-FI" sz="1200" dirty="0" smtClean="0"/>
              <a:t> -40 </a:t>
            </a:r>
            <a:r>
              <a:rPr lang="fi-FI" sz="1200" dirty="0" err="1" smtClean="0"/>
              <a:t>dBm</a:t>
            </a:r>
            <a:r>
              <a:rPr lang="fi-FI" sz="1200" dirty="0" smtClean="0"/>
              <a:t> </a:t>
            </a:r>
            <a:r>
              <a:rPr lang="fi-FI" sz="1200" dirty="0" err="1" smtClean="0"/>
              <a:t>over</a:t>
            </a:r>
            <a:r>
              <a:rPr lang="fi-FI" sz="1200" dirty="0" smtClean="0"/>
              <a:t> NB-IOT </a:t>
            </a:r>
            <a:r>
              <a:rPr lang="fi-FI" sz="1200" dirty="0" err="1" smtClean="0"/>
              <a:t>channel</a:t>
            </a:r>
            <a:r>
              <a:rPr lang="fi-FI" sz="1200" dirty="0" smtClean="0"/>
              <a:t> </a:t>
            </a:r>
            <a:r>
              <a:rPr lang="fi-FI" sz="1200" dirty="0" err="1" smtClean="0"/>
              <a:t>bandwidth</a:t>
            </a:r>
            <a:endParaRPr lang="fi-FI" sz="1200" dirty="0" smtClean="0"/>
          </a:p>
          <a:p>
            <a:r>
              <a:rPr lang="fi-FI" sz="1200" dirty="0" err="1" smtClean="0"/>
              <a:t>Transmit</a:t>
            </a:r>
            <a:r>
              <a:rPr lang="fi-FI" sz="1200" dirty="0" smtClean="0"/>
              <a:t> </a:t>
            </a:r>
            <a:r>
              <a:rPr lang="fi-FI" sz="1200" dirty="0" err="1" smtClean="0"/>
              <a:t>Off</a:t>
            </a:r>
            <a:r>
              <a:rPr lang="fi-FI" sz="1200" dirty="0" smtClean="0"/>
              <a:t> </a:t>
            </a:r>
            <a:r>
              <a:rPr lang="fi-FI" sz="1200" dirty="0" err="1"/>
              <a:t>power</a:t>
            </a:r>
            <a:r>
              <a:rPr lang="fi-FI" sz="1200" dirty="0"/>
              <a:t> </a:t>
            </a:r>
            <a:r>
              <a:rPr lang="fi-FI" sz="1200" dirty="0" smtClean="0"/>
              <a:t>is</a:t>
            </a:r>
            <a:r>
              <a:rPr lang="fi-FI" sz="1200" dirty="0"/>
              <a:t> </a:t>
            </a:r>
            <a:r>
              <a:rPr lang="fi-FI" sz="1200" dirty="0" err="1"/>
              <a:t>specified</a:t>
            </a:r>
            <a:r>
              <a:rPr lang="fi-FI" sz="1200" dirty="0"/>
              <a:t> to </a:t>
            </a:r>
            <a:r>
              <a:rPr lang="fi-FI" sz="1200" dirty="0" err="1"/>
              <a:t>be</a:t>
            </a:r>
            <a:r>
              <a:rPr lang="fi-FI" sz="1200" dirty="0" smtClean="0"/>
              <a:t> -50 </a:t>
            </a:r>
            <a:r>
              <a:rPr lang="fi-FI" sz="1200" dirty="0" err="1"/>
              <a:t>dBm</a:t>
            </a:r>
            <a:r>
              <a:rPr lang="fi-FI" sz="1200" dirty="0"/>
              <a:t> </a:t>
            </a:r>
            <a:r>
              <a:rPr lang="fi-FI" sz="1200" dirty="0" err="1"/>
              <a:t>over</a:t>
            </a:r>
            <a:r>
              <a:rPr lang="fi-FI" sz="1200" dirty="0"/>
              <a:t> NB-IOT </a:t>
            </a:r>
            <a:r>
              <a:rPr lang="fi-FI" sz="1200" dirty="0" err="1"/>
              <a:t>channel</a:t>
            </a:r>
            <a:r>
              <a:rPr lang="fi-FI" sz="1200" dirty="0"/>
              <a:t> </a:t>
            </a:r>
            <a:r>
              <a:rPr lang="fi-FI" sz="1200" dirty="0" err="1"/>
              <a:t>bandwidth</a:t>
            </a:r>
            <a:endParaRPr lang="fi-FI" sz="1200" dirty="0"/>
          </a:p>
          <a:p>
            <a:r>
              <a:rPr lang="fi-FI" sz="1200" dirty="0" err="1"/>
              <a:t>Frequency</a:t>
            </a:r>
            <a:r>
              <a:rPr lang="fi-FI" sz="1200" dirty="0"/>
              <a:t> </a:t>
            </a:r>
            <a:r>
              <a:rPr lang="fi-FI" sz="1200" dirty="0" err="1" smtClean="0"/>
              <a:t>error</a:t>
            </a:r>
            <a:r>
              <a:rPr lang="fi-FI" sz="1200" dirty="0" smtClean="0"/>
              <a:t> </a:t>
            </a:r>
            <a:r>
              <a:rPr lang="fi-FI" sz="1200" dirty="0"/>
              <a:t>is </a:t>
            </a:r>
            <a:r>
              <a:rPr lang="fi-FI" sz="1200" dirty="0" err="1"/>
              <a:t>specified</a:t>
            </a:r>
            <a:r>
              <a:rPr lang="fi-FI" sz="1200" dirty="0"/>
              <a:t> to </a:t>
            </a:r>
            <a:r>
              <a:rPr lang="fi-FI" sz="1200" dirty="0" err="1"/>
              <a:t>be</a:t>
            </a:r>
            <a:r>
              <a:rPr lang="fi-FI" sz="1200" dirty="0"/>
              <a:t> ±0.1 PPM </a:t>
            </a:r>
            <a:r>
              <a:rPr lang="en-US" sz="1200" dirty="0"/>
              <a:t>observed over a period of one time slot (0.5 </a:t>
            </a:r>
            <a:r>
              <a:rPr lang="en-US" sz="1200" dirty="0" err="1"/>
              <a:t>ms</a:t>
            </a:r>
            <a:r>
              <a:rPr lang="en-US" sz="1200" dirty="0"/>
              <a:t>) compared to the carrier frequency received from the </a:t>
            </a:r>
            <a:r>
              <a:rPr lang="fi-FI" sz="1200" dirty="0" smtClean="0"/>
              <a:t>NB-IOT </a:t>
            </a:r>
            <a:r>
              <a:rPr lang="fi-FI" sz="1200" dirty="0" smtClean="0"/>
              <a:t>BS</a:t>
            </a:r>
          </a:p>
          <a:p>
            <a:r>
              <a:rPr lang="fi-FI" sz="1200" dirty="0" smtClean="0"/>
              <a:t>No </a:t>
            </a:r>
            <a:r>
              <a:rPr lang="fi-FI" sz="1200" dirty="0" err="1" smtClean="0"/>
              <a:t>carrier</a:t>
            </a:r>
            <a:r>
              <a:rPr lang="fi-FI" sz="1200" dirty="0" smtClean="0"/>
              <a:t> </a:t>
            </a:r>
            <a:r>
              <a:rPr lang="fi-FI" sz="1200" dirty="0" err="1" smtClean="0"/>
              <a:t>leakage</a:t>
            </a:r>
            <a:r>
              <a:rPr lang="fi-FI" sz="1200" dirty="0" smtClean="0"/>
              <a:t> </a:t>
            </a:r>
            <a:r>
              <a:rPr lang="fi-FI" sz="1200" dirty="0" err="1" smtClean="0"/>
              <a:t>requirement</a:t>
            </a:r>
            <a:endParaRPr lang="fi-FI" sz="1200" dirty="0" smtClean="0"/>
          </a:p>
          <a:p>
            <a:r>
              <a:rPr lang="fi-FI" sz="1200" dirty="0" smtClean="0"/>
              <a:t>No in-</a:t>
            </a:r>
            <a:r>
              <a:rPr lang="fi-FI" sz="1200" dirty="0" err="1" smtClean="0"/>
              <a:t>band</a:t>
            </a:r>
            <a:r>
              <a:rPr lang="fi-FI" sz="1200" dirty="0" smtClean="0"/>
              <a:t> emission </a:t>
            </a:r>
            <a:r>
              <a:rPr lang="fi-FI" sz="1200" dirty="0" err="1" smtClean="0"/>
              <a:t>requirement</a:t>
            </a:r>
            <a:endParaRPr lang="fi-FI" sz="1200" dirty="0" smtClean="0"/>
          </a:p>
          <a:p>
            <a:r>
              <a:rPr lang="fi-FI" sz="1200" dirty="0"/>
              <a:t>No EVM </a:t>
            </a:r>
            <a:r>
              <a:rPr lang="fi-FI" sz="1200" dirty="0" err="1"/>
              <a:t>equalizer</a:t>
            </a:r>
            <a:r>
              <a:rPr lang="fi-FI" sz="1200" dirty="0"/>
              <a:t> </a:t>
            </a:r>
            <a:r>
              <a:rPr lang="fi-FI" sz="1200" dirty="0" err="1"/>
              <a:t>spectrum</a:t>
            </a:r>
            <a:r>
              <a:rPr lang="fi-FI" sz="1200" dirty="0"/>
              <a:t> </a:t>
            </a:r>
            <a:r>
              <a:rPr lang="fi-FI" sz="1200" dirty="0" err="1"/>
              <a:t>flatness</a:t>
            </a:r>
            <a:r>
              <a:rPr lang="fi-FI" sz="1200" dirty="0"/>
              <a:t> </a:t>
            </a:r>
            <a:r>
              <a:rPr lang="fi-FI" sz="1200" dirty="0" err="1" smtClean="0"/>
              <a:t>requirement</a:t>
            </a:r>
            <a:r>
              <a:rPr lang="fi-FI" sz="1200" dirty="0" smtClean="0"/>
              <a:t> is </a:t>
            </a:r>
            <a:r>
              <a:rPr lang="fi-FI" sz="1200" dirty="0" err="1" smtClean="0"/>
              <a:t>specified</a:t>
            </a:r>
            <a:r>
              <a:rPr lang="fi-FI" sz="1200" dirty="0" smtClean="0"/>
              <a:t> for </a:t>
            </a:r>
            <a:r>
              <a:rPr lang="fi-FI" sz="1200" dirty="0" smtClean="0"/>
              <a:t>NB-IOT</a:t>
            </a:r>
          </a:p>
          <a:p>
            <a:r>
              <a:rPr lang="fi-FI" sz="1200" dirty="0" smtClean="0"/>
              <a:t>NB-IOT UE to UE </a:t>
            </a:r>
            <a:r>
              <a:rPr lang="fi-FI" sz="1200" dirty="0" err="1" smtClean="0"/>
              <a:t>co</a:t>
            </a:r>
            <a:r>
              <a:rPr lang="fi-FI" sz="1200" dirty="0" smtClean="0"/>
              <a:t>-ex </a:t>
            </a:r>
            <a:r>
              <a:rPr lang="fi-FI" sz="1200" dirty="0" err="1" smtClean="0"/>
              <a:t>clause</a:t>
            </a:r>
            <a:r>
              <a:rPr lang="fi-FI" sz="1200" dirty="0" smtClean="0"/>
              <a:t> </a:t>
            </a:r>
            <a:r>
              <a:rPr lang="fi-FI" sz="1200" dirty="0" err="1" smtClean="0"/>
              <a:t>refers</a:t>
            </a:r>
            <a:r>
              <a:rPr lang="fi-FI" sz="1200" dirty="0" smtClean="0"/>
              <a:t> </a:t>
            </a:r>
            <a:r>
              <a:rPr lang="fi-FI" sz="1200" dirty="0" err="1" smtClean="0"/>
              <a:t>back</a:t>
            </a:r>
            <a:r>
              <a:rPr lang="fi-FI" sz="1200" dirty="0" smtClean="0"/>
              <a:t> to E-UTRA </a:t>
            </a:r>
            <a:r>
              <a:rPr lang="fi-FI" sz="1200" dirty="0" err="1" smtClean="0"/>
              <a:t>requirement</a:t>
            </a:r>
            <a:endParaRPr lang="fi-FI" sz="1200" dirty="0" smtClean="0"/>
          </a:p>
          <a:p>
            <a:r>
              <a:rPr lang="fi-FI" sz="1200" dirty="0" err="1" smtClean="0"/>
              <a:t>Occupied</a:t>
            </a:r>
            <a:r>
              <a:rPr lang="fi-FI" sz="1200" dirty="0" smtClean="0"/>
              <a:t> </a:t>
            </a:r>
            <a:r>
              <a:rPr lang="fi-FI" sz="1200" dirty="0" err="1" smtClean="0"/>
              <a:t>bandwidth</a:t>
            </a:r>
            <a:r>
              <a:rPr lang="fi-FI" sz="1200" dirty="0" smtClean="0"/>
              <a:t> </a:t>
            </a:r>
            <a:r>
              <a:rPr lang="fi-FI" sz="1200" dirty="0" err="1" smtClean="0"/>
              <a:t>shall</a:t>
            </a:r>
            <a:r>
              <a:rPr lang="fi-FI" sz="1200" dirty="0" smtClean="0"/>
              <a:t> </a:t>
            </a:r>
            <a:r>
              <a:rPr lang="fi-FI" sz="1200" dirty="0" err="1" smtClean="0"/>
              <a:t>be</a:t>
            </a:r>
            <a:r>
              <a:rPr lang="fi-FI" sz="1200" dirty="0" smtClean="0"/>
              <a:t> </a:t>
            </a:r>
            <a:r>
              <a:rPr lang="fi-FI" sz="1200" dirty="0" err="1" smtClean="0"/>
              <a:t>less</a:t>
            </a:r>
            <a:r>
              <a:rPr lang="fi-FI" sz="1200" dirty="0" smtClean="0"/>
              <a:t> </a:t>
            </a:r>
            <a:r>
              <a:rPr lang="fi-FI" sz="1200" dirty="0" err="1" smtClean="0"/>
              <a:t>than</a:t>
            </a:r>
            <a:r>
              <a:rPr lang="fi-FI" sz="1200" dirty="0" smtClean="0"/>
              <a:t> NB-IOT </a:t>
            </a:r>
            <a:r>
              <a:rPr lang="fi-FI" sz="1200" dirty="0" err="1" smtClean="0"/>
              <a:t>channel</a:t>
            </a:r>
            <a:r>
              <a:rPr lang="fi-FI" sz="1200" dirty="0" smtClean="0"/>
              <a:t> </a:t>
            </a:r>
            <a:r>
              <a:rPr lang="fi-FI" sz="1200" dirty="0" err="1" smtClean="0"/>
              <a:t>bandwidth</a:t>
            </a:r>
            <a:r>
              <a:rPr lang="fi-FI" sz="1200" dirty="0"/>
              <a:t> </a:t>
            </a:r>
            <a:r>
              <a:rPr lang="fi-FI" sz="1200" dirty="0" smtClean="0"/>
              <a:t>i.e. 200 kHz</a:t>
            </a:r>
          </a:p>
          <a:p>
            <a:r>
              <a:rPr lang="fi-FI" sz="1200" dirty="0" smtClean="0"/>
              <a:t>No </a:t>
            </a:r>
            <a:r>
              <a:rPr lang="fi-FI" sz="1200" dirty="0" err="1" smtClean="0"/>
              <a:t>transmit</a:t>
            </a:r>
            <a:r>
              <a:rPr lang="fi-FI" sz="1200" dirty="0" smtClean="0"/>
              <a:t> </a:t>
            </a:r>
            <a:r>
              <a:rPr lang="fi-FI" sz="1200" dirty="0" err="1" smtClean="0"/>
              <a:t>intermodulation</a:t>
            </a:r>
            <a:r>
              <a:rPr lang="fi-FI" sz="1200" dirty="0" smtClean="0"/>
              <a:t> </a:t>
            </a:r>
            <a:r>
              <a:rPr lang="fi-FI" sz="1200" dirty="0" err="1" smtClean="0"/>
              <a:t>requirement</a:t>
            </a:r>
            <a:r>
              <a:rPr lang="fi-FI" sz="1200" dirty="0" smtClean="0"/>
              <a:t> is </a:t>
            </a:r>
            <a:r>
              <a:rPr lang="fi-FI" sz="1200" dirty="0" err="1" smtClean="0"/>
              <a:t>specified</a:t>
            </a:r>
            <a:r>
              <a:rPr lang="fi-FI" sz="1200" dirty="0" smtClean="0"/>
              <a:t> for NB-IOT</a:t>
            </a:r>
          </a:p>
          <a:p>
            <a:endParaRPr lang="fi-FI" sz="1200" dirty="0"/>
          </a:p>
          <a:p>
            <a:endParaRPr lang="fi-FI" sz="1200" dirty="0" smtClean="0"/>
          </a:p>
          <a:p>
            <a:endParaRPr lang="fi-FI" sz="1200" dirty="0"/>
          </a:p>
          <a:p>
            <a:endParaRPr lang="fi-FI" sz="1200" dirty="0" smtClean="0"/>
          </a:p>
          <a:p>
            <a:endParaRPr lang="fi-FI" sz="1200" dirty="0"/>
          </a:p>
          <a:p>
            <a:endParaRPr lang="fi-FI" sz="1200" dirty="0" smtClean="0"/>
          </a:p>
          <a:p>
            <a:endParaRPr lang="en-US" sz="1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NB-IOT </a:t>
            </a:r>
            <a:r>
              <a:rPr lang="fi-FI" dirty="0" err="1" smtClean="0"/>
              <a:t>Transmitter</a:t>
            </a:r>
            <a:r>
              <a:rPr lang="fi-FI" dirty="0" smtClean="0"/>
              <a:t> </a:t>
            </a:r>
            <a:r>
              <a:rPr lang="fi-FI" dirty="0" err="1" smtClean="0"/>
              <a:t>characteristics</a:t>
            </a:r>
            <a:r>
              <a:rPr lang="fi-FI" dirty="0" smtClean="0"/>
              <a:t> </a:t>
            </a:r>
            <a:r>
              <a:rPr lang="fi-FI" dirty="0" err="1" smtClean="0"/>
              <a:t>agreements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76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1400" dirty="0" smtClean="0"/>
              <a:t>MPR</a:t>
            </a:r>
          </a:p>
          <a:p>
            <a:r>
              <a:rPr lang="fi-FI" sz="1400" dirty="0" smtClean="0"/>
              <a:t>A-MPR</a:t>
            </a:r>
          </a:p>
          <a:p>
            <a:r>
              <a:rPr lang="fi-FI" sz="1400" dirty="0" smtClean="0"/>
              <a:t>ON/OFF </a:t>
            </a:r>
            <a:r>
              <a:rPr lang="fi-FI" sz="1400" dirty="0" err="1" smtClean="0"/>
              <a:t>time</a:t>
            </a:r>
            <a:r>
              <a:rPr lang="fi-FI" sz="1400" dirty="0" smtClean="0"/>
              <a:t> </a:t>
            </a:r>
            <a:r>
              <a:rPr lang="fi-FI" sz="1400" dirty="0" err="1" smtClean="0"/>
              <a:t>mask</a:t>
            </a:r>
            <a:endParaRPr lang="fi-FI" sz="1400" dirty="0" smtClean="0"/>
          </a:p>
          <a:p>
            <a:r>
              <a:rPr lang="fi-FI" sz="1400" dirty="0" err="1" smtClean="0"/>
              <a:t>Absolute</a:t>
            </a:r>
            <a:r>
              <a:rPr lang="fi-FI" sz="1400" dirty="0" smtClean="0"/>
              <a:t> </a:t>
            </a:r>
            <a:r>
              <a:rPr lang="fi-FI" sz="1400" dirty="0" err="1" smtClean="0"/>
              <a:t>power</a:t>
            </a:r>
            <a:r>
              <a:rPr lang="fi-FI" sz="1400" dirty="0" smtClean="0"/>
              <a:t> </a:t>
            </a:r>
            <a:r>
              <a:rPr lang="fi-FI" sz="1400" dirty="0" err="1" smtClean="0"/>
              <a:t>tolerance</a:t>
            </a:r>
            <a:endParaRPr lang="fi-FI" sz="1400" dirty="0" smtClean="0"/>
          </a:p>
          <a:p>
            <a:r>
              <a:rPr lang="fi-FI" sz="1400" dirty="0" err="1" smtClean="0"/>
              <a:t>Relative</a:t>
            </a:r>
            <a:r>
              <a:rPr lang="fi-FI" sz="1400" dirty="0" smtClean="0"/>
              <a:t> </a:t>
            </a:r>
            <a:r>
              <a:rPr lang="fi-FI" sz="1400" dirty="0" err="1" smtClean="0"/>
              <a:t>power</a:t>
            </a:r>
            <a:r>
              <a:rPr lang="fi-FI" sz="1400" dirty="0" smtClean="0"/>
              <a:t> </a:t>
            </a:r>
            <a:r>
              <a:rPr lang="fi-FI" sz="1400" dirty="0" err="1" smtClean="0"/>
              <a:t>tolerance</a:t>
            </a:r>
            <a:endParaRPr lang="fi-FI" sz="1400" dirty="0" smtClean="0"/>
          </a:p>
          <a:p>
            <a:r>
              <a:rPr lang="fi-FI" sz="1400" dirty="0" err="1" smtClean="0"/>
              <a:t>Aggregate</a:t>
            </a:r>
            <a:r>
              <a:rPr lang="fi-FI" sz="1400" dirty="0" smtClean="0"/>
              <a:t> </a:t>
            </a:r>
            <a:r>
              <a:rPr lang="fi-FI" sz="1400" dirty="0" err="1" smtClean="0"/>
              <a:t>power</a:t>
            </a:r>
            <a:r>
              <a:rPr lang="fi-FI" sz="1400" dirty="0" smtClean="0"/>
              <a:t> </a:t>
            </a:r>
            <a:r>
              <a:rPr lang="fi-FI" sz="1400" dirty="0" err="1" smtClean="0"/>
              <a:t>control</a:t>
            </a:r>
            <a:r>
              <a:rPr lang="fi-FI" sz="1400" dirty="0" smtClean="0"/>
              <a:t> </a:t>
            </a:r>
            <a:r>
              <a:rPr lang="fi-FI" sz="1400" dirty="0" err="1" smtClean="0"/>
              <a:t>tolerance</a:t>
            </a:r>
            <a:endParaRPr lang="fi-FI" sz="1400" dirty="0" smtClean="0"/>
          </a:p>
          <a:p>
            <a:r>
              <a:rPr lang="fi-FI" sz="1400" dirty="0" smtClean="0"/>
              <a:t>EVM</a:t>
            </a:r>
          </a:p>
          <a:p>
            <a:r>
              <a:rPr lang="fi-FI" sz="1400" dirty="0" smtClean="0"/>
              <a:t>Out-of-</a:t>
            </a:r>
            <a:r>
              <a:rPr lang="fi-FI" sz="1400" dirty="0" err="1" smtClean="0"/>
              <a:t>band</a:t>
            </a:r>
            <a:r>
              <a:rPr lang="fi-FI" sz="1400" dirty="0" smtClean="0"/>
              <a:t> </a:t>
            </a:r>
            <a:r>
              <a:rPr lang="fi-FI" sz="1400" dirty="0" err="1" smtClean="0"/>
              <a:t>emissions</a:t>
            </a:r>
            <a:endParaRPr lang="fi-FI" sz="1400" dirty="0" smtClean="0"/>
          </a:p>
          <a:p>
            <a:r>
              <a:rPr lang="fi-FI" sz="1400" dirty="0" err="1" smtClean="0"/>
              <a:t>Spurious</a:t>
            </a:r>
            <a:r>
              <a:rPr lang="fi-FI" sz="1400" dirty="0" smtClean="0"/>
              <a:t> </a:t>
            </a:r>
            <a:r>
              <a:rPr lang="fi-FI" sz="1400" dirty="0" err="1" smtClean="0"/>
              <a:t>emissions</a:t>
            </a:r>
            <a:endParaRPr lang="fi-FI" sz="1400" dirty="0" smtClean="0"/>
          </a:p>
          <a:p>
            <a:r>
              <a:rPr lang="fi-FI" sz="1400" dirty="0" err="1" smtClean="0"/>
              <a:t>Additional</a:t>
            </a:r>
            <a:r>
              <a:rPr lang="fi-FI" sz="1400" dirty="0" smtClean="0"/>
              <a:t> </a:t>
            </a:r>
            <a:r>
              <a:rPr lang="fi-FI" sz="1400" dirty="0" err="1" smtClean="0"/>
              <a:t>spurious</a:t>
            </a:r>
            <a:r>
              <a:rPr lang="fi-FI" sz="1400" dirty="0" smtClean="0"/>
              <a:t> </a:t>
            </a:r>
            <a:r>
              <a:rPr lang="fi-FI" sz="1400" dirty="0" err="1" smtClean="0"/>
              <a:t>emissions</a:t>
            </a:r>
            <a:endParaRPr lang="fi-FI" sz="1400" dirty="0" smtClean="0"/>
          </a:p>
          <a:p>
            <a:endParaRPr lang="fi-FI" sz="1400" dirty="0" smtClean="0"/>
          </a:p>
          <a:p>
            <a:endParaRPr lang="fi-FI" sz="1400" dirty="0" smtClean="0"/>
          </a:p>
          <a:p>
            <a:endParaRPr lang="en-US" sz="1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NB-IOT </a:t>
            </a:r>
            <a:r>
              <a:rPr lang="fi-FI" dirty="0" err="1"/>
              <a:t>Transmitter</a:t>
            </a:r>
            <a:r>
              <a:rPr lang="fi-FI" dirty="0"/>
              <a:t> </a:t>
            </a:r>
            <a:r>
              <a:rPr lang="fi-FI" dirty="0" err="1" smtClean="0"/>
              <a:t>characteristics</a:t>
            </a:r>
            <a:r>
              <a:rPr lang="fi-FI" dirty="0" smtClean="0"/>
              <a:t> open </a:t>
            </a:r>
            <a:r>
              <a:rPr lang="fi-FI" dirty="0" err="1" smtClean="0"/>
              <a:t>issues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276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T_PPT_Temp_Arial_Macro_Free_v5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0DA430F-9525-450C-A1C3-970D65CC2B3B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A425527-96A3-4A84-9E4D-BF967562125A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390ADDEA-1B99-4A1B-B179-A2DD6FC18865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NET_PPT_Temp_Arial_Macro_Free_v53</Template>
  <TotalTime>0</TotalTime>
  <Words>254</Words>
  <Application>Microsoft Office PowerPoint</Application>
  <PresentationFormat>On-screen Show (16:9)</PresentationFormat>
  <Paragraphs>41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Lucida Grande</vt:lpstr>
      <vt:lpstr>ヒラギノ角ゴ Pro W3</vt:lpstr>
      <vt:lpstr>NET_PPT_Temp_Arial_Macro_Free_v52</vt:lpstr>
      <vt:lpstr>Nokia Master Blue Background</vt:lpstr>
      <vt:lpstr>Final Slide</vt:lpstr>
      <vt:lpstr>PowerPoint Presentation</vt:lpstr>
      <vt:lpstr>Background</vt:lpstr>
      <vt:lpstr>NB-IOT Transmitter characteristics agreements</vt:lpstr>
      <vt:lpstr>NB-IOT Transmitter characteristics open issues</vt:lpstr>
      <vt:lpstr>PowerPoint Presentation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2016-01-11T08:08:38Z</dcterms:created>
  <dcterms:modified xsi:type="dcterms:W3CDTF">2016-01-13T13:18:48Z</dcterms:modified>
</cp:coreProperties>
</file>