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1"/>
    <p:sldMasterId id="2147483798" r:id="rId2"/>
    <p:sldMasterId id="2147483812" r:id="rId3"/>
  </p:sldMasterIdLst>
  <p:notesMasterIdLst>
    <p:notesMasterId r:id="rId9"/>
  </p:notesMasterIdLst>
  <p:handoutMasterIdLst>
    <p:handoutMasterId r:id="rId10"/>
  </p:handoutMasterIdLst>
  <p:sldIdLst>
    <p:sldId id="311" r:id="rId4"/>
    <p:sldId id="354" r:id="rId5"/>
    <p:sldId id="353" r:id="rId6"/>
    <p:sldId id="355" r:id="rId7"/>
    <p:sldId id="352" r:id="rId8"/>
  </p:sldIdLst>
  <p:sldSz cx="9144000" cy="5143500" type="screen16x9"/>
  <p:notesSz cx="6810375" cy="9942513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  <p15:guide id="3" orient="horz" pos="3132">
          <p15:clr>
            <a:srgbClr val="A4A3A4"/>
          </p15:clr>
        </p15:guide>
        <p15:guide id="4" pos="2145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124192"/>
    <a:srgbClr val="000000"/>
    <a:srgbClr val="68717A"/>
    <a:srgbClr val="A8BB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00" autoAdjust="0"/>
    <p:restoredTop sz="97333" autoAdjust="0"/>
  </p:normalViewPr>
  <p:slideViewPr>
    <p:cSldViewPr snapToGrid="0">
      <p:cViewPr varScale="1">
        <p:scale>
          <a:sx n="118" d="100"/>
          <a:sy n="118" d="100"/>
        </p:scale>
        <p:origin x="427" y="8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8" d="100"/>
          <a:sy n="88" d="100"/>
        </p:scale>
        <p:origin x="-3870" y="-120"/>
      </p:cViewPr>
      <p:guideLst>
        <p:guide orient="horz" pos="2880"/>
        <p:guide pos="2160"/>
        <p:guide orient="horz" pos="3132"/>
        <p:guide pos="214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7636" y="0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3A1A956-FBA6-4D44-9717-88B588F88EA2}" type="datetimeFigureOut">
              <a:rPr lang="en-US"/>
              <a:pPr>
                <a:defRPr/>
              </a:pPr>
              <a:t>1/13/2016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3662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7636" y="9443662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EB7DA75-3119-461F-BBD9-15CADFA283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59862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7636" y="0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2CF6B7E-5EE0-4686-A335-20EF82FA6D28}" type="datetimeFigureOut">
              <a:rPr lang="en-US"/>
              <a:pPr>
                <a:defRPr/>
              </a:pPr>
              <a:t>1/13/2016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6125"/>
            <a:ext cx="6626225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1038" y="4722694"/>
            <a:ext cx="5448300" cy="4474131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7636" y="9443662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6C2616F-011D-47B3-A2C1-4E16F11993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99247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mtClean="0">
              <a:ea typeface="ヒラギノ角ゴ Pro W3"/>
              <a:cs typeface="ヒラギノ角ゴ Pro W3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CF1E334-DD0D-44F1-B379-F6C65B92AF59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0054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 noProof="0" dirty="0" smtClean="0">
                <a:solidFill>
                  <a:schemeClr val="bg2"/>
                </a:solidFill>
                <a:cs typeface="Arial" charset="0"/>
              </a:rPr>
              <a:t>&lt;Change information classification in footer&gt;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l"/>
            <a:r>
              <a:rPr lang="en-US" noProof="0" dirty="0" smtClean="0">
                <a:solidFill>
                  <a:schemeClr val="bg2"/>
                </a:solidFill>
                <a:cs typeface="Arial" charset="0"/>
              </a:rPr>
              <a:t>&lt;Change information classification in footer&gt;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 noProof="0" dirty="0" smtClean="0">
                <a:solidFill>
                  <a:schemeClr val="bg2"/>
                </a:solidFill>
                <a:cs typeface="Arial" charset="0"/>
              </a:rPr>
              <a:t>&lt;Change information classification in footer&gt;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22363" y="563044"/>
            <a:ext cx="8244000" cy="2253600"/>
          </a:xfrm>
        </p:spPr>
        <p:txBody>
          <a:bodyPr/>
          <a:lstStyle>
            <a:lvl1pPr marL="0" indent="0">
              <a:buNone/>
              <a:defRPr sz="6600">
                <a:solidFill>
                  <a:schemeClr val="tx2"/>
                </a:solidFill>
                <a:latin typeface="+mj-lt"/>
              </a:defRPr>
            </a:lvl1pPr>
          </a:lstStyle>
          <a:p>
            <a:pPr eaLnBrk="1" hangingPunct="1"/>
            <a:r>
              <a:rPr lang="en-US" dirty="0" smtClean="0">
                <a:ea typeface="ヒラギノ角ゴ Pro W3"/>
                <a:cs typeface="ヒラギノ角ゴ Pro W3"/>
              </a:rPr>
              <a:t>main headline in</a:t>
            </a:r>
            <a:br>
              <a:rPr lang="en-US" dirty="0" smtClean="0">
                <a:ea typeface="ヒラギノ角ゴ Pro W3"/>
                <a:cs typeface="ヒラギノ角ゴ Pro W3"/>
              </a:rPr>
            </a:br>
            <a:r>
              <a:rPr lang="en-US" dirty="0" smtClean="0">
                <a:ea typeface="ヒラギノ角ゴ Pro W3"/>
                <a:cs typeface="ヒラギノ角ゴ Pro W3"/>
              </a:rPr>
              <a:t>lower case here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noProof="0" dirty="0" smtClean="0">
                <a:solidFill>
                  <a:schemeClr val="bg1"/>
                </a:solidFill>
                <a:cs typeface="Arial" panose="020B0604020202020204" pitchFamily="34" charset="0"/>
              </a:rPr>
              <a:t>&lt;Change information classification in footer&gt;</a:t>
            </a: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22276" y="2659314"/>
            <a:ext cx="8243887" cy="1697037"/>
          </a:xfrm>
        </p:spPr>
        <p:txBody>
          <a:bodyPr/>
          <a:lstStyle/>
          <a:p>
            <a:pPr marL="0" indent="0" eaLnBrk="1" hangingPunct="1">
              <a:buFont typeface="Arial" pitchFamily="34" charset="0"/>
              <a:buNone/>
              <a:defRPr/>
            </a:pPr>
            <a:r>
              <a:rPr lang="en-US" sz="1800" dirty="0" smtClean="0"/>
              <a:t>Supporting headline in sentence case here</a:t>
            </a:r>
          </a:p>
          <a:p>
            <a:pPr eaLnBrk="1" hangingPunct="1">
              <a:defRPr/>
            </a:pPr>
            <a:r>
              <a:rPr lang="en-US" sz="1800" dirty="0" smtClean="0"/>
              <a:t>Author/Presenter</a:t>
            </a:r>
          </a:p>
          <a:p>
            <a:pPr eaLnBrk="1" hangingPunct="1">
              <a:defRPr/>
            </a:pPr>
            <a:r>
              <a:rPr lang="en-GB" sz="1800" dirty="0" smtClean="0"/>
              <a:t>DD-MM-YYYY</a:t>
            </a:r>
            <a:endParaRPr lang="en-GB" sz="1800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45822" y="304709"/>
            <a:ext cx="1492189" cy="24705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220" y="39903"/>
            <a:ext cx="1567485" cy="6604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17600" y="288000"/>
            <a:ext cx="8244000" cy="2253600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4400" baseline="0">
                <a:solidFill>
                  <a:schemeClr val="tx2"/>
                </a:solidFill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dirty="0" smtClean="0">
                <a:solidFill>
                  <a:schemeClr val="bg1"/>
                </a:solidFill>
                <a:cs typeface="Arial" panose="020B0604020202020204" pitchFamily="34" charset="0"/>
              </a:rPr>
              <a:t>&lt;Change information classification in footer&gt;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noProof="0" dirty="0" smtClean="0">
                <a:solidFill>
                  <a:schemeClr val="bg1"/>
                </a:solidFill>
                <a:cs typeface="Arial" panose="020B0604020202020204" pitchFamily="34" charset="0"/>
              </a:rPr>
              <a:t>&lt;Change information classification in footer&gt;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kia Blue Sepa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noProof="0" dirty="0" smtClean="0">
                <a:solidFill>
                  <a:schemeClr val="bg1"/>
                </a:solidFill>
                <a:cs typeface="Arial" panose="020B0604020202020204" pitchFamily="34" charset="0"/>
              </a:rPr>
              <a:t>&lt;Change information classification in footer&gt;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1800"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 noProof="0" dirty="0" smtClean="0">
                <a:solidFill>
                  <a:schemeClr val="bg1"/>
                </a:solidFill>
                <a:cs typeface="Arial" panose="020B0604020202020204" pitchFamily="34" charset="0"/>
              </a:rPr>
              <a:t>&lt;Change information classification in footer&gt;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latin typeface="+mj-l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background</a:t>
            </a: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5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colors</a:t>
            </a: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US" sz="800" noProof="0" smtClean="0">
                <a:solidFill>
                  <a:schemeClr val="bg2"/>
                </a:solidFill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2"/>
              </a:solidFill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38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US" sz="800" noProof="0" dirty="0" smtClean="0">
                <a:solidFill>
                  <a:schemeClr val="bg2"/>
                </a:solidFill>
                <a:latin typeface="+mn-lt"/>
                <a:cs typeface="Arial" charset="0"/>
              </a:rPr>
              <a:t>© Nokia Solutions and Networks 2014</a:t>
            </a:r>
            <a:endParaRPr lang="en-US" sz="800" noProof="0" dirty="0">
              <a:solidFill>
                <a:schemeClr val="bg2"/>
              </a:solidFill>
              <a:latin typeface="+mn-lt"/>
              <a:cs typeface="Arial" charset="0"/>
            </a:endParaRPr>
          </a:p>
        </p:txBody>
      </p:sp>
      <p:sp>
        <p:nvSpPr>
          <p:cNvPr id="31" name="Footer Placeholder 29"/>
          <p:cNvSpPr>
            <a:spLocks noGrp="1"/>
          </p:cNvSpPr>
          <p:nvPr>
            <p:ph type="ftr" sz="quarter" idx="3"/>
          </p:nvPr>
        </p:nvSpPr>
        <p:spPr>
          <a:xfrm>
            <a:off x="432000" y="4789325"/>
            <a:ext cx="60804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algn="l"/>
            <a:r>
              <a:rPr lang="en-US" noProof="0" dirty="0" smtClean="0">
                <a:solidFill>
                  <a:schemeClr val="bg2"/>
                </a:solidFill>
                <a:cs typeface="Arial" charset="0"/>
              </a:rPr>
              <a:t>&lt;Change information classification in footer&gt;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05" r:id="rId2"/>
    <p:sldLayoutId id="2147483804" r:id="rId3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6155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880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615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Core and background </a:t>
            </a:r>
            <a:r>
              <a:rPr lang="en-GB" sz="500" b="1" dirty="0" smtClean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colors</a:t>
            </a: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 dirty="0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noProof="0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342800" y="4644000"/>
            <a:ext cx="5048250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US" sz="800" noProof="0" dirty="0" smtClean="0">
                <a:solidFill>
                  <a:schemeClr val="bg1"/>
                </a:solidFill>
                <a:latin typeface="+mn-lt"/>
                <a:cs typeface="Arial" charset="0"/>
              </a:rPr>
              <a:t>© Nokia Solutions</a:t>
            </a:r>
            <a:r>
              <a:rPr lang="en-US" sz="800" baseline="0" noProof="0" dirty="0" smtClean="0">
                <a:solidFill>
                  <a:schemeClr val="bg1"/>
                </a:solidFill>
                <a:latin typeface="+mn-lt"/>
                <a:cs typeface="Arial" charset="0"/>
              </a:rPr>
              <a:t> and Networks</a:t>
            </a:r>
            <a:r>
              <a:rPr lang="en-US" sz="800" noProof="0" dirty="0" smtClean="0">
                <a:solidFill>
                  <a:schemeClr val="bg1"/>
                </a:solidFill>
                <a:latin typeface="+mn-lt"/>
                <a:cs typeface="Arial" charset="0"/>
              </a:rPr>
              <a:t> 2014</a:t>
            </a:r>
            <a:endParaRPr lang="en-US" sz="800" noProof="0" dirty="0">
              <a:solidFill>
                <a:schemeClr val="bg1"/>
              </a:solidFill>
              <a:latin typeface="+mn-lt"/>
              <a:cs typeface="Arial" charset="0"/>
            </a:endParaRPr>
          </a:p>
        </p:txBody>
      </p:sp>
      <p:sp>
        <p:nvSpPr>
          <p:cNvPr id="2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432000" y="4789425"/>
            <a:ext cx="50472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r>
              <a:rPr lang="en-US" noProof="0" dirty="0" smtClean="0">
                <a:solidFill>
                  <a:schemeClr val="bg1"/>
                </a:solidFill>
                <a:cs typeface="Arial" panose="020B0604020202020204" pitchFamily="34" charset="0"/>
              </a:rPr>
              <a:t>&lt;Change information classification in footer&gt;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09" r:id="rId3"/>
    <p:sldLayoutId id="2147483810" r:id="rId4"/>
    <p:sldLayoutId id="2147483811" r:id="rId5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1800" b="1" kern="1200">
          <a:solidFill>
            <a:schemeClr val="tx2"/>
          </a:solidFill>
          <a:latin typeface="+mj-lt"/>
          <a:ea typeface="ヒラギノ角ゴ Pro W3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12419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70483" y="1146704"/>
            <a:ext cx="8244000" cy="2253600"/>
          </a:xfrm>
        </p:spPr>
        <p:txBody>
          <a:bodyPr/>
          <a:lstStyle/>
          <a:p>
            <a:pPr eaLnBrk="1" hangingPunct="1"/>
            <a:r>
              <a:rPr lang="en-US" sz="2400" dirty="0"/>
              <a:t>R4-77AH-IoT-0060 </a:t>
            </a:r>
            <a:endParaRPr lang="en-US" sz="2400" dirty="0" smtClean="0"/>
          </a:p>
          <a:p>
            <a:pPr eaLnBrk="1" hangingPunct="1"/>
            <a:endParaRPr lang="en-US" sz="2400" dirty="0" smtClean="0"/>
          </a:p>
          <a:p>
            <a:pPr eaLnBrk="1" hangingPunct="1"/>
            <a:r>
              <a:rPr lang="en-US" sz="2400" dirty="0" smtClean="0">
                <a:ea typeface="ヒラギノ角ゴ Pro W3"/>
                <a:cs typeface="ヒラギノ角ゴ Pro W3"/>
              </a:rPr>
              <a:t>WF </a:t>
            </a:r>
            <a:r>
              <a:rPr lang="en-US" sz="2400" dirty="0">
                <a:ea typeface="ヒラギノ角ゴ Pro W3"/>
                <a:cs typeface="ヒラギノ角ゴ Pro W3"/>
              </a:rPr>
              <a:t>for NB-IOT operating bands and channel </a:t>
            </a:r>
            <a:r>
              <a:rPr lang="en-US" sz="2400" dirty="0" err="1">
                <a:ea typeface="ヒラギノ角ゴ Pro W3"/>
                <a:cs typeface="ヒラギノ角ゴ Pro W3"/>
              </a:rPr>
              <a:t>arrengements</a:t>
            </a:r>
            <a:endParaRPr lang="en-US" sz="2400" dirty="0" smtClean="0">
              <a:ea typeface="ヒラギノ角ゴ Pro W3"/>
              <a:cs typeface="ヒラギノ角ゴ Pro W3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i-FI" sz="1600" dirty="0" err="1" smtClean="0"/>
              <a:t>This</a:t>
            </a:r>
            <a:r>
              <a:rPr lang="fi-FI" sz="1600" dirty="0" smtClean="0"/>
              <a:t> </a:t>
            </a:r>
            <a:r>
              <a:rPr lang="fi-FI" sz="1600" dirty="0" err="1" smtClean="0"/>
              <a:t>contribution</a:t>
            </a:r>
            <a:r>
              <a:rPr lang="fi-FI" sz="1600" dirty="0" smtClean="0"/>
              <a:t> </a:t>
            </a:r>
            <a:r>
              <a:rPr lang="fi-FI" sz="1600" dirty="0" err="1" smtClean="0"/>
              <a:t>captures</a:t>
            </a:r>
            <a:r>
              <a:rPr lang="fi-FI" sz="1600" dirty="0" smtClean="0"/>
              <a:t> </a:t>
            </a:r>
            <a:r>
              <a:rPr lang="fi-FI" sz="1600" dirty="0" err="1" smtClean="0"/>
              <a:t>the</a:t>
            </a:r>
            <a:r>
              <a:rPr lang="fi-FI" sz="1600" dirty="0" smtClean="0"/>
              <a:t> </a:t>
            </a:r>
            <a:r>
              <a:rPr lang="fi-FI" sz="1600" dirty="0" err="1" smtClean="0"/>
              <a:t>intial</a:t>
            </a:r>
            <a:r>
              <a:rPr lang="fi-FI" sz="1600" dirty="0" smtClean="0"/>
              <a:t> </a:t>
            </a:r>
            <a:r>
              <a:rPr lang="fi-FI" sz="1600" dirty="0" err="1" smtClean="0"/>
              <a:t>agreements</a:t>
            </a:r>
            <a:r>
              <a:rPr lang="fi-FI" sz="1600" dirty="0" smtClean="0"/>
              <a:t> for NB-IOT o</a:t>
            </a:r>
            <a:r>
              <a:rPr lang="en-US" sz="1600" dirty="0" err="1" smtClean="0"/>
              <a:t>perating</a:t>
            </a:r>
            <a:r>
              <a:rPr lang="en-US" sz="1600" dirty="0" smtClean="0"/>
              <a:t> </a:t>
            </a:r>
            <a:r>
              <a:rPr lang="en-US" sz="1600" dirty="0"/>
              <a:t>bands and channel </a:t>
            </a:r>
            <a:r>
              <a:rPr lang="en-US" sz="1600" dirty="0" err="1" smtClean="0"/>
              <a:t>arrengements</a:t>
            </a:r>
            <a:r>
              <a:rPr lang="en-US" sz="1600" dirty="0" smtClean="0"/>
              <a:t> which were endorsed in RAN4 NB-IOT Ad-Hoc in Budapest. Background information for agreements can be found from listed references.</a:t>
            </a:r>
          </a:p>
          <a:p>
            <a:pPr marL="0" indent="0">
              <a:buNone/>
            </a:pPr>
            <a:r>
              <a:rPr lang="fi-FI" sz="1600" dirty="0" err="1"/>
              <a:t>This</a:t>
            </a:r>
            <a:r>
              <a:rPr lang="fi-FI" sz="1600" dirty="0"/>
              <a:t> </a:t>
            </a:r>
            <a:r>
              <a:rPr lang="fi-FI" sz="1600" dirty="0" err="1"/>
              <a:t>contribution</a:t>
            </a:r>
            <a:r>
              <a:rPr lang="fi-FI" sz="1600" dirty="0"/>
              <a:t> </a:t>
            </a:r>
            <a:r>
              <a:rPr lang="fi-FI" sz="1600" dirty="0" err="1"/>
              <a:t>also</a:t>
            </a:r>
            <a:r>
              <a:rPr lang="fi-FI" sz="1600" dirty="0"/>
              <a:t> </a:t>
            </a:r>
            <a:r>
              <a:rPr lang="fi-FI" sz="1600" dirty="0" err="1"/>
              <a:t>lists</a:t>
            </a:r>
            <a:r>
              <a:rPr lang="fi-FI" sz="1600" dirty="0"/>
              <a:t> </a:t>
            </a:r>
            <a:r>
              <a:rPr lang="fi-FI" sz="1600" dirty="0" err="1"/>
              <a:t>topics</a:t>
            </a:r>
            <a:r>
              <a:rPr lang="fi-FI" sz="1600" dirty="0"/>
              <a:t> </a:t>
            </a:r>
            <a:r>
              <a:rPr lang="fi-FI" sz="1600" dirty="0" err="1"/>
              <a:t>that</a:t>
            </a:r>
            <a:r>
              <a:rPr lang="fi-FI" sz="1600" dirty="0"/>
              <a:t> </a:t>
            </a:r>
            <a:r>
              <a:rPr lang="fi-FI" sz="1600" dirty="0" err="1"/>
              <a:t>needs</a:t>
            </a:r>
            <a:r>
              <a:rPr lang="fi-FI" sz="1600" dirty="0"/>
              <a:t> </a:t>
            </a:r>
            <a:r>
              <a:rPr lang="fi-FI" sz="1600" dirty="0" err="1"/>
              <a:t>further</a:t>
            </a:r>
            <a:r>
              <a:rPr lang="fi-FI" sz="1600" dirty="0"/>
              <a:t> </a:t>
            </a:r>
            <a:r>
              <a:rPr lang="fi-FI" sz="1600" dirty="0" err="1"/>
              <a:t>discussion</a:t>
            </a:r>
            <a:r>
              <a:rPr lang="fi-FI" sz="1600" dirty="0"/>
              <a:t> in </a:t>
            </a:r>
            <a:r>
              <a:rPr lang="fi-FI" sz="1600" dirty="0" err="1"/>
              <a:t>next</a:t>
            </a:r>
            <a:r>
              <a:rPr lang="fi-FI" sz="1600" dirty="0"/>
              <a:t> </a:t>
            </a:r>
            <a:r>
              <a:rPr lang="fi-FI" sz="1600" dirty="0" err="1"/>
              <a:t>meeting</a:t>
            </a:r>
            <a:r>
              <a:rPr lang="fi-FI" sz="1600" dirty="0"/>
              <a:t>.</a:t>
            </a:r>
            <a:endParaRPr lang="en-US" sz="1600" dirty="0"/>
          </a:p>
          <a:p>
            <a:pPr marL="0" indent="0">
              <a:buNone/>
            </a:pPr>
            <a:endParaRPr lang="fi-FI" sz="1600" dirty="0" smtClean="0"/>
          </a:p>
          <a:p>
            <a:pPr marL="0" indent="0">
              <a:buNone/>
            </a:pPr>
            <a:r>
              <a:rPr lang="fi-FI" sz="1600" dirty="0" smtClean="0"/>
              <a:t>REFERENCE:</a:t>
            </a:r>
          </a:p>
          <a:p>
            <a:pPr marL="0" indent="0">
              <a:buNone/>
            </a:pPr>
            <a:r>
              <a:rPr lang="en-US" sz="1600" dirty="0" smtClean="0"/>
              <a:t>R4-77AH-IoT-0059</a:t>
            </a:r>
            <a:r>
              <a:rPr lang="en-US" sz="1600" dirty="0"/>
              <a:t>, NB-IOT UE RF </a:t>
            </a:r>
            <a:r>
              <a:rPr lang="en-US" sz="1600" dirty="0" smtClean="0"/>
              <a:t>aspects, Nokia Networks</a:t>
            </a:r>
            <a:endParaRPr lang="en-US" sz="1600" dirty="0"/>
          </a:p>
          <a:p>
            <a:endParaRPr lang="en-US" sz="16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 smtClean="0"/>
              <a:t>Background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 noProof="0" smtClean="0">
                <a:solidFill>
                  <a:schemeClr val="bg2"/>
                </a:solidFill>
                <a:cs typeface="Arial" charset="0"/>
              </a:rPr>
              <a:t>&lt;Change information classification in footer&gt;</a:t>
            </a:r>
            <a:endParaRPr lang="en-US" noProof="0" dirty="0" smtClean="0">
              <a:solidFill>
                <a:schemeClr val="bg2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9433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sz="1400" dirty="0" err="1" smtClean="0"/>
              <a:t>Use</a:t>
            </a:r>
            <a:r>
              <a:rPr lang="fi-FI" sz="1400" dirty="0" smtClean="0"/>
              <a:t> TS 36.101 for NB-IOT UE RF </a:t>
            </a:r>
            <a:r>
              <a:rPr lang="fi-FI" sz="1400" dirty="0" err="1" smtClean="0"/>
              <a:t>requrements</a:t>
            </a:r>
            <a:endParaRPr lang="fi-FI" sz="1400" dirty="0" smtClean="0"/>
          </a:p>
          <a:p>
            <a:r>
              <a:rPr lang="fi-FI" sz="1400" dirty="0" err="1" smtClean="0"/>
              <a:t>Assign</a:t>
            </a:r>
            <a:r>
              <a:rPr lang="fi-FI" sz="1400" dirty="0" smtClean="0"/>
              <a:t> </a:t>
            </a:r>
            <a:r>
              <a:rPr lang="fi-FI" sz="1400" dirty="0" err="1" smtClean="0"/>
              <a:t>suffix</a:t>
            </a:r>
            <a:r>
              <a:rPr lang="fi-FI" sz="1400" dirty="0" smtClean="0"/>
              <a:t> F for NB-IOT </a:t>
            </a:r>
            <a:r>
              <a:rPr lang="fi-FI" sz="1400" dirty="0" err="1" smtClean="0"/>
              <a:t>sub-clauses</a:t>
            </a:r>
            <a:endParaRPr lang="fi-FI" sz="1400" dirty="0" smtClean="0"/>
          </a:p>
          <a:p>
            <a:r>
              <a:rPr lang="fi-FI" sz="1400" dirty="0" err="1" smtClean="0"/>
              <a:t>Re-use</a:t>
            </a:r>
            <a:r>
              <a:rPr lang="fi-FI" sz="1400" dirty="0" smtClean="0"/>
              <a:t> </a:t>
            </a:r>
            <a:r>
              <a:rPr lang="fi-FI" sz="1400" dirty="0" err="1" smtClean="0"/>
              <a:t>existing</a:t>
            </a:r>
            <a:r>
              <a:rPr lang="fi-FI" sz="1400" dirty="0" smtClean="0"/>
              <a:t> E-UTRA </a:t>
            </a:r>
            <a:r>
              <a:rPr lang="fi-FI" sz="1400" dirty="0" err="1" smtClean="0"/>
              <a:t>band</a:t>
            </a:r>
            <a:r>
              <a:rPr lang="fi-FI" sz="1400" dirty="0" smtClean="0"/>
              <a:t> definition for NB-IOT. NB-IOT </a:t>
            </a:r>
            <a:r>
              <a:rPr lang="fi-FI" sz="1400" dirty="0" err="1" smtClean="0"/>
              <a:t>clause</a:t>
            </a:r>
            <a:r>
              <a:rPr lang="fi-FI" sz="1400" dirty="0" smtClean="0"/>
              <a:t> </a:t>
            </a:r>
            <a:r>
              <a:rPr lang="fi-FI" sz="1400" dirty="0" err="1" smtClean="0"/>
              <a:t>list</a:t>
            </a:r>
            <a:r>
              <a:rPr lang="fi-FI" sz="1400" dirty="0" smtClean="0"/>
              <a:t> </a:t>
            </a:r>
            <a:r>
              <a:rPr lang="fi-FI" sz="1400" dirty="0" err="1" smtClean="0"/>
              <a:t>appropriate</a:t>
            </a:r>
            <a:r>
              <a:rPr lang="fi-FI" sz="1400" dirty="0" smtClean="0"/>
              <a:t> </a:t>
            </a:r>
            <a:r>
              <a:rPr lang="fi-FI" sz="1400" dirty="0" err="1" smtClean="0"/>
              <a:t>bands</a:t>
            </a:r>
            <a:r>
              <a:rPr lang="fi-FI" sz="1400" dirty="0" smtClean="0"/>
              <a:t> and </a:t>
            </a:r>
            <a:r>
              <a:rPr lang="fi-FI" sz="1400" dirty="0" err="1" smtClean="0"/>
              <a:t>refers</a:t>
            </a:r>
            <a:r>
              <a:rPr lang="fi-FI" sz="1400" dirty="0" smtClean="0"/>
              <a:t> </a:t>
            </a:r>
            <a:r>
              <a:rPr lang="fi-FI" sz="1400" dirty="0" err="1" smtClean="0"/>
              <a:t>back</a:t>
            </a:r>
            <a:r>
              <a:rPr lang="fi-FI" sz="1400" dirty="0" smtClean="0"/>
              <a:t> to E-UTRA </a:t>
            </a:r>
            <a:r>
              <a:rPr lang="fi-FI" sz="1400" dirty="0" err="1" smtClean="0"/>
              <a:t>band</a:t>
            </a:r>
            <a:r>
              <a:rPr lang="fi-FI" sz="1400" dirty="0" smtClean="0"/>
              <a:t> definition </a:t>
            </a:r>
            <a:r>
              <a:rPr lang="fi-FI" sz="1400" dirty="0" err="1" smtClean="0"/>
              <a:t>clause</a:t>
            </a:r>
            <a:r>
              <a:rPr lang="fi-FI" sz="1400" dirty="0" smtClean="0"/>
              <a:t>.</a:t>
            </a:r>
          </a:p>
          <a:p>
            <a:r>
              <a:rPr lang="fi-FI" sz="1400" dirty="0" smtClean="0"/>
              <a:t>For </a:t>
            </a:r>
            <a:r>
              <a:rPr lang="fi-FI" sz="1400" dirty="0" err="1" smtClean="0"/>
              <a:t>Standalone</a:t>
            </a:r>
            <a:r>
              <a:rPr lang="fi-FI" sz="1400" dirty="0" smtClean="0"/>
              <a:t> and </a:t>
            </a:r>
            <a:r>
              <a:rPr lang="fi-FI" sz="1400" dirty="0" err="1" smtClean="0"/>
              <a:t>guardband</a:t>
            </a:r>
            <a:r>
              <a:rPr lang="fi-FI" sz="1400" dirty="0" smtClean="0"/>
              <a:t> </a:t>
            </a:r>
            <a:r>
              <a:rPr lang="fi-FI" sz="1400" dirty="0" err="1" smtClean="0"/>
              <a:t>operation</a:t>
            </a:r>
            <a:r>
              <a:rPr lang="fi-FI" sz="1400" dirty="0" smtClean="0"/>
              <a:t> NB-IOT </a:t>
            </a:r>
            <a:r>
              <a:rPr lang="fi-FI" sz="1400" dirty="0" err="1" smtClean="0"/>
              <a:t>uplink</a:t>
            </a:r>
            <a:r>
              <a:rPr lang="fi-FI" sz="1400" dirty="0" smtClean="0"/>
              <a:t> and </a:t>
            </a:r>
            <a:r>
              <a:rPr lang="fi-FI" sz="1400" dirty="0" err="1" smtClean="0"/>
              <a:t>downlink</a:t>
            </a:r>
            <a:r>
              <a:rPr lang="fi-FI" sz="1400" dirty="0" smtClean="0"/>
              <a:t> </a:t>
            </a:r>
            <a:r>
              <a:rPr lang="fi-FI" sz="1400" dirty="0" err="1" smtClean="0"/>
              <a:t>channel</a:t>
            </a:r>
            <a:r>
              <a:rPr lang="fi-FI" sz="1400" dirty="0" smtClean="0"/>
              <a:t> </a:t>
            </a:r>
            <a:r>
              <a:rPr lang="fi-FI" sz="1400" dirty="0" err="1" smtClean="0"/>
              <a:t>bandwidth</a:t>
            </a:r>
            <a:r>
              <a:rPr lang="fi-FI" sz="1400" dirty="0" smtClean="0"/>
              <a:t> is 200 </a:t>
            </a:r>
            <a:r>
              <a:rPr lang="fi-FI" sz="1400" dirty="0" smtClean="0"/>
              <a:t>kHz for </a:t>
            </a:r>
            <a:r>
              <a:rPr lang="fi-FI" sz="1400" dirty="0" err="1" smtClean="0"/>
              <a:t>both</a:t>
            </a:r>
            <a:r>
              <a:rPr lang="fi-FI" sz="1400" dirty="0" smtClean="0"/>
              <a:t> single </a:t>
            </a:r>
            <a:r>
              <a:rPr lang="fi-FI" sz="1400" dirty="0" err="1" smtClean="0"/>
              <a:t>tone</a:t>
            </a:r>
            <a:r>
              <a:rPr lang="fi-FI" sz="1400" dirty="0" smtClean="0"/>
              <a:t> and </a:t>
            </a:r>
            <a:r>
              <a:rPr lang="fi-FI" sz="1400" dirty="0" err="1" smtClean="0"/>
              <a:t>multitone</a:t>
            </a:r>
            <a:r>
              <a:rPr lang="fi-FI" sz="1400" dirty="0" smtClean="0"/>
              <a:t>.</a:t>
            </a:r>
            <a:endParaRPr lang="fi-FI" sz="1400" dirty="0" smtClean="0"/>
          </a:p>
          <a:p>
            <a:r>
              <a:rPr lang="fi-FI" sz="1400" dirty="0" smtClean="0"/>
              <a:t>Channel </a:t>
            </a:r>
            <a:r>
              <a:rPr lang="fi-FI" sz="1400" dirty="0" err="1" smtClean="0"/>
              <a:t>spacing</a:t>
            </a:r>
            <a:r>
              <a:rPr lang="fi-FI" sz="1400" dirty="0" smtClean="0"/>
              <a:t> for </a:t>
            </a:r>
            <a:r>
              <a:rPr lang="fi-FI" sz="1400" dirty="0" err="1" smtClean="0"/>
              <a:t>standalone</a:t>
            </a:r>
            <a:r>
              <a:rPr lang="fi-FI" sz="1400" dirty="0" smtClean="0"/>
              <a:t> NB-IOT is 200 kHz</a:t>
            </a:r>
          </a:p>
          <a:p>
            <a:r>
              <a:rPr lang="fi-FI" sz="1400" dirty="0"/>
              <a:t>Channel </a:t>
            </a:r>
            <a:r>
              <a:rPr lang="fi-FI" sz="1400" dirty="0" err="1" smtClean="0"/>
              <a:t>raster</a:t>
            </a:r>
            <a:r>
              <a:rPr lang="fi-FI" sz="1400" dirty="0" smtClean="0"/>
              <a:t> </a:t>
            </a:r>
            <a:r>
              <a:rPr lang="fi-FI" sz="1400" dirty="0"/>
              <a:t>for </a:t>
            </a:r>
            <a:r>
              <a:rPr lang="fi-FI" sz="1400" dirty="0" err="1"/>
              <a:t>standalone</a:t>
            </a:r>
            <a:r>
              <a:rPr lang="fi-FI" sz="1400" dirty="0"/>
              <a:t> NB-IOT is </a:t>
            </a:r>
            <a:r>
              <a:rPr lang="fi-FI" sz="1400" dirty="0" smtClean="0"/>
              <a:t>100 kHz</a:t>
            </a:r>
          </a:p>
          <a:p>
            <a:r>
              <a:rPr lang="fi-FI" sz="1400" dirty="0" smtClean="0"/>
              <a:t>E-UTRA Channel </a:t>
            </a:r>
            <a:r>
              <a:rPr lang="fi-FI" sz="1400" dirty="0" err="1" smtClean="0"/>
              <a:t>numbering</a:t>
            </a:r>
            <a:r>
              <a:rPr lang="fi-FI" sz="1400" dirty="0" smtClean="0"/>
              <a:t> is </a:t>
            </a:r>
            <a:r>
              <a:rPr lang="fi-FI" sz="1400" dirty="0" err="1" smtClean="0"/>
              <a:t>used</a:t>
            </a:r>
            <a:r>
              <a:rPr lang="fi-FI" sz="1400" dirty="0" smtClean="0"/>
              <a:t> for </a:t>
            </a:r>
            <a:r>
              <a:rPr lang="fi-FI" sz="1400" dirty="0" err="1"/>
              <a:t>standalone</a:t>
            </a:r>
            <a:r>
              <a:rPr lang="fi-FI" sz="1400" dirty="0"/>
              <a:t> </a:t>
            </a:r>
            <a:r>
              <a:rPr lang="fi-FI" sz="1400" dirty="0" smtClean="0"/>
              <a:t>NB-IOT</a:t>
            </a:r>
          </a:p>
          <a:p>
            <a:r>
              <a:rPr lang="fi-FI" sz="1400" dirty="0"/>
              <a:t>E-UTRA </a:t>
            </a:r>
            <a:r>
              <a:rPr lang="fi-FI" sz="1400" dirty="0" err="1"/>
              <a:t>Tx-Rx</a:t>
            </a:r>
            <a:r>
              <a:rPr lang="fi-FI" sz="1400" dirty="0"/>
              <a:t> </a:t>
            </a:r>
            <a:r>
              <a:rPr lang="fi-FI" sz="1400" dirty="0" err="1"/>
              <a:t>frequency</a:t>
            </a:r>
            <a:r>
              <a:rPr lang="fi-FI" sz="1400" dirty="0"/>
              <a:t> </a:t>
            </a:r>
            <a:r>
              <a:rPr lang="fi-FI" sz="1400" dirty="0" err="1"/>
              <a:t>separationis</a:t>
            </a:r>
            <a:r>
              <a:rPr lang="fi-FI" sz="1400" dirty="0"/>
              <a:t> </a:t>
            </a:r>
            <a:r>
              <a:rPr lang="fi-FI" sz="1400" dirty="0" err="1"/>
              <a:t>used</a:t>
            </a:r>
            <a:r>
              <a:rPr lang="fi-FI" sz="1400" dirty="0"/>
              <a:t> for </a:t>
            </a:r>
            <a:r>
              <a:rPr lang="fi-FI" sz="1400" dirty="0" err="1"/>
              <a:t>standalone</a:t>
            </a:r>
            <a:r>
              <a:rPr lang="fi-FI" sz="1400" dirty="0"/>
              <a:t> NB-IOT</a:t>
            </a:r>
          </a:p>
          <a:p>
            <a:endParaRPr lang="fi-FI" sz="1200" dirty="0" smtClean="0"/>
          </a:p>
          <a:p>
            <a:endParaRPr lang="fi-FI" sz="1200" dirty="0"/>
          </a:p>
          <a:p>
            <a:endParaRPr lang="fi-FI" sz="1200" dirty="0" smtClean="0"/>
          </a:p>
          <a:p>
            <a:endParaRPr lang="fi-FI" sz="1200" dirty="0"/>
          </a:p>
          <a:p>
            <a:endParaRPr lang="fi-FI" sz="1200" dirty="0" smtClean="0"/>
          </a:p>
          <a:p>
            <a:endParaRPr lang="en-US" sz="12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ヒラギノ角ゴ Pro W3"/>
                <a:cs typeface="ヒラギノ角ゴ Pro W3"/>
              </a:rPr>
              <a:t>NB-IOT operating bands and channel </a:t>
            </a:r>
            <a:r>
              <a:rPr lang="en-US" dirty="0" err="1" smtClean="0">
                <a:ea typeface="ヒラギノ角ゴ Pro W3"/>
                <a:cs typeface="ヒラギノ角ゴ Pro W3"/>
              </a:rPr>
              <a:t>arrengements</a:t>
            </a:r>
            <a:r>
              <a:rPr lang="en-US" dirty="0" smtClean="0">
                <a:ea typeface="ヒラギノ角ゴ Pro W3"/>
                <a:cs typeface="ヒラギノ角ゴ Pro W3"/>
              </a:rPr>
              <a:t> agreements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 noProof="0" smtClean="0">
                <a:solidFill>
                  <a:schemeClr val="bg2"/>
                </a:solidFill>
                <a:cs typeface="Arial" charset="0"/>
              </a:rPr>
              <a:t>&lt;Change information classification in footer&gt;</a:t>
            </a:r>
            <a:endParaRPr lang="en-US" noProof="0" dirty="0" smtClean="0">
              <a:solidFill>
                <a:schemeClr val="bg2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2769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sz="1400" dirty="0"/>
              <a:t>E-UTRA Channel </a:t>
            </a:r>
            <a:r>
              <a:rPr lang="fi-FI" sz="1400" dirty="0" err="1"/>
              <a:t>numbering</a:t>
            </a:r>
            <a:r>
              <a:rPr lang="fi-FI" sz="1400" dirty="0"/>
              <a:t> is </a:t>
            </a:r>
            <a:r>
              <a:rPr lang="fi-FI" sz="1400" dirty="0" err="1"/>
              <a:t>used</a:t>
            </a:r>
            <a:r>
              <a:rPr lang="fi-FI" sz="1400" dirty="0"/>
              <a:t> for </a:t>
            </a:r>
            <a:r>
              <a:rPr lang="fi-FI" sz="1400" dirty="0" err="1" smtClean="0"/>
              <a:t>guardband</a:t>
            </a:r>
            <a:r>
              <a:rPr lang="fi-FI" sz="1400" dirty="0" smtClean="0"/>
              <a:t> and in-</a:t>
            </a:r>
            <a:r>
              <a:rPr lang="fi-FI" sz="1400" dirty="0" err="1" smtClean="0"/>
              <a:t>band</a:t>
            </a:r>
            <a:r>
              <a:rPr lang="fi-FI" sz="1400" dirty="0" smtClean="0"/>
              <a:t> NB-IOT</a:t>
            </a:r>
          </a:p>
          <a:p>
            <a:r>
              <a:rPr lang="fi-FI" sz="1400" dirty="0" err="1"/>
              <a:t>Tx-Rx</a:t>
            </a:r>
            <a:r>
              <a:rPr lang="fi-FI" sz="1400" dirty="0"/>
              <a:t> </a:t>
            </a:r>
            <a:r>
              <a:rPr lang="fi-FI" sz="1400" dirty="0" err="1"/>
              <a:t>frequency</a:t>
            </a:r>
            <a:r>
              <a:rPr lang="fi-FI" sz="1400" dirty="0"/>
              <a:t> </a:t>
            </a:r>
            <a:r>
              <a:rPr lang="fi-FI" sz="1400" dirty="0" err="1"/>
              <a:t>separationis</a:t>
            </a:r>
            <a:r>
              <a:rPr lang="fi-FI" sz="1400" dirty="0"/>
              <a:t> </a:t>
            </a:r>
            <a:r>
              <a:rPr lang="fi-FI" sz="1400" dirty="0" err="1"/>
              <a:t>used</a:t>
            </a:r>
            <a:r>
              <a:rPr lang="fi-FI" sz="1400" dirty="0"/>
              <a:t> for </a:t>
            </a:r>
            <a:r>
              <a:rPr lang="fi-FI" sz="1400" dirty="0" err="1"/>
              <a:t>guardband</a:t>
            </a:r>
            <a:r>
              <a:rPr lang="fi-FI" sz="1400" dirty="0"/>
              <a:t> and in-</a:t>
            </a:r>
            <a:r>
              <a:rPr lang="fi-FI" sz="1400" dirty="0" err="1"/>
              <a:t>band</a:t>
            </a:r>
            <a:r>
              <a:rPr lang="fi-FI" sz="1400" dirty="0" smtClean="0"/>
              <a:t> </a:t>
            </a:r>
            <a:r>
              <a:rPr lang="fi-FI" sz="1400" dirty="0"/>
              <a:t>NB-IOT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ヒラギノ角ゴ Pro W3"/>
                <a:cs typeface="ヒラギノ角ゴ Pro W3"/>
              </a:rPr>
              <a:t>NB-IOT operating bands and channel </a:t>
            </a:r>
            <a:r>
              <a:rPr lang="en-US" dirty="0" err="1">
                <a:ea typeface="ヒラギノ角ゴ Pro W3"/>
                <a:cs typeface="ヒラギノ角ゴ Pro W3"/>
              </a:rPr>
              <a:t>arrengements</a:t>
            </a:r>
            <a:r>
              <a:rPr lang="en-US" dirty="0">
                <a:ea typeface="ヒラギノ角ゴ Pro W3"/>
                <a:cs typeface="ヒラギノ角ゴ Pro W3"/>
              </a:rPr>
              <a:t> </a:t>
            </a:r>
            <a:r>
              <a:rPr lang="en-US" dirty="0" smtClean="0">
                <a:ea typeface="ヒラギノ角ゴ Pro W3"/>
                <a:cs typeface="ヒラギノ角ゴ Pro W3"/>
              </a:rPr>
              <a:t>open issues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 noProof="0" smtClean="0">
                <a:solidFill>
                  <a:schemeClr val="bg2"/>
                </a:solidFill>
                <a:cs typeface="Arial" charset="0"/>
              </a:rPr>
              <a:t>&lt;Change information classification in footer&gt;</a:t>
            </a:r>
            <a:endParaRPr lang="en-US" noProof="0" dirty="0" smtClean="0">
              <a:solidFill>
                <a:schemeClr val="bg2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70033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NET_PPT_Temp_Arial_Macro_Free_v52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T_PPT_Temp_Arial_Macro_Free_v51" id="{8D803308-784A-4915-9600-984AB2AA7C57}" vid="{40DA430F-9525-450C-A1C3-970D65CC2B3B}"/>
    </a:ext>
  </a:extLst>
</a:theme>
</file>

<file path=ppt/theme/theme2.xml><?xml version="1.0" encoding="utf-8"?>
<a:theme xmlns:a="http://schemas.openxmlformats.org/drawingml/2006/main" name="Nokia Master Blue Background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T_PPT_Temp_Arial_Macro_Free_v51" id="{8D803308-784A-4915-9600-984AB2AA7C57}" vid="{4A425527-96A3-4A84-9E4D-BF967562125A}"/>
    </a:ext>
  </a:extLst>
</a:theme>
</file>

<file path=ppt/theme/theme3.xml><?xml version="1.0" encoding="utf-8"?>
<a:theme xmlns:a="http://schemas.openxmlformats.org/drawingml/2006/main" name="Final Slide">
  <a:themeElements>
    <a:clrScheme name="Custom 18">
      <a:dk1>
        <a:srgbClr val="124191"/>
      </a:dk1>
      <a:lt1>
        <a:srgbClr val="FFFFFF"/>
      </a:lt1>
      <a:dk2>
        <a:srgbClr val="FFFFFF"/>
      </a:dk2>
      <a:lt2>
        <a:srgbClr val="687170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NET_PPT_Temp_Arial_Macro_Free_v51" id="{8D803308-784A-4915-9600-984AB2AA7C57}" vid="{390ADDEA-1B99-4A1B-B179-A2DD6FC18865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NET_PPT_Temp_Arial_Macro_Free_v53</Template>
  <TotalTime>0</TotalTime>
  <Words>214</Words>
  <Application>Microsoft Office PowerPoint</Application>
  <PresentationFormat>On-screen Show (16:9)</PresentationFormat>
  <Paragraphs>29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Arial</vt:lpstr>
      <vt:lpstr>Calibri</vt:lpstr>
      <vt:lpstr>Lucida Grande</vt:lpstr>
      <vt:lpstr>ヒラギノ角ゴ Pro W3</vt:lpstr>
      <vt:lpstr>NET_PPT_Temp_Arial_Macro_Free_v52</vt:lpstr>
      <vt:lpstr>Nokia Master Blue Background</vt:lpstr>
      <vt:lpstr>Final Slide</vt:lpstr>
      <vt:lpstr>PowerPoint Presentation</vt:lpstr>
      <vt:lpstr>Background</vt:lpstr>
      <vt:lpstr>NB-IOT operating bands and channel arrengements agreements</vt:lpstr>
      <vt:lpstr>NB-IOT operating bands and channel arrengements open issues</vt:lpstr>
      <vt:lpstr>PowerPoint Presentation</vt:lpstr>
    </vt:vector>
  </TitlesOfParts>
  <Manager/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2016-01-11T08:08:38Z</dcterms:created>
  <dcterms:modified xsi:type="dcterms:W3CDTF">2016-01-13T13:18:28Z</dcterms:modified>
</cp:coreProperties>
</file>