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5"/>
  </p:notesMasterIdLst>
  <p:sldIdLst>
    <p:sldId id="256" r:id="rId2"/>
    <p:sldId id="261" r:id="rId3"/>
    <p:sldId id="257" r:id="rId4"/>
    <p:sldId id="267" r:id="rId5"/>
    <p:sldId id="259" r:id="rId6"/>
    <p:sldId id="258" r:id="rId7"/>
    <p:sldId id="269" r:id="rId8"/>
    <p:sldId id="263" r:id="rId9"/>
    <p:sldId id="270" r:id="rId10"/>
    <p:sldId id="260" r:id="rId11"/>
    <p:sldId id="271" r:id="rId12"/>
    <p:sldId id="264" r:id="rId13"/>
    <p:sldId id="266" r:id="rId14"/>
  </p:sldIdLst>
  <p:sldSz cx="9144000" cy="6858000" type="screen4x3"/>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C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F2DE63D5-997A-4646-A377-4702673A728D}" styleName="淡色スタイル 2 - アクセント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91" autoAdjust="0"/>
    <p:restoredTop sz="94717" autoAdjust="0"/>
  </p:normalViewPr>
  <p:slideViewPr>
    <p:cSldViewPr>
      <p:cViewPr varScale="1">
        <p:scale>
          <a:sx n="99" d="100"/>
          <a:sy n="99" d="100"/>
        </p:scale>
        <p:origin x="-126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D82510A-8FB0-413C-BE6F-C6ABEBA6364C}" type="datetimeFigureOut">
              <a:rPr kumimoji="1" lang="ja-JP" altLang="en-US" smtClean="0"/>
              <a:t>2016/1/13</a:t>
            </a:fld>
            <a:endParaRPr kumimoji="1" lang="ja-JP" altLang="en-US"/>
          </a:p>
        </p:txBody>
      </p:sp>
      <p:sp>
        <p:nvSpPr>
          <p:cNvPr id="4" name="スライド イメージ プレースホルダー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6" name="フッター プレースホルダー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8F51320-5621-46AF-AB2B-68F559678558}" type="slidenum">
              <a:rPr kumimoji="1" lang="ja-JP" altLang="en-US" smtClean="0"/>
              <a:t>‹#›</a:t>
            </a:fld>
            <a:endParaRPr kumimoji="1" lang="ja-JP" altLang="en-US"/>
          </a:p>
        </p:txBody>
      </p:sp>
    </p:spTree>
    <p:extLst>
      <p:ext uri="{BB962C8B-B14F-4D97-AF65-F5344CB8AC3E}">
        <p14:creationId xmlns:p14="http://schemas.microsoft.com/office/powerpoint/2010/main" val="612083304"/>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6</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7</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8</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9</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10</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12</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10"/>
          </p:nvPr>
        </p:nvSpPr>
        <p:spPr/>
        <p:txBody>
          <a:bodyPr/>
          <a:lstStyle/>
          <a:p>
            <a:fld id="{98F51320-5621-46AF-AB2B-68F559678558}" type="slidenum">
              <a:rPr kumimoji="1" lang="ja-JP" altLang="en-US" smtClean="0"/>
              <a:t>13</a:t>
            </a:fld>
            <a:endParaRPr kumimoji="1" lang="ja-JP" altLang="en-US"/>
          </a:p>
        </p:txBody>
      </p:sp>
    </p:spTree>
    <p:extLst>
      <p:ext uri="{BB962C8B-B14F-4D97-AF65-F5344CB8AC3E}">
        <p14:creationId xmlns:p14="http://schemas.microsoft.com/office/powerpoint/2010/main" val="733720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465684552"/>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128390114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457200" y="274638"/>
            <a:ext cx="6019800" cy="5851525"/>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126155419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
        <p:nvSpPr>
          <p:cNvPr id="7" name="Slide Number Placeholder 5"/>
          <p:cNvSpPr txBox="1">
            <a:spLocks/>
          </p:cNvSpPr>
          <p:nvPr userDrawn="1"/>
        </p:nvSpPr>
        <p:spPr>
          <a:xfrm>
            <a:off x="7920038" y="6483350"/>
            <a:ext cx="989012" cy="222250"/>
          </a:xfrm>
          <a:prstGeom prst="rect">
            <a:avLst/>
          </a:prstGeom>
          <a:solidFill>
            <a:srgbClr val="92D050"/>
          </a:solidFill>
        </p:spPr>
        <p:txBody>
          <a:bodyPr vert="horz" lIns="91440" tIns="45720" rIns="91440" bIns="45720" rtlCol="0" anchor="ctr"/>
          <a:lstStyle>
            <a:defPPr>
              <a:defRPr lang="ja-JP"/>
            </a:defPPr>
            <a:lvl1pPr marL="0" algn="r" defTabSz="914400" rtl="0" eaLnBrk="1" latinLnBrk="0" hangingPunct="1">
              <a:defRPr kumimoji="1" sz="1200" kern="1200">
                <a:solidFill>
                  <a:schemeClr val="tx1">
                    <a:tint val="75000"/>
                  </a:schemeClr>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a:lstStyle>
          <a:p>
            <a:pPr algn="ctr">
              <a:defRPr/>
            </a:pPr>
            <a:r>
              <a:rPr lang="en-GB" altLang="ja-JP" dirty="0" smtClean="0">
                <a:solidFill>
                  <a:schemeClr val="tx1"/>
                </a:solidFill>
              </a:rPr>
              <a:t>Slide </a:t>
            </a:r>
            <a:fld id="{E502DE86-93E8-451D-A248-DF5D8E323018}" type="slidenum">
              <a:rPr lang="en-GB" altLang="ja-JP" smtClean="0">
                <a:solidFill>
                  <a:schemeClr val="tx1"/>
                </a:solidFill>
              </a:rPr>
              <a:pPr algn="ctr">
                <a:defRPr/>
              </a:pPr>
              <a:t>‹#›</a:t>
            </a:fld>
            <a:endParaRPr lang="en-GB" altLang="ja-JP" dirty="0">
              <a:solidFill>
                <a:schemeClr val="tx1"/>
              </a:solidFill>
            </a:endParaRPr>
          </a:p>
        </p:txBody>
      </p:sp>
    </p:spTree>
    <p:extLst>
      <p:ext uri="{BB962C8B-B14F-4D97-AF65-F5344CB8AC3E}">
        <p14:creationId xmlns:p14="http://schemas.microsoft.com/office/powerpoint/2010/main" val="80107891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23629049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11879741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2243676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32386294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82982650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222556806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8AE68003-98F5-4DA9-8BC3-6B485BDF4A4A}" type="datetimeFigureOut">
              <a:rPr kumimoji="1" lang="ja-JP" altLang="en-US" smtClean="0"/>
              <a:t>2016/1/13</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16105563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AE68003-98F5-4DA9-8BC3-6B485BDF4A4A}" type="datetimeFigureOut">
              <a:rPr kumimoji="1" lang="ja-JP" altLang="en-US" smtClean="0"/>
              <a:t>2016/1/13</a:t>
            </a:fld>
            <a:endParaRPr kumimoji="1" lang="ja-JP" altLang="en-US"/>
          </a:p>
        </p:txBody>
      </p:sp>
      <p:sp>
        <p:nvSpPr>
          <p:cNvPr id="5" name="フッター プレースホルダー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E727E9A-B8EB-4EE6-8D83-1B85CA1A53F0}" type="slidenum">
              <a:rPr kumimoji="1" lang="ja-JP" altLang="en-US" smtClean="0"/>
              <a:t>‹#›</a:t>
            </a:fld>
            <a:endParaRPr kumimoji="1" lang="ja-JP" altLang="en-US"/>
          </a:p>
        </p:txBody>
      </p:sp>
    </p:spTree>
    <p:extLst>
      <p:ext uri="{BB962C8B-B14F-4D97-AF65-F5344CB8AC3E}">
        <p14:creationId xmlns:p14="http://schemas.microsoft.com/office/powerpoint/2010/main" val="208063397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p:txBody>
          <a:bodyPr/>
          <a:lstStyle/>
          <a:p>
            <a:r>
              <a:rPr lang="en-US" altLang="ja-JP" dirty="0" smtClean="0"/>
              <a:t>WF for </a:t>
            </a:r>
            <a:r>
              <a:rPr lang="en-US" altLang="ja-JP" dirty="0" err="1" smtClean="0"/>
              <a:t>eMTC</a:t>
            </a:r>
            <a:r>
              <a:rPr lang="en-US" altLang="ja-JP" dirty="0" smtClean="0"/>
              <a:t> RF requirements</a:t>
            </a:r>
            <a:endParaRPr kumimoji="1" lang="ja-JP" altLang="en-US" dirty="0"/>
          </a:p>
        </p:txBody>
      </p:sp>
      <p:sp>
        <p:nvSpPr>
          <p:cNvPr id="3" name="サブタイトル 2"/>
          <p:cNvSpPr>
            <a:spLocks noGrp="1"/>
          </p:cNvSpPr>
          <p:nvPr>
            <p:ph type="subTitle" idx="1"/>
          </p:nvPr>
        </p:nvSpPr>
        <p:spPr/>
        <p:txBody>
          <a:bodyPr/>
          <a:lstStyle/>
          <a:p>
            <a:r>
              <a:rPr kumimoji="1" lang="en-US" altLang="ja-JP" dirty="0" smtClean="0"/>
              <a:t>NTT DOCOMO, INC.</a:t>
            </a:r>
            <a:endParaRPr kumimoji="1" lang="ja-JP" altLang="en-US" dirty="0"/>
          </a:p>
        </p:txBody>
      </p:sp>
      <p:sp>
        <p:nvSpPr>
          <p:cNvPr id="5" name="正方形/長方形 4"/>
          <p:cNvSpPr/>
          <p:nvPr/>
        </p:nvSpPr>
        <p:spPr>
          <a:xfrm>
            <a:off x="7234503" y="0"/>
            <a:ext cx="1909497" cy="369332"/>
          </a:xfrm>
          <a:prstGeom prst="rect">
            <a:avLst/>
          </a:prstGeom>
        </p:spPr>
        <p:txBody>
          <a:bodyPr wrap="none">
            <a:spAutoFit/>
          </a:bodyPr>
          <a:lstStyle/>
          <a:p>
            <a:r>
              <a:rPr lang="en-GB" altLang="ja-JP" dirty="0"/>
              <a:t>R4-77AH-IoT-0058</a:t>
            </a:r>
            <a:endParaRPr lang="ja-JP" altLang="en-US" dirty="0"/>
          </a:p>
        </p:txBody>
      </p:sp>
      <p:sp>
        <p:nvSpPr>
          <p:cNvPr id="6" name="正方形/長方形 5"/>
          <p:cNvSpPr/>
          <p:nvPr/>
        </p:nvSpPr>
        <p:spPr>
          <a:xfrm>
            <a:off x="10170" y="6524"/>
            <a:ext cx="4572000" cy="2031325"/>
          </a:xfrm>
          <a:prstGeom prst="rect">
            <a:avLst/>
          </a:prstGeom>
        </p:spPr>
        <p:txBody>
          <a:bodyPr>
            <a:spAutoFit/>
          </a:bodyPr>
          <a:lstStyle/>
          <a:p>
            <a:r>
              <a:rPr lang="en-GB" altLang="ja-JP" dirty="0" smtClean="0"/>
              <a:t>3GPP </a:t>
            </a:r>
            <a:r>
              <a:rPr lang="en-GB" altLang="ja-JP" dirty="0"/>
              <a:t>TSG-RAN WG4 Meeting #77 NB-IOT AH</a:t>
            </a:r>
            <a:endParaRPr lang="ja-JP" altLang="en-US" dirty="0"/>
          </a:p>
          <a:p>
            <a:r>
              <a:rPr lang="en-US" altLang="ja-JP" dirty="0" smtClean="0"/>
              <a:t>Budapest</a:t>
            </a:r>
            <a:r>
              <a:rPr lang="en-US" altLang="ja-JP" dirty="0"/>
              <a:t>, Hungary, 20 – 22 Jan, 2016</a:t>
            </a:r>
            <a:endParaRPr lang="ja-JP" altLang="ja-JP" b="1" dirty="0"/>
          </a:p>
          <a:p>
            <a:r>
              <a:rPr lang="en-US" altLang="ja-JP" dirty="0"/>
              <a:t> </a:t>
            </a:r>
            <a:endParaRPr lang="ja-JP" altLang="ja-JP" b="1" dirty="0"/>
          </a:p>
          <a:p>
            <a:r>
              <a:rPr lang="en-GB" altLang="ja-JP" b="1" dirty="0"/>
              <a:t>Agenda </a:t>
            </a:r>
            <a:r>
              <a:rPr lang="en-GB" altLang="ja-JP" b="1" dirty="0" smtClean="0"/>
              <a:t>Item:   </a:t>
            </a:r>
            <a:r>
              <a:rPr lang="en-GB" altLang="ja-JP" dirty="0" smtClean="0"/>
              <a:t>4.2</a:t>
            </a:r>
            <a:endParaRPr lang="ja-JP" altLang="ja-JP" dirty="0"/>
          </a:p>
          <a:p>
            <a:r>
              <a:rPr lang="en-GB" altLang="ja-JP" b="1" dirty="0"/>
              <a:t>Source: 	</a:t>
            </a:r>
            <a:r>
              <a:rPr lang="en-GB" altLang="ja-JP" b="1" dirty="0" smtClean="0"/>
              <a:t>          </a:t>
            </a:r>
            <a:r>
              <a:rPr lang="en-GB" altLang="ja-JP" dirty="0" smtClean="0"/>
              <a:t>NTT </a:t>
            </a:r>
            <a:r>
              <a:rPr lang="en-GB" altLang="ja-JP" dirty="0"/>
              <a:t>DOCOMO, INC.</a:t>
            </a:r>
            <a:endParaRPr lang="ja-JP" altLang="ja-JP" dirty="0"/>
          </a:p>
          <a:p>
            <a:r>
              <a:rPr lang="en-GB" altLang="ja-JP" b="1" dirty="0"/>
              <a:t>Title:</a:t>
            </a:r>
            <a:r>
              <a:rPr lang="en-GB" altLang="ja-JP" dirty="0"/>
              <a:t> 	</a:t>
            </a:r>
            <a:r>
              <a:rPr lang="en-GB" altLang="ja-JP" dirty="0" smtClean="0"/>
              <a:t>          WF </a:t>
            </a:r>
            <a:r>
              <a:rPr lang="en-GB" altLang="ja-JP" dirty="0"/>
              <a:t>for </a:t>
            </a:r>
            <a:r>
              <a:rPr lang="en-GB" altLang="ja-JP" dirty="0" err="1"/>
              <a:t>eMTC</a:t>
            </a:r>
            <a:r>
              <a:rPr lang="en-GB" altLang="ja-JP" dirty="0"/>
              <a:t> RF requirements</a:t>
            </a:r>
            <a:endParaRPr lang="ja-JP" altLang="ja-JP" dirty="0"/>
          </a:p>
          <a:p>
            <a:r>
              <a:rPr lang="en-GB" altLang="ja-JP" b="1" dirty="0"/>
              <a:t>Document </a:t>
            </a:r>
            <a:r>
              <a:rPr lang="en-GB" altLang="ja-JP" b="1" dirty="0" smtClean="0"/>
              <a:t>for:  </a:t>
            </a:r>
            <a:r>
              <a:rPr lang="en-GB" altLang="ja-JP" dirty="0" smtClean="0"/>
              <a:t>Approval</a:t>
            </a:r>
            <a:endParaRPr lang="ja-JP" altLang="en-US" dirty="0"/>
          </a:p>
        </p:txBody>
      </p:sp>
    </p:spTree>
    <p:extLst>
      <p:ext uri="{BB962C8B-B14F-4D97-AF65-F5344CB8AC3E}">
        <p14:creationId xmlns:p14="http://schemas.microsoft.com/office/powerpoint/2010/main" val="30899762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936104"/>
          </a:xfrm>
        </p:spPr>
        <p:txBody>
          <a:bodyPr/>
          <a:lstStyle/>
          <a:p>
            <a:r>
              <a:rPr lang="en-US" altLang="ja-JP" dirty="0" err="1" smtClean="0"/>
              <a:t>eMTC</a:t>
            </a:r>
            <a:r>
              <a:rPr kumimoji="1" lang="en-US" altLang="ja-JP" dirty="0" smtClean="0"/>
              <a:t> ACLR for UTRA ACLR 2</a:t>
            </a:r>
            <a:endParaRPr kumimoji="1" lang="ja-JP" altLang="en-US" dirty="0"/>
          </a:p>
        </p:txBody>
      </p:sp>
      <p:sp>
        <p:nvSpPr>
          <p:cNvPr id="3" name="コンテンツ プレースホルダー 2"/>
          <p:cNvSpPr>
            <a:spLocks noGrp="1"/>
          </p:cNvSpPr>
          <p:nvPr>
            <p:ph idx="1"/>
          </p:nvPr>
        </p:nvSpPr>
        <p:spPr>
          <a:xfrm>
            <a:off x="107504" y="908720"/>
            <a:ext cx="8856984" cy="5760640"/>
          </a:xfrm>
        </p:spPr>
        <p:txBody>
          <a:bodyPr>
            <a:normAutofit/>
          </a:bodyPr>
          <a:lstStyle/>
          <a:p>
            <a:r>
              <a:rPr lang="en-US" altLang="ja-JP" sz="2400" dirty="0" smtClean="0"/>
              <a:t>Consideration of UTRA ACLR 2: </a:t>
            </a:r>
          </a:p>
          <a:p>
            <a:pPr lvl="1"/>
            <a:r>
              <a:rPr lang="en-US" altLang="ja-JP" sz="1800" dirty="0" smtClean="0"/>
              <a:t>Provided that proposed SEM is satisfied, the interference level from </a:t>
            </a:r>
            <a:r>
              <a:rPr lang="en-US" altLang="ja-JP" sz="1800" dirty="0" err="1" smtClean="0"/>
              <a:t>eMTC</a:t>
            </a:r>
            <a:r>
              <a:rPr lang="en-US" altLang="ja-JP" sz="1800" dirty="0" smtClean="0"/>
              <a:t> into UTRA ACLR 2 region is quite limited and even if we define it as 36 dB, it will be easily satisfied.</a:t>
            </a:r>
          </a:p>
          <a:p>
            <a:pPr lvl="1"/>
            <a:r>
              <a:rPr lang="en-US" altLang="ja-JP" sz="1800" dirty="0" smtClean="0"/>
              <a:t>Note that -30dBm/MHz is already satisfied due to SEM. Even if MBW is extended to 3.84 MHz, 20 </a:t>
            </a:r>
            <a:r>
              <a:rPr lang="en-US" altLang="ja-JP" sz="1800" dirty="0" err="1" smtClean="0"/>
              <a:t>dBm</a:t>
            </a:r>
            <a:r>
              <a:rPr lang="en-US" altLang="ja-JP" sz="1800" dirty="0" smtClean="0"/>
              <a:t> - (-30 </a:t>
            </a:r>
            <a:r>
              <a:rPr lang="en-US" altLang="ja-JP" sz="1800" dirty="0" err="1" smtClean="0"/>
              <a:t>dBm</a:t>
            </a:r>
            <a:r>
              <a:rPr lang="en-US" altLang="ja-JP" sz="1800" dirty="0" smtClean="0"/>
              <a:t> + 5.84 dB) = 44 dB would be satisfied.</a:t>
            </a:r>
          </a:p>
          <a:p>
            <a:pPr lvl="1"/>
            <a:r>
              <a:rPr lang="en-US" altLang="ja-JP" sz="1800" dirty="0" smtClean="0"/>
              <a:t>In addition, as at least linearity of 30 dB is maintained, UTRA ACLR 2 may not be necessary.</a:t>
            </a:r>
          </a:p>
          <a:p>
            <a:r>
              <a:rPr lang="en-US" altLang="ja-JP" sz="2200" dirty="0" smtClean="0"/>
              <a:t>Summary</a:t>
            </a:r>
          </a:p>
          <a:p>
            <a:pPr lvl="1"/>
            <a:r>
              <a:rPr lang="en-US" altLang="ja-JP" sz="1800" dirty="0" smtClean="0"/>
              <a:t>From technical point of view, </a:t>
            </a:r>
            <a:r>
              <a:rPr lang="en-US" altLang="ja-JP" sz="1800" dirty="0" err="1" smtClean="0"/>
              <a:t>eMTC</a:t>
            </a:r>
            <a:r>
              <a:rPr lang="en-US" altLang="ja-JP" sz="1800" dirty="0" smtClean="0"/>
              <a:t> ACLR for UTRA ACLR 2 seems not necessary.</a:t>
            </a:r>
            <a:endParaRPr lang="en-US" altLang="ja-JP" sz="1800" dirty="0"/>
          </a:p>
          <a:p>
            <a:pPr lvl="1"/>
            <a:r>
              <a:rPr lang="en-US" altLang="ja-JP" sz="1800" dirty="0" smtClean="0"/>
              <a:t>Views </a:t>
            </a:r>
            <a:r>
              <a:rPr lang="en-US" altLang="ja-JP" sz="1800" dirty="0"/>
              <a:t>on necessity of </a:t>
            </a:r>
            <a:r>
              <a:rPr lang="en-US" altLang="ja-JP" sz="1800" dirty="0" err="1"/>
              <a:t>eMTC</a:t>
            </a:r>
            <a:r>
              <a:rPr lang="en-US" altLang="ja-JP" sz="1800" dirty="0"/>
              <a:t> for UTRA ACLR </a:t>
            </a:r>
            <a:r>
              <a:rPr lang="en-US" altLang="ja-JP" sz="1800" dirty="0" smtClean="0"/>
              <a:t>2 </a:t>
            </a:r>
            <a:r>
              <a:rPr lang="en-US" altLang="ja-JP" sz="1800" dirty="0"/>
              <a:t>from other companies welcome.</a:t>
            </a:r>
          </a:p>
          <a:p>
            <a:pPr lvl="1"/>
            <a:endParaRPr lang="en-US" altLang="ja-JP" sz="1800" dirty="0" smtClean="0"/>
          </a:p>
        </p:txBody>
      </p:sp>
    </p:spTree>
    <p:extLst>
      <p:ext uri="{BB962C8B-B14F-4D97-AF65-F5344CB8AC3E}">
        <p14:creationId xmlns:p14="http://schemas.microsoft.com/office/powerpoint/2010/main" val="36843682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nchor="ctr">
            <a:normAutofit/>
          </a:bodyPr>
          <a:lstStyle/>
          <a:p>
            <a:pPr algn="ctr"/>
            <a:r>
              <a:rPr lang="en-US" altLang="ja-JP" sz="8800" dirty="0" smtClean="0"/>
              <a:t>Annex</a:t>
            </a:r>
            <a:endParaRPr kumimoji="1" lang="ja-JP" altLang="en-US" sz="8800" dirty="0"/>
          </a:p>
        </p:txBody>
      </p:sp>
    </p:spTree>
    <p:extLst>
      <p:ext uri="{BB962C8B-B14F-4D97-AF65-F5344CB8AC3E}">
        <p14:creationId xmlns:p14="http://schemas.microsoft.com/office/powerpoint/2010/main" val="364957044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表 8"/>
          <p:cNvGraphicFramePr>
            <a:graphicFrameLocks noGrp="1"/>
          </p:cNvGraphicFramePr>
          <p:nvPr>
            <p:extLst>
              <p:ext uri="{D42A27DB-BD31-4B8C-83A1-F6EECF244321}">
                <p14:modId xmlns:p14="http://schemas.microsoft.com/office/powerpoint/2010/main" val="718643805"/>
              </p:ext>
            </p:extLst>
          </p:nvPr>
        </p:nvGraphicFramePr>
        <p:xfrm>
          <a:off x="107504" y="4044671"/>
          <a:ext cx="8928992" cy="2696697"/>
        </p:xfrm>
        <a:graphic>
          <a:graphicData uri="http://schemas.openxmlformats.org/drawingml/2006/table">
            <a:tbl>
              <a:tblPr firstRow="1" bandRow="1">
                <a:tableStyleId>{5940675A-B579-460E-94D1-54222C63F5DA}</a:tableStyleId>
              </a:tblPr>
              <a:tblGrid>
                <a:gridCol w="1584176"/>
                <a:gridCol w="7344816"/>
              </a:tblGrid>
              <a:tr h="752481">
                <a:tc>
                  <a:txBody>
                    <a:bodyPr/>
                    <a:lstStyle/>
                    <a:p>
                      <a:endParaRPr kumimoji="1" lang="ja-JP" altLang="en-US" dirty="0"/>
                    </a:p>
                  </a:txBody>
                  <a:tcPr/>
                </a:tc>
                <a:tc>
                  <a:txBody>
                    <a:bodyPr/>
                    <a:lstStyle/>
                    <a:p>
                      <a:endParaRPr kumimoji="1" lang="ja-JP" altLang="en-US" dirty="0"/>
                    </a:p>
                  </a:txBody>
                  <a:tcPr/>
                </a:tc>
              </a:tr>
              <a:tr h="898705">
                <a:tc>
                  <a:txBody>
                    <a:bodyPr/>
                    <a:lstStyle/>
                    <a:p>
                      <a:endParaRPr kumimoji="1" lang="ja-JP" altLang="en-US"/>
                    </a:p>
                  </a:txBody>
                  <a:tcPr/>
                </a:tc>
                <a:tc>
                  <a:txBody>
                    <a:bodyPr/>
                    <a:lstStyle/>
                    <a:p>
                      <a:endParaRPr kumimoji="1" lang="ja-JP" altLang="en-US" dirty="0"/>
                    </a:p>
                  </a:txBody>
                  <a:tcPr/>
                </a:tc>
              </a:tr>
              <a:tr h="1045511">
                <a:tc>
                  <a:txBody>
                    <a:bodyPr/>
                    <a:lstStyle/>
                    <a:p>
                      <a:endParaRPr kumimoji="1" lang="ja-JP" altLang="en-US"/>
                    </a:p>
                  </a:txBody>
                  <a:tcPr/>
                </a:tc>
                <a:tc>
                  <a:txBody>
                    <a:bodyPr/>
                    <a:lstStyle/>
                    <a:p>
                      <a:endParaRPr kumimoji="1" lang="ja-JP" altLang="en-US" dirty="0"/>
                    </a:p>
                  </a:txBody>
                  <a:tcPr/>
                </a:tc>
              </a:tr>
            </a:tbl>
          </a:graphicData>
        </a:graphic>
      </p:graphicFrame>
      <p:sp>
        <p:nvSpPr>
          <p:cNvPr id="2" name="タイトル 1"/>
          <p:cNvSpPr>
            <a:spLocks noGrp="1"/>
          </p:cNvSpPr>
          <p:nvPr>
            <p:ph type="title"/>
          </p:nvPr>
        </p:nvSpPr>
        <p:spPr>
          <a:xfrm>
            <a:off x="457200" y="44624"/>
            <a:ext cx="8229600" cy="936104"/>
          </a:xfrm>
        </p:spPr>
        <p:txBody>
          <a:bodyPr>
            <a:normAutofit fontScale="90000"/>
          </a:bodyPr>
          <a:lstStyle/>
          <a:p>
            <a:r>
              <a:rPr lang="en-US" altLang="ja-JP" dirty="0" smtClean="0"/>
              <a:t>Co-existence with adjacent operators</a:t>
            </a:r>
            <a:endParaRPr kumimoji="1" lang="ja-JP" altLang="en-US" dirty="0"/>
          </a:p>
        </p:txBody>
      </p:sp>
      <p:sp>
        <p:nvSpPr>
          <p:cNvPr id="3" name="コンテンツ プレースホルダー 2"/>
          <p:cNvSpPr>
            <a:spLocks noGrp="1"/>
          </p:cNvSpPr>
          <p:nvPr>
            <p:ph idx="1"/>
          </p:nvPr>
        </p:nvSpPr>
        <p:spPr>
          <a:xfrm>
            <a:off x="457200" y="908720"/>
            <a:ext cx="8229600" cy="4248473"/>
          </a:xfrm>
        </p:spPr>
        <p:txBody>
          <a:bodyPr>
            <a:normAutofit/>
          </a:bodyPr>
          <a:lstStyle/>
          <a:p>
            <a:r>
              <a:rPr lang="en-US" altLang="ja-JP" sz="1800" dirty="0" smtClean="0"/>
              <a:t>In principle, 1.4 MHz channel bandwidth requirements assume that the adjacent operators also use 1.4 MHz channel bandwidth.</a:t>
            </a:r>
          </a:p>
          <a:p>
            <a:r>
              <a:rPr lang="en-US" altLang="ja-JP" sz="1800" dirty="0" smtClean="0"/>
              <a:t>Thus, the requirements are basically tighter than those for 5, 10, 15 and 20 MHz channel bandwidth, respectively due to the smaller guard bands. </a:t>
            </a:r>
          </a:p>
          <a:p>
            <a:r>
              <a:rPr lang="en-US" altLang="ja-JP" sz="1800" dirty="0" smtClean="0"/>
              <a:t>Provided that if the completely same requirements for 1.4 MHz channel bandwidth were applied to those for 20 MHz channel bandwidth, it would unnecessarily tighter requirements from co-existence with adjacent operator point of view due to the large guard band, the LO always to be the center of the transmission bandwidth and the max RBs to be 6RBs</a:t>
            </a:r>
          </a:p>
          <a:p>
            <a:pPr lvl="1"/>
            <a:r>
              <a:rPr lang="en-US" altLang="ja-JP" sz="1400" dirty="0" smtClean="0"/>
              <a:t>Note that thanks to the LO to be always the center of the transmission bandwidth, the actual noise does not reach to far distance compared to using up to 6RBs with 20 MHz CBW</a:t>
            </a:r>
          </a:p>
          <a:p>
            <a:endParaRPr kumimoji="1" lang="ja-JP" altLang="en-US" sz="2400" dirty="0"/>
          </a:p>
        </p:txBody>
      </p:sp>
      <p:sp>
        <p:nvSpPr>
          <p:cNvPr id="28" name="正方形/長方形 27"/>
          <p:cNvSpPr/>
          <p:nvPr/>
        </p:nvSpPr>
        <p:spPr>
          <a:xfrm>
            <a:off x="5112088" y="4363601"/>
            <a:ext cx="2520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1" name="正方形/長方形 30"/>
          <p:cNvSpPr/>
          <p:nvPr/>
        </p:nvSpPr>
        <p:spPr>
          <a:xfrm>
            <a:off x="5140888" y="4363601"/>
            <a:ext cx="194400" cy="360000"/>
          </a:xfrm>
          <a:prstGeom prst="rect">
            <a:avLst/>
          </a:prstGeom>
          <a:solidFill>
            <a:srgbClr val="FF00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正方形/長方形 32"/>
          <p:cNvSpPr/>
          <p:nvPr/>
        </p:nvSpPr>
        <p:spPr>
          <a:xfrm>
            <a:off x="5371708" y="4365144"/>
            <a:ext cx="2520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4" name="正方形/長方形 33"/>
          <p:cNvSpPr/>
          <p:nvPr/>
        </p:nvSpPr>
        <p:spPr>
          <a:xfrm>
            <a:off x="5400508" y="4365144"/>
            <a:ext cx="194400" cy="360000"/>
          </a:xfrm>
          <a:prstGeom prst="rect">
            <a:avLst/>
          </a:prstGeom>
          <a:solidFill>
            <a:srgbClr val="FF00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10" name="グループ化 9"/>
          <p:cNvGrpSpPr/>
          <p:nvPr/>
        </p:nvGrpSpPr>
        <p:grpSpPr>
          <a:xfrm>
            <a:off x="1763688" y="5157192"/>
            <a:ext cx="3600400" cy="360000"/>
            <a:chOff x="899592" y="4077072"/>
            <a:chExt cx="3600400" cy="576064"/>
          </a:xfrm>
        </p:grpSpPr>
        <p:sp>
          <p:nvSpPr>
            <p:cNvPr id="4" name="正方形/長方形 3"/>
            <p:cNvSpPr/>
            <p:nvPr/>
          </p:nvSpPr>
          <p:spPr>
            <a:xfrm>
              <a:off x="899592" y="4077072"/>
              <a:ext cx="3600400" cy="576064"/>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5" name="正方形/長方形 34"/>
            <p:cNvSpPr/>
            <p:nvPr/>
          </p:nvSpPr>
          <p:spPr>
            <a:xfrm>
              <a:off x="1079792" y="4077072"/>
              <a:ext cx="3240000" cy="57606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grpSp>
        <p:nvGrpSpPr>
          <p:cNvPr id="36" name="グループ化 35"/>
          <p:cNvGrpSpPr/>
          <p:nvPr/>
        </p:nvGrpSpPr>
        <p:grpSpPr>
          <a:xfrm>
            <a:off x="5364088" y="5157192"/>
            <a:ext cx="3600400" cy="360000"/>
            <a:chOff x="899592" y="4077072"/>
            <a:chExt cx="3600400" cy="576064"/>
          </a:xfrm>
        </p:grpSpPr>
        <p:sp>
          <p:nvSpPr>
            <p:cNvPr id="37" name="正方形/長方形 36"/>
            <p:cNvSpPr/>
            <p:nvPr/>
          </p:nvSpPr>
          <p:spPr>
            <a:xfrm>
              <a:off x="899592" y="4077072"/>
              <a:ext cx="3600400" cy="576064"/>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1079792" y="4077072"/>
              <a:ext cx="3240000" cy="57606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49" name="正方形/長方形 48"/>
          <p:cNvSpPr/>
          <p:nvPr/>
        </p:nvSpPr>
        <p:spPr>
          <a:xfrm>
            <a:off x="1763688" y="6093296"/>
            <a:ext cx="36004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2" name="正方形/長方形 51"/>
          <p:cNvSpPr/>
          <p:nvPr/>
        </p:nvSpPr>
        <p:spPr>
          <a:xfrm>
            <a:off x="1943888" y="6093296"/>
            <a:ext cx="3240000" cy="360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nvGrpSpPr>
          <p:cNvPr id="54" name="グループ化 53"/>
          <p:cNvGrpSpPr/>
          <p:nvPr/>
        </p:nvGrpSpPr>
        <p:grpSpPr>
          <a:xfrm>
            <a:off x="5364088" y="6093296"/>
            <a:ext cx="3600400" cy="360000"/>
            <a:chOff x="899592" y="4077072"/>
            <a:chExt cx="3600400" cy="576064"/>
          </a:xfrm>
        </p:grpSpPr>
        <p:sp>
          <p:nvSpPr>
            <p:cNvPr id="55" name="正方形/長方形 54"/>
            <p:cNvSpPr/>
            <p:nvPr/>
          </p:nvSpPr>
          <p:spPr>
            <a:xfrm>
              <a:off x="899592" y="4077072"/>
              <a:ext cx="3600400" cy="576064"/>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6" name="正方形/長方形 55"/>
            <p:cNvSpPr/>
            <p:nvPr/>
          </p:nvSpPr>
          <p:spPr>
            <a:xfrm>
              <a:off x="1079792" y="4077072"/>
              <a:ext cx="3240000" cy="576064"/>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grpSp>
      <p:sp>
        <p:nvSpPr>
          <p:cNvPr id="60" name="正方形/長方形 59"/>
          <p:cNvSpPr/>
          <p:nvPr/>
        </p:nvSpPr>
        <p:spPr>
          <a:xfrm>
            <a:off x="4962520" y="6093296"/>
            <a:ext cx="2520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61" name="正方形/長方形 60"/>
          <p:cNvSpPr/>
          <p:nvPr/>
        </p:nvSpPr>
        <p:spPr>
          <a:xfrm>
            <a:off x="4991320" y="6093296"/>
            <a:ext cx="194400" cy="360000"/>
          </a:xfrm>
          <a:prstGeom prst="rect">
            <a:avLst/>
          </a:prstGeom>
          <a:solidFill>
            <a:srgbClr val="FF00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11" name="テキスト ボックス 10"/>
          <p:cNvSpPr txBox="1"/>
          <p:nvPr/>
        </p:nvSpPr>
        <p:spPr>
          <a:xfrm>
            <a:off x="152989" y="4149080"/>
            <a:ext cx="1578766" cy="523220"/>
          </a:xfrm>
          <a:prstGeom prst="rect">
            <a:avLst/>
          </a:prstGeom>
          <a:noFill/>
        </p:spPr>
        <p:txBody>
          <a:bodyPr wrap="none" rtlCol="0">
            <a:spAutoFit/>
          </a:bodyPr>
          <a:lstStyle/>
          <a:p>
            <a:r>
              <a:rPr kumimoji="1" lang="en-US" altLang="ja-JP" sz="1400" dirty="0" smtClean="0"/>
              <a:t>Case 1: </a:t>
            </a:r>
          </a:p>
          <a:p>
            <a:r>
              <a:rPr kumimoji="1" lang="en-US" altLang="ja-JP" sz="1400" dirty="0" smtClean="0"/>
              <a:t>1.4 +1.4 MHz CBW </a:t>
            </a:r>
            <a:endParaRPr kumimoji="1" lang="ja-JP" altLang="en-US" sz="1400" dirty="0"/>
          </a:p>
        </p:txBody>
      </p:sp>
      <p:sp>
        <p:nvSpPr>
          <p:cNvPr id="62" name="テキスト ボックス 61"/>
          <p:cNvSpPr txBox="1"/>
          <p:nvPr/>
        </p:nvSpPr>
        <p:spPr>
          <a:xfrm>
            <a:off x="170749" y="5013176"/>
            <a:ext cx="1408847" cy="523220"/>
          </a:xfrm>
          <a:prstGeom prst="rect">
            <a:avLst/>
          </a:prstGeom>
          <a:noFill/>
        </p:spPr>
        <p:txBody>
          <a:bodyPr wrap="none" rtlCol="0">
            <a:spAutoFit/>
          </a:bodyPr>
          <a:lstStyle/>
          <a:p>
            <a:r>
              <a:rPr lang="en-US" altLang="ja-JP" sz="1400" dirty="0" smtClean="0"/>
              <a:t>Case 2:</a:t>
            </a:r>
          </a:p>
          <a:p>
            <a:r>
              <a:rPr lang="en-US" altLang="ja-JP" sz="1400" dirty="0" smtClean="0"/>
              <a:t>20</a:t>
            </a:r>
            <a:r>
              <a:rPr kumimoji="1" lang="en-US" altLang="ja-JP" sz="1400" dirty="0" smtClean="0"/>
              <a:t>+20 MHz CBW</a:t>
            </a:r>
            <a:endParaRPr kumimoji="1" lang="ja-JP" altLang="en-US" sz="1400" dirty="0"/>
          </a:p>
        </p:txBody>
      </p:sp>
      <p:sp>
        <p:nvSpPr>
          <p:cNvPr id="63" name="テキスト ボックス 62"/>
          <p:cNvSpPr txBox="1"/>
          <p:nvPr/>
        </p:nvSpPr>
        <p:spPr>
          <a:xfrm>
            <a:off x="35496" y="5858688"/>
            <a:ext cx="1694182" cy="738664"/>
          </a:xfrm>
          <a:prstGeom prst="rect">
            <a:avLst/>
          </a:prstGeom>
          <a:noFill/>
        </p:spPr>
        <p:txBody>
          <a:bodyPr wrap="none" rtlCol="0">
            <a:spAutoFit/>
          </a:bodyPr>
          <a:lstStyle/>
          <a:p>
            <a:r>
              <a:rPr lang="en-US" altLang="ja-JP" sz="1400" dirty="0" smtClean="0"/>
              <a:t>Case 3: </a:t>
            </a:r>
          </a:p>
          <a:p>
            <a:r>
              <a:rPr lang="en-US" altLang="ja-JP" sz="1400" dirty="0" smtClean="0"/>
              <a:t>20</a:t>
            </a:r>
            <a:r>
              <a:rPr kumimoji="1" lang="en-US" altLang="ja-JP" sz="1400" dirty="0" smtClean="0"/>
              <a:t>+20 MHz CBW</a:t>
            </a:r>
          </a:p>
          <a:p>
            <a:r>
              <a:rPr kumimoji="1" lang="en-US" altLang="ja-JP" sz="1400" dirty="0" smtClean="0"/>
              <a:t> inside 1.4 MHz CBW</a:t>
            </a:r>
            <a:endParaRPr kumimoji="1" lang="ja-JP" altLang="en-US" sz="1400" dirty="0"/>
          </a:p>
        </p:txBody>
      </p:sp>
      <p:cxnSp>
        <p:nvCxnSpPr>
          <p:cNvPr id="25" name="直線矢印コネクタ 24"/>
          <p:cNvCxnSpPr/>
          <p:nvPr/>
        </p:nvCxnSpPr>
        <p:spPr>
          <a:xfrm>
            <a:off x="1763688" y="4941168"/>
            <a:ext cx="3600000"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cxnSp>
        <p:nvCxnSpPr>
          <p:cNvPr id="27" name="直線矢印コネクタ 26"/>
          <p:cNvCxnSpPr/>
          <p:nvPr/>
        </p:nvCxnSpPr>
        <p:spPr>
          <a:xfrm>
            <a:off x="5364488" y="4941168"/>
            <a:ext cx="3600000"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29" name="テキスト ボックス 28"/>
          <p:cNvSpPr txBox="1"/>
          <p:nvPr/>
        </p:nvSpPr>
        <p:spPr>
          <a:xfrm>
            <a:off x="3179814" y="4777407"/>
            <a:ext cx="744114" cy="307777"/>
          </a:xfrm>
          <a:prstGeom prst="rect">
            <a:avLst/>
          </a:prstGeom>
          <a:solidFill>
            <a:schemeClr val="bg1"/>
          </a:solidFill>
        </p:spPr>
        <p:txBody>
          <a:bodyPr wrap="none" rtlCol="0">
            <a:spAutoFit/>
          </a:bodyPr>
          <a:lstStyle/>
          <a:p>
            <a:r>
              <a:rPr kumimoji="1" lang="en-US" altLang="ja-JP" sz="1400" dirty="0" smtClean="0"/>
              <a:t>20 MHz</a:t>
            </a:r>
            <a:endParaRPr kumimoji="1" lang="ja-JP" altLang="en-US" sz="1400" dirty="0"/>
          </a:p>
        </p:txBody>
      </p:sp>
      <p:sp>
        <p:nvSpPr>
          <p:cNvPr id="30" name="テキスト ボックス 29"/>
          <p:cNvSpPr txBox="1"/>
          <p:nvPr/>
        </p:nvSpPr>
        <p:spPr>
          <a:xfrm>
            <a:off x="6804248" y="4797152"/>
            <a:ext cx="744114" cy="307777"/>
          </a:xfrm>
          <a:prstGeom prst="rect">
            <a:avLst/>
          </a:prstGeom>
          <a:solidFill>
            <a:schemeClr val="bg1"/>
          </a:solidFill>
        </p:spPr>
        <p:txBody>
          <a:bodyPr wrap="none" rtlCol="0">
            <a:spAutoFit/>
          </a:bodyPr>
          <a:lstStyle/>
          <a:p>
            <a:r>
              <a:rPr kumimoji="1" lang="en-US" altLang="ja-JP" sz="1400" dirty="0" smtClean="0"/>
              <a:t>20 MHz</a:t>
            </a:r>
            <a:endParaRPr kumimoji="1" lang="ja-JP" altLang="en-US" sz="1400" dirty="0"/>
          </a:p>
        </p:txBody>
      </p:sp>
      <p:sp>
        <p:nvSpPr>
          <p:cNvPr id="32" name="テキスト ボックス 31"/>
          <p:cNvSpPr txBox="1"/>
          <p:nvPr/>
        </p:nvSpPr>
        <p:spPr>
          <a:xfrm>
            <a:off x="3251822" y="5183304"/>
            <a:ext cx="744114" cy="307777"/>
          </a:xfrm>
          <a:prstGeom prst="rect">
            <a:avLst/>
          </a:prstGeom>
          <a:noFill/>
        </p:spPr>
        <p:txBody>
          <a:bodyPr wrap="none" rtlCol="0">
            <a:spAutoFit/>
          </a:bodyPr>
          <a:lstStyle/>
          <a:p>
            <a:r>
              <a:rPr lang="en-US" altLang="ja-JP" sz="1400" dirty="0" smtClean="0">
                <a:solidFill>
                  <a:schemeClr val="bg1"/>
                </a:solidFill>
              </a:rPr>
              <a:t>18</a:t>
            </a:r>
            <a:r>
              <a:rPr kumimoji="1" lang="en-US" altLang="ja-JP" sz="1400" dirty="0" smtClean="0">
                <a:solidFill>
                  <a:schemeClr val="bg1"/>
                </a:solidFill>
              </a:rPr>
              <a:t> MHz</a:t>
            </a:r>
            <a:endParaRPr kumimoji="1" lang="ja-JP" altLang="en-US" sz="1400" dirty="0">
              <a:solidFill>
                <a:schemeClr val="bg1"/>
              </a:solidFill>
            </a:endParaRPr>
          </a:p>
        </p:txBody>
      </p:sp>
      <p:sp>
        <p:nvSpPr>
          <p:cNvPr id="39" name="テキスト ボックス 38"/>
          <p:cNvSpPr txBox="1"/>
          <p:nvPr/>
        </p:nvSpPr>
        <p:spPr>
          <a:xfrm>
            <a:off x="6732240" y="5183304"/>
            <a:ext cx="744114" cy="307777"/>
          </a:xfrm>
          <a:prstGeom prst="rect">
            <a:avLst/>
          </a:prstGeom>
          <a:noFill/>
        </p:spPr>
        <p:txBody>
          <a:bodyPr wrap="none" rtlCol="0">
            <a:spAutoFit/>
          </a:bodyPr>
          <a:lstStyle/>
          <a:p>
            <a:r>
              <a:rPr lang="en-US" altLang="ja-JP" sz="1400" dirty="0" smtClean="0">
                <a:solidFill>
                  <a:schemeClr val="bg1"/>
                </a:solidFill>
              </a:rPr>
              <a:t>18</a:t>
            </a:r>
            <a:r>
              <a:rPr kumimoji="1" lang="en-US" altLang="ja-JP" sz="1400" dirty="0" smtClean="0">
                <a:solidFill>
                  <a:schemeClr val="bg1"/>
                </a:solidFill>
              </a:rPr>
              <a:t> MHz</a:t>
            </a:r>
            <a:endParaRPr kumimoji="1" lang="ja-JP" altLang="en-US" sz="1400" dirty="0">
              <a:solidFill>
                <a:schemeClr val="bg1"/>
              </a:solidFill>
            </a:endParaRPr>
          </a:p>
        </p:txBody>
      </p:sp>
      <p:sp>
        <p:nvSpPr>
          <p:cNvPr id="40" name="テキスト ボックス 39"/>
          <p:cNvSpPr txBox="1"/>
          <p:nvPr/>
        </p:nvSpPr>
        <p:spPr>
          <a:xfrm>
            <a:off x="3257188" y="6116156"/>
            <a:ext cx="744114" cy="307777"/>
          </a:xfrm>
          <a:prstGeom prst="rect">
            <a:avLst/>
          </a:prstGeom>
          <a:noFill/>
        </p:spPr>
        <p:txBody>
          <a:bodyPr wrap="none" rtlCol="0">
            <a:spAutoFit/>
          </a:bodyPr>
          <a:lstStyle/>
          <a:p>
            <a:r>
              <a:rPr lang="en-US" altLang="ja-JP" sz="1400" dirty="0" smtClean="0">
                <a:solidFill>
                  <a:schemeClr val="bg1"/>
                </a:solidFill>
              </a:rPr>
              <a:t>18</a:t>
            </a:r>
            <a:r>
              <a:rPr kumimoji="1" lang="en-US" altLang="ja-JP" sz="1400" dirty="0" smtClean="0">
                <a:solidFill>
                  <a:schemeClr val="bg1"/>
                </a:solidFill>
              </a:rPr>
              <a:t> MHz</a:t>
            </a:r>
            <a:endParaRPr kumimoji="1" lang="ja-JP" altLang="en-US" sz="1400" dirty="0">
              <a:solidFill>
                <a:schemeClr val="bg1"/>
              </a:solidFill>
            </a:endParaRPr>
          </a:p>
        </p:txBody>
      </p:sp>
      <p:sp>
        <p:nvSpPr>
          <p:cNvPr id="41" name="テキスト ボックス 40"/>
          <p:cNvSpPr txBox="1"/>
          <p:nvPr/>
        </p:nvSpPr>
        <p:spPr>
          <a:xfrm>
            <a:off x="6737606" y="6116156"/>
            <a:ext cx="744114" cy="307777"/>
          </a:xfrm>
          <a:prstGeom prst="rect">
            <a:avLst/>
          </a:prstGeom>
          <a:noFill/>
        </p:spPr>
        <p:txBody>
          <a:bodyPr wrap="none" rtlCol="0">
            <a:spAutoFit/>
          </a:bodyPr>
          <a:lstStyle/>
          <a:p>
            <a:r>
              <a:rPr lang="en-US" altLang="ja-JP" sz="1400" dirty="0" smtClean="0">
                <a:solidFill>
                  <a:schemeClr val="bg1"/>
                </a:solidFill>
              </a:rPr>
              <a:t>18</a:t>
            </a:r>
            <a:r>
              <a:rPr kumimoji="1" lang="en-US" altLang="ja-JP" sz="1400" dirty="0" smtClean="0">
                <a:solidFill>
                  <a:schemeClr val="bg1"/>
                </a:solidFill>
              </a:rPr>
              <a:t> MHz</a:t>
            </a:r>
            <a:endParaRPr kumimoji="1" lang="ja-JP" altLang="en-US" sz="1400" dirty="0">
              <a:solidFill>
                <a:schemeClr val="bg1"/>
              </a:solidFill>
            </a:endParaRPr>
          </a:p>
        </p:txBody>
      </p:sp>
      <p:cxnSp>
        <p:nvCxnSpPr>
          <p:cNvPr id="7" name="直線矢印コネクタ 6"/>
          <p:cNvCxnSpPr>
            <a:stCxn id="55" idx="1"/>
          </p:cNvCxnSpPr>
          <p:nvPr/>
        </p:nvCxnSpPr>
        <p:spPr>
          <a:xfrm flipV="1">
            <a:off x="5364088" y="4149080"/>
            <a:ext cx="400" cy="212421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8" name="下カーブ矢印 7"/>
          <p:cNvSpPr/>
          <p:nvPr/>
        </p:nvSpPr>
        <p:spPr>
          <a:xfrm>
            <a:off x="5074798" y="5733256"/>
            <a:ext cx="712338" cy="288032"/>
          </a:xfrm>
          <a:prstGeom prst="curvedDownArrow">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42" name="テキスト ボックス 41"/>
          <p:cNvSpPr txBox="1"/>
          <p:nvPr/>
        </p:nvSpPr>
        <p:spPr>
          <a:xfrm>
            <a:off x="5769613" y="5661248"/>
            <a:ext cx="3039037" cy="523220"/>
          </a:xfrm>
          <a:prstGeom prst="rect">
            <a:avLst/>
          </a:prstGeom>
          <a:noFill/>
        </p:spPr>
        <p:txBody>
          <a:bodyPr wrap="none" rtlCol="0">
            <a:spAutoFit/>
          </a:bodyPr>
          <a:lstStyle/>
          <a:p>
            <a:r>
              <a:rPr lang="en-US" altLang="ja-JP" sz="1400" dirty="0" smtClean="0"/>
              <a:t>Less impact on adjacent operators’ NW</a:t>
            </a:r>
          </a:p>
          <a:p>
            <a:r>
              <a:rPr lang="en-US" altLang="ja-JP" sz="1400" dirty="0" smtClean="0"/>
              <a:t>compared to case 1</a:t>
            </a:r>
            <a:endParaRPr kumimoji="1" lang="ja-JP" altLang="en-US" sz="1400" dirty="0"/>
          </a:p>
        </p:txBody>
      </p:sp>
      <p:sp>
        <p:nvSpPr>
          <p:cNvPr id="43" name="下カーブ矢印 42"/>
          <p:cNvSpPr/>
          <p:nvPr/>
        </p:nvSpPr>
        <p:spPr>
          <a:xfrm>
            <a:off x="5155684" y="4096857"/>
            <a:ext cx="442305" cy="238043"/>
          </a:xfrm>
          <a:prstGeom prst="curvedDownArrow">
            <a:avLst/>
          </a:prstGeom>
          <a:solidFill>
            <a:srgbClr val="FF00FF"/>
          </a:solidFill>
          <a:ln>
            <a:solidFill>
              <a:srgbClr val="FF00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solidFill>
                <a:schemeClr val="tx1"/>
              </a:solidFill>
            </a:endParaRPr>
          </a:p>
        </p:txBody>
      </p:sp>
      <p:sp>
        <p:nvSpPr>
          <p:cNvPr id="5" name="テキスト ボックス 4"/>
          <p:cNvSpPr txBox="1"/>
          <p:nvPr/>
        </p:nvSpPr>
        <p:spPr>
          <a:xfrm>
            <a:off x="5652120" y="4221088"/>
            <a:ext cx="3421706" cy="461665"/>
          </a:xfrm>
          <a:prstGeom prst="rect">
            <a:avLst/>
          </a:prstGeom>
          <a:noFill/>
        </p:spPr>
        <p:txBody>
          <a:bodyPr wrap="none" rtlCol="0">
            <a:spAutoFit/>
          </a:bodyPr>
          <a:lstStyle/>
          <a:p>
            <a:r>
              <a:rPr kumimoji="1" lang="en-US" altLang="ja-JP" sz="1200" dirty="0" smtClean="0"/>
              <a:t>The distance b/w operators is smaller so that larger </a:t>
            </a:r>
          </a:p>
          <a:p>
            <a:r>
              <a:rPr kumimoji="1" lang="en-US" altLang="ja-JP" sz="1200" dirty="0" smtClean="0"/>
              <a:t>impact on each other compared to case 3</a:t>
            </a:r>
            <a:endParaRPr kumimoji="1" lang="ja-JP" altLang="en-US" sz="1200" dirty="0"/>
          </a:p>
        </p:txBody>
      </p:sp>
    </p:spTree>
    <p:extLst>
      <p:ext uri="{BB962C8B-B14F-4D97-AF65-F5344CB8AC3E}">
        <p14:creationId xmlns:p14="http://schemas.microsoft.com/office/powerpoint/2010/main" val="19923051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正方形/長方形 45"/>
          <p:cNvSpPr/>
          <p:nvPr/>
        </p:nvSpPr>
        <p:spPr>
          <a:xfrm>
            <a:off x="2915816" y="5176938"/>
            <a:ext cx="36004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 name="タイトル 1"/>
          <p:cNvSpPr>
            <a:spLocks noGrp="1"/>
          </p:cNvSpPr>
          <p:nvPr>
            <p:ph type="title"/>
          </p:nvPr>
        </p:nvSpPr>
        <p:spPr>
          <a:xfrm>
            <a:off x="457200" y="44624"/>
            <a:ext cx="8229600" cy="936104"/>
          </a:xfrm>
        </p:spPr>
        <p:txBody>
          <a:bodyPr>
            <a:normAutofit/>
          </a:bodyPr>
          <a:lstStyle/>
          <a:p>
            <a:r>
              <a:rPr lang="en-US" altLang="ja-JP" sz="3600" dirty="0" smtClean="0"/>
              <a:t>Co-existence within the same operator</a:t>
            </a:r>
            <a:endParaRPr kumimoji="1" lang="ja-JP" altLang="en-US" sz="3600" dirty="0"/>
          </a:p>
        </p:txBody>
      </p:sp>
      <p:sp>
        <p:nvSpPr>
          <p:cNvPr id="3" name="コンテンツ プレースホルダー 2"/>
          <p:cNvSpPr>
            <a:spLocks noGrp="1"/>
          </p:cNvSpPr>
          <p:nvPr>
            <p:ph idx="1"/>
          </p:nvPr>
        </p:nvSpPr>
        <p:spPr>
          <a:xfrm>
            <a:off x="457200" y="908720"/>
            <a:ext cx="8229600" cy="4248473"/>
          </a:xfrm>
        </p:spPr>
        <p:txBody>
          <a:bodyPr>
            <a:normAutofit/>
          </a:bodyPr>
          <a:lstStyle/>
          <a:p>
            <a:r>
              <a:rPr lang="en-US" altLang="ja-JP" sz="1800" dirty="0" smtClean="0"/>
              <a:t>If the same linearity for both LTE and </a:t>
            </a:r>
            <a:r>
              <a:rPr lang="en-US" altLang="ja-JP" sz="1800" dirty="0" err="1" smtClean="0"/>
              <a:t>eMTC</a:t>
            </a:r>
            <a:r>
              <a:rPr lang="en-US" altLang="ja-JP" sz="1800" dirty="0" smtClean="0"/>
              <a:t> is required, noise (in-band emission) within system bandwidth for </a:t>
            </a:r>
            <a:r>
              <a:rPr lang="en-US" altLang="ja-JP" sz="1800" dirty="0" err="1" smtClean="0"/>
              <a:t>eMTC</a:t>
            </a:r>
            <a:r>
              <a:rPr lang="en-US" altLang="ja-JP" sz="1800" dirty="0" smtClean="0"/>
              <a:t> is less than that for LTE.</a:t>
            </a:r>
          </a:p>
          <a:p>
            <a:pPr lvl="1"/>
            <a:r>
              <a:rPr lang="en-US" altLang="ja-JP" sz="1400" dirty="0" smtClean="0"/>
              <a:t>This comes from the fact that the LO frequency is always at the center of transmission bandwidth for </a:t>
            </a:r>
            <a:r>
              <a:rPr lang="en-US" altLang="ja-JP" sz="1400" dirty="0" err="1" smtClean="0"/>
              <a:t>eMTC</a:t>
            </a:r>
            <a:r>
              <a:rPr lang="en-US" altLang="ja-JP" sz="1400" dirty="0" smtClean="0"/>
              <a:t> so that the noise does not reach far away with higher level compared to LTE.</a:t>
            </a:r>
            <a:r>
              <a:rPr lang="en-US" altLang="ja-JP" sz="1400" dirty="0"/>
              <a:t> </a:t>
            </a:r>
            <a:endParaRPr lang="en-US" altLang="ja-JP" sz="1400" dirty="0" smtClean="0"/>
          </a:p>
          <a:p>
            <a:pPr lvl="1"/>
            <a:r>
              <a:rPr lang="en-US" altLang="ja-JP" sz="1400" dirty="0" smtClean="0"/>
              <a:t>The above can be clear from in-band emission requirements. Thanks to the retuning feature, the </a:t>
            </a:r>
            <a:r>
              <a:rPr lang="en-US" altLang="ja-JP" sz="1400" dirty="0" err="1" smtClean="0"/>
              <a:t>eMTC</a:t>
            </a:r>
            <a:r>
              <a:rPr lang="en-US" altLang="ja-JP" sz="1400" dirty="0" smtClean="0"/>
              <a:t> UEs would not have in-band emission due to Image outside 1.4MHz within system bandwidth.</a:t>
            </a:r>
          </a:p>
          <a:p>
            <a:pPr lvl="1"/>
            <a:r>
              <a:rPr lang="en-US" altLang="ja-JP" sz="1400" dirty="0" smtClean="0"/>
              <a:t>Note that in the below figure, general in-band emission for LTE does not reflect the exact requirements. These are subject to change according to the number of RBs, its power and so on. Also SEM, ALCR and general spurious emission for </a:t>
            </a:r>
            <a:r>
              <a:rPr lang="en-US" altLang="ja-JP" sz="1400" dirty="0" err="1" smtClean="0"/>
              <a:t>eMTC</a:t>
            </a:r>
            <a:r>
              <a:rPr lang="en-US" altLang="ja-JP" sz="1400" dirty="0" smtClean="0"/>
              <a:t> are one of the examples.</a:t>
            </a:r>
          </a:p>
          <a:p>
            <a:pPr lvl="1"/>
            <a:r>
              <a:rPr lang="en-US" altLang="ja-JP" sz="1400" dirty="0" smtClean="0"/>
              <a:t>Note that in-band emission basically is based on relative requirements compared to the power for transmission bandwidth so that it is difficult directly compare with SEM, ACLR and general spurious. However, in most cases, the constraints due to SEM, ALCR and general spurious are more stringent than those due to in-band emission within system bandwidth.</a:t>
            </a:r>
          </a:p>
        </p:txBody>
      </p:sp>
      <p:sp>
        <p:nvSpPr>
          <p:cNvPr id="62" name="テキスト ボックス 61"/>
          <p:cNvSpPr txBox="1"/>
          <p:nvPr/>
        </p:nvSpPr>
        <p:spPr>
          <a:xfrm>
            <a:off x="1331640" y="5248365"/>
            <a:ext cx="423193" cy="307777"/>
          </a:xfrm>
          <a:prstGeom prst="rect">
            <a:avLst/>
          </a:prstGeom>
          <a:noFill/>
        </p:spPr>
        <p:txBody>
          <a:bodyPr wrap="none" rtlCol="0">
            <a:spAutoFit/>
          </a:bodyPr>
          <a:lstStyle/>
          <a:p>
            <a:r>
              <a:rPr lang="en-US" altLang="ja-JP" sz="1400" dirty="0" smtClean="0"/>
              <a:t>LTE</a:t>
            </a:r>
            <a:endParaRPr kumimoji="1" lang="ja-JP" altLang="en-US" sz="1400" dirty="0"/>
          </a:p>
        </p:txBody>
      </p:sp>
      <p:sp>
        <p:nvSpPr>
          <p:cNvPr id="63" name="テキスト ボックス 62"/>
          <p:cNvSpPr txBox="1"/>
          <p:nvPr/>
        </p:nvSpPr>
        <p:spPr>
          <a:xfrm>
            <a:off x="1331640" y="6254448"/>
            <a:ext cx="609013" cy="307777"/>
          </a:xfrm>
          <a:prstGeom prst="rect">
            <a:avLst/>
          </a:prstGeom>
          <a:noFill/>
        </p:spPr>
        <p:txBody>
          <a:bodyPr wrap="none" rtlCol="0">
            <a:spAutoFit/>
          </a:bodyPr>
          <a:lstStyle/>
          <a:p>
            <a:r>
              <a:rPr lang="en-US" altLang="ja-JP" sz="1400" dirty="0" err="1" smtClean="0"/>
              <a:t>eMTC</a:t>
            </a:r>
            <a:endParaRPr kumimoji="1" lang="ja-JP" altLang="en-US" sz="1400" dirty="0"/>
          </a:p>
        </p:txBody>
      </p:sp>
      <p:sp>
        <p:nvSpPr>
          <p:cNvPr id="47" name="正方形/長方形 46"/>
          <p:cNvSpPr/>
          <p:nvPr/>
        </p:nvSpPr>
        <p:spPr>
          <a:xfrm>
            <a:off x="3096016" y="5176938"/>
            <a:ext cx="3240000" cy="3600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8" name="正方形/長方形 47"/>
          <p:cNvSpPr/>
          <p:nvPr/>
        </p:nvSpPr>
        <p:spPr>
          <a:xfrm>
            <a:off x="2915816" y="6327037"/>
            <a:ext cx="3600400" cy="3600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3096016" y="6327037"/>
            <a:ext cx="3240000" cy="360000"/>
          </a:xfrm>
          <a:prstGeom prst="rect">
            <a:avLst/>
          </a:prstGeom>
          <a:solidFill>
            <a:schemeClr val="bg1"/>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1" name="正方形/長方形 50"/>
          <p:cNvSpPr/>
          <p:nvPr/>
        </p:nvSpPr>
        <p:spPr>
          <a:xfrm>
            <a:off x="5817760" y="5176938"/>
            <a:ext cx="194400" cy="360000"/>
          </a:xfrm>
          <a:prstGeom prst="rect">
            <a:avLst/>
          </a:prstGeom>
          <a:solidFill>
            <a:srgbClr val="FF00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3" name="テキスト ボックス 52"/>
          <p:cNvSpPr txBox="1"/>
          <p:nvPr/>
        </p:nvSpPr>
        <p:spPr>
          <a:xfrm>
            <a:off x="4499992" y="4365105"/>
            <a:ext cx="412121" cy="307777"/>
          </a:xfrm>
          <a:prstGeom prst="rect">
            <a:avLst/>
          </a:prstGeom>
          <a:noFill/>
        </p:spPr>
        <p:txBody>
          <a:bodyPr wrap="none" rtlCol="0">
            <a:spAutoFit/>
          </a:bodyPr>
          <a:lstStyle/>
          <a:p>
            <a:r>
              <a:rPr lang="en-US" altLang="ja-JP" sz="1400" dirty="0" smtClean="0"/>
              <a:t>LO</a:t>
            </a:r>
            <a:endParaRPr kumimoji="1" lang="ja-JP" altLang="en-US" sz="1400" dirty="0"/>
          </a:p>
        </p:txBody>
      </p:sp>
      <p:cxnSp>
        <p:nvCxnSpPr>
          <p:cNvPr id="59" name="直線矢印コネクタ 58"/>
          <p:cNvCxnSpPr/>
          <p:nvPr/>
        </p:nvCxnSpPr>
        <p:spPr>
          <a:xfrm>
            <a:off x="2915816" y="4960914"/>
            <a:ext cx="3600000"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64" name="テキスト ボックス 63"/>
          <p:cNvSpPr txBox="1"/>
          <p:nvPr/>
        </p:nvSpPr>
        <p:spPr>
          <a:xfrm>
            <a:off x="4331942" y="4797153"/>
            <a:ext cx="744114" cy="307777"/>
          </a:xfrm>
          <a:prstGeom prst="rect">
            <a:avLst/>
          </a:prstGeom>
          <a:solidFill>
            <a:schemeClr val="bg1"/>
          </a:solidFill>
        </p:spPr>
        <p:txBody>
          <a:bodyPr wrap="none" rtlCol="0">
            <a:spAutoFit/>
          </a:bodyPr>
          <a:lstStyle/>
          <a:p>
            <a:r>
              <a:rPr kumimoji="1" lang="en-US" altLang="ja-JP" sz="1400" dirty="0" smtClean="0"/>
              <a:t>20 MHz</a:t>
            </a:r>
            <a:endParaRPr kumimoji="1" lang="ja-JP" altLang="en-US" sz="1400" dirty="0"/>
          </a:p>
        </p:txBody>
      </p:sp>
      <p:cxnSp>
        <p:nvCxnSpPr>
          <p:cNvPr id="65" name="直線矢印コネクタ 64"/>
          <p:cNvCxnSpPr>
            <a:endCxn id="53" idx="2"/>
          </p:cNvCxnSpPr>
          <p:nvPr/>
        </p:nvCxnSpPr>
        <p:spPr>
          <a:xfrm flipH="1" flipV="1">
            <a:off x="4706053" y="4672882"/>
            <a:ext cx="10936" cy="98836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6" name="正方形/長方形 65"/>
          <p:cNvSpPr/>
          <p:nvPr/>
        </p:nvSpPr>
        <p:spPr>
          <a:xfrm>
            <a:off x="5817760" y="6327077"/>
            <a:ext cx="194400" cy="360000"/>
          </a:xfrm>
          <a:prstGeom prst="rect">
            <a:avLst/>
          </a:prstGeom>
          <a:solidFill>
            <a:srgbClr val="FF00FF"/>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67" name="直線矢印コネクタ 66"/>
          <p:cNvCxnSpPr/>
          <p:nvPr/>
        </p:nvCxnSpPr>
        <p:spPr>
          <a:xfrm flipV="1">
            <a:off x="5914960" y="6058170"/>
            <a:ext cx="1" cy="628907"/>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5724128" y="5842145"/>
            <a:ext cx="412121" cy="307777"/>
          </a:xfrm>
          <a:prstGeom prst="rect">
            <a:avLst/>
          </a:prstGeom>
          <a:noFill/>
        </p:spPr>
        <p:txBody>
          <a:bodyPr wrap="none" rtlCol="0">
            <a:spAutoFit/>
          </a:bodyPr>
          <a:lstStyle/>
          <a:p>
            <a:r>
              <a:rPr lang="en-US" altLang="ja-JP" sz="1400" dirty="0" smtClean="0"/>
              <a:t>LO</a:t>
            </a:r>
            <a:endParaRPr kumimoji="1" lang="ja-JP" altLang="en-US" sz="1400" dirty="0"/>
          </a:p>
        </p:txBody>
      </p:sp>
      <p:sp>
        <p:nvSpPr>
          <p:cNvPr id="69" name="正方形/長方形 68"/>
          <p:cNvSpPr/>
          <p:nvPr/>
        </p:nvSpPr>
        <p:spPr>
          <a:xfrm>
            <a:off x="3419872" y="5352433"/>
            <a:ext cx="194400" cy="1800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70" name="正方形/長方形 69"/>
          <p:cNvSpPr/>
          <p:nvPr/>
        </p:nvSpPr>
        <p:spPr>
          <a:xfrm>
            <a:off x="4628768" y="5357977"/>
            <a:ext cx="194400" cy="180000"/>
          </a:xfrm>
          <a:prstGeom prst="rect">
            <a:avLst/>
          </a:prstGeom>
          <a:solidFill>
            <a:srgbClr val="FFFF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0" name="線吹き出し 2 (枠付き) 19"/>
          <p:cNvSpPr/>
          <p:nvPr/>
        </p:nvSpPr>
        <p:spPr>
          <a:xfrm>
            <a:off x="5554960" y="4365104"/>
            <a:ext cx="914400" cy="324913"/>
          </a:xfrm>
          <a:prstGeom prst="borderCallout2">
            <a:avLst>
              <a:gd name="adj1" fmla="val 18750"/>
              <a:gd name="adj2" fmla="val -8333"/>
              <a:gd name="adj3" fmla="val 18750"/>
              <a:gd name="adj4" fmla="val -16667"/>
              <a:gd name="adj5" fmla="val 292700"/>
              <a:gd name="adj6" fmla="val -83334"/>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100" dirty="0" smtClean="0">
                <a:solidFill>
                  <a:schemeClr val="tx1"/>
                </a:solidFill>
              </a:rPr>
              <a:t>LO leakage</a:t>
            </a:r>
            <a:endParaRPr kumimoji="1" lang="ja-JP" altLang="en-US" sz="1100" dirty="0">
              <a:solidFill>
                <a:schemeClr val="tx1"/>
              </a:solidFill>
            </a:endParaRPr>
          </a:p>
        </p:txBody>
      </p:sp>
      <p:sp>
        <p:nvSpPr>
          <p:cNvPr id="71" name="線吹き出し 2 (枠付き) 70"/>
          <p:cNvSpPr/>
          <p:nvPr/>
        </p:nvSpPr>
        <p:spPr>
          <a:xfrm>
            <a:off x="3513584" y="4517504"/>
            <a:ext cx="914400" cy="324913"/>
          </a:xfrm>
          <a:prstGeom prst="borderCallout2">
            <a:avLst>
              <a:gd name="adj1" fmla="val 18750"/>
              <a:gd name="adj2" fmla="val -8333"/>
              <a:gd name="adj3" fmla="val 18750"/>
              <a:gd name="adj4" fmla="val -16667"/>
              <a:gd name="adj5" fmla="val 252831"/>
              <a:gd name="adj6" fmla="val -2501"/>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dirty="0" smtClean="0">
                <a:solidFill>
                  <a:schemeClr val="bg1"/>
                </a:solidFill>
              </a:rPr>
              <a:t>image</a:t>
            </a:r>
            <a:endParaRPr kumimoji="1" lang="ja-JP" altLang="en-US" sz="1200" dirty="0">
              <a:solidFill>
                <a:schemeClr val="bg1"/>
              </a:solidFill>
            </a:endParaRPr>
          </a:p>
        </p:txBody>
      </p:sp>
      <p:sp>
        <p:nvSpPr>
          <p:cNvPr id="32" name="正方形/長方形 31"/>
          <p:cNvSpPr/>
          <p:nvPr/>
        </p:nvSpPr>
        <p:spPr>
          <a:xfrm>
            <a:off x="3096016" y="5442433"/>
            <a:ext cx="3240000" cy="94888"/>
          </a:xfrm>
          <a:prstGeom prst="rect">
            <a:avLst/>
          </a:prstGeom>
          <a:solidFill>
            <a:srgbClr val="FFC0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3" name="線吹き出し 2 (枠付き) 32"/>
          <p:cNvSpPr/>
          <p:nvPr/>
        </p:nvSpPr>
        <p:spPr>
          <a:xfrm>
            <a:off x="6948264" y="4530595"/>
            <a:ext cx="1584176" cy="324913"/>
          </a:xfrm>
          <a:prstGeom prst="borderCallout2">
            <a:avLst>
              <a:gd name="adj1" fmla="val 18750"/>
              <a:gd name="adj2" fmla="val -8333"/>
              <a:gd name="adj3" fmla="val 18750"/>
              <a:gd name="adj4" fmla="val -16667"/>
              <a:gd name="adj5" fmla="val 285664"/>
              <a:gd name="adj6" fmla="val -55917"/>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chemeClr val="tx1"/>
                </a:solidFill>
              </a:rPr>
              <a:t>General in band emission</a:t>
            </a:r>
            <a:endParaRPr kumimoji="1" lang="ja-JP" altLang="en-US" sz="1100" dirty="0">
              <a:solidFill>
                <a:schemeClr val="tx1"/>
              </a:solidFill>
            </a:endParaRPr>
          </a:p>
        </p:txBody>
      </p:sp>
      <p:sp>
        <p:nvSpPr>
          <p:cNvPr id="34" name="正方形/長方形 33"/>
          <p:cNvSpPr/>
          <p:nvPr/>
        </p:nvSpPr>
        <p:spPr>
          <a:xfrm>
            <a:off x="6018510" y="5358359"/>
            <a:ext cx="311156" cy="124375"/>
          </a:xfrm>
          <a:prstGeom prst="rect">
            <a:avLst/>
          </a:prstGeom>
          <a:solidFill>
            <a:srgbClr val="FFC0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6" name="正方形/長方形 35"/>
          <p:cNvSpPr/>
          <p:nvPr/>
        </p:nvSpPr>
        <p:spPr>
          <a:xfrm>
            <a:off x="5501754" y="5354758"/>
            <a:ext cx="311156" cy="124375"/>
          </a:xfrm>
          <a:prstGeom prst="rect">
            <a:avLst/>
          </a:prstGeom>
          <a:solidFill>
            <a:srgbClr val="FFC000"/>
          </a:solidFill>
          <a:ln w="3175">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7" name="正方形/長方形 36"/>
          <p:cNvSpPr/>
          <p:nvPr/>
        </p:nvSpPr>
        <p:spPr>
          <a:xfrm>
            <a:off x="5499838" y="6562225"/>
            <a:ext cx="311156" cy="122808"/>
          </a:xfrm>
          <a:prstGeom prst="rect">
            <a:avLst/>
          </a:prstGeom>
          <a:solidFill>
            <a:srgbClr val="92D050"/>
          </a:solidFill>
          <a:ln w="31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8" name="正方形/長方形 37"/>
          <p:cNvSpPr/>
          <p:nvPr/>
        </p:nvSpPr>
        <p:spPr>
          <a:xfrm>
            <a:off x="6022944" y="6560699"/>
            <a:ext cx="311156" cy="125902"/>
          </a:xfrm>
          <a:prstGeom prst="rect">
            <a:avLst/>
          </a:prstGeom>
          <a:solidFill>
            <a:srgbClr val="92D050"/>
          </a:solidFill>
          <a:ln w="31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39" name="線吹き出し 2 (枠付き) 38"/>
          <p:cNvSpPr/>
          <p:nvPr/>
        </p:nvSpPr>
        <p:spPr>
          <a:xfrm>
            <a:off x="7020272" y="5733256"/>
            <a:ext cx="1584176" cy="324913"/>
          </a:xfrm>
          <a:prstGeom prst="borderCallout2">
            <a:avLst>
              <a:gd name="adj1" fmla="val 18750"/>
              <a:gd name="adj2" fmla="val -8333"/>
              <a:gd name="adj3" fmla="val 18750"/>
              <a:gd name="adj4" fmla="val -16667"/>
              <a:gd name="adj5" fmla="val 285664"/>
              <a:gd name="adj6" fmla="val -55917"/>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100" dirty="0" smtClean="0">
                <a:solidFill>
                  <a:schemeClr val="tx1"/>
                </a:solidFill>
              </a:rPr>
              <a:t>SEM, ACLR , general spurious emission</a:t>
            </a:r>
            <a:endParaRPr kumimoji="1" lang="ja-JP" altLang="en-US" sz="1100" dirty="0">
              <a:solidFill>
                <a:schemeClr val="tx1"/>
              </a:solidFill>
            </a:endParaRPr>
          </a:p>
        </p:txBody>
      </p:sp>
      <p:sp>
        <p:nvSpPr>
          <p:cNvPr id="40" name="正方形/長方形 39"/>
          <p:cNvSpPr/>
          <p:nvPr/>
        </p:nvSpPr>
        <p:spPr>
          <a:xfrm>
            <a:off x="3112790" y="6641471"/>
            <a:ext cx="3240000" cy="45719"/>
          </a:xfrm>
          <a:prstGeom prst="rect">
            <a:avLst/>
          </a:prstGeom>
          <a:solidFill>
            <a:srgbClr val="92D050"/>
          </a:solidFill>
          <a:ln w="3175">
            <a:solidFill>
              <a:srgbClr val="92D05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Tree>
    <p:extLst>
      <p:ext uri="{BB962C8B-B14F-4D97-AF65-F5344CB8AC3E}">
        <p14:creationId xmlns:p14="http://schemas.microsoft.com/office/powerpoint/2010/main" val="106591407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Introduction</a:t>
            </a:r>
            <a:endParaRPr kumimoji="1" lang="ja-JP" altLang="en-US" dirty="0"/>
          </a:p>
        </p:txBody>
      </p:sp>
      <p:sp>
        <p:nvSpPr>
          <p:cNvPr id="3" name="コンテンツ プレースホルダー 2"/>
          <p:cNvSpPr>
            <a:spLocks noGrp="1"/>
          </p:cNvSpPr>
          <p:nvPr>
            <p:ph idx="1"/>
          </p:nvPr>
        </p:nvSpPr>
        <p:spPr>
          <a:xfrm>
            <a:off x="457200" y="1340768"/>
            <a:ext cx="8229600" cy="5184576"/>
          </a:xfrm>
        </p:spPr>
        <p:txBody>
          <a:bodyPr>
            <a:normAutofit fontScale="70000" lnSpcReduction="20000"/>
          </a:bodyPr>
          <a:lstStyle/>
          <a:p>
            <a:pPr>
              <a:spcAft>
                <a:spcPts val="600"/>
              </a:spcAft>
            </a:pPr>
            <a:r>
              <a:rPr lang="en-US" altLang="ja-JP" sz="2800" dirty="0" smtClean="0"/>
              <a:t>In R4#77, reusing the existing ACLR and SEM for 1.4 MHz channel bandwidth was proposed regardless of practical system bandwidths</a:t>
            </a:r>
            <a:r>
              <a:rPr lang="en-US" altLang="ja-JP" sz="2800" dirty="0"/>
              <a:t> </a:t>
            </a:r>
            <a:r>
              <a:rPr lang="en-US" altLang="ja-JP" sz="2800" dirty="0" smtClean="0"/>
              <a:t>set by </a:t>
            </a:r>
            <a:r>
              <a:rPr lang="en-US" altLang="ja-JP" sz="2800" dirty="0" err="1" smtClean="0"/>
              <a:t>eNB</a:t>
            </a:r>
            <a:r>
              <a:rPr lang="en-US" altLang="ja-JP" sz="2800" dirty="0" smtClean="0"/>
              <a:t>.</a:t>
            </a:r>
            <a:endParaRPr lang="en-US" altLang="ja-JP" sz="2400" dirty="0" smtClean="0"/>
          </a:p>
          <a:p>
            <a:pPr>
              <a:spcAft>
                <a:spcPts val="600"/>
              </a:spcAft>
            </a:pPr>
            <a:r>
              <a:rPr lang="en-US" altLang="ja-JP" sz="2900" dirty="0" smtClean="0"/>
              <a:t>In our understanding, the requirements would be unnecessarily tighter and require more MPR from co-existence perspective.</a:t>
            </a:r>
          </a:p>
          <a:p>
            <a:pPr>
              <a:spcAft>
                <a:spcPts val="600"/>
              </a:spcAft>
            </a:pPr>
            <a:r>
              <a:rPr kumimoji="1" lang="en-US" altLang="ja-JP" sz="2800" dirty="0" smtClean="0"/>
              <a:t>In addition, it was proposed that applying the same </a:t>
            </a:r>
            <a:r>
              <a:rPr lang="en-US" altLang="ja-JP" sz="2800" dirty="0" smtClean="0"/>
              <a:t>MPR for Power Class 3 </a:t>
            </a:r>
            <a:r>
              <a:rPr lang="en-US" altLang="ja-JP" sz="2800" dirty="0"/>
              <a:t>derived </a:t>
            </a:r>
            <a:r>
              <a:rPr lang="en-US" altLang="ja-JP" sz="2800" dirty="0" smtClean="0"/>
              <a:t>based </a:t>
            </a:r>
            <a:r>
              <a:rPr lang="en-US" altLang="ja-JP" sz="2800" dirty="0"/>
              <a:t>on the proposed ACLR and </a:t>
            </a:r>
            <a:r>
              <a:rPr lang="en-US" altLang="ja-JP" sz="2800" dirty="0" smtClean="0"/>
              <a:t>SEM to 20 </a:t>
            </a:r>
            <a:r>
              <a:rPr lang="en-US" altLang="ja-JP" sz="2800" dirty="0" err="1" smtClean="0"/>
              <a:t>dBm</a:t>
            </a:r>
            <a:r>
              <a:rPr lang="en-US" altLang="ja-JP" sz="2800" dirty="0" smtClean="0"/>
              <a:t> power class.</a:t>
            </a:r>
            <a:endParaRPr kumimoji="1" lang="en-US" altLang="ja-JP" sz="2800" dirty="0" smtClean="0"/>
          </a:p>
          <a:p>
            <a:pPr lvl="1">
              <a:spcAft>
                <a:spcPts val="600"/>
              </a:spcAft>
            </a:pPr>
            <a:r>
              <a:rPr lang="en-US" altLang="ja-JP" sz="2400" dirty="0" smtClean="0"/>
              <a:t>Applying the MPR from Power Class 3 may require unnecessarily larger MPR for 20dBm power class if the absolute value of SEM is the limiting factor to derive MPR.</a:t>
            </a:r>
          </a:p>
          <a:p>
            <a:pPr>
              <a:spcAft>
                <a:spcPts val="600"/>
              </a:spcAft>
            </a:pPr>
            <a:r>
              <a:rPr lang="en-US" altLang="ja-JP" sz="2800" dirty="0" smtClean="0"/>
              <a:t>As a result, </a:t>
            </a:r>
            <a:r>
              <a:rPr lang="en-US" altLang="ja-JP" sz="2800" dirty="0" err="1" smtClean="0"/>
              <a:t>eMTC</a:t>
            </a:r>
            <a:r>
              <a:rPr lang="en-US" altLang="ja-JP" sz="2800" dirty="0" smtClean="0"/>
              <a:t> UEs are required to use unnecessarily larger MPR. Hence, they may increase the number of transmission repetitions to complement the lost area coverage. </a:t>
            </a:r>
          </a:p>
          <a:p>
            <a:pPr lvl="1">
              <a:spcAft>
                <a:spcPts val="600"/>
              </a:spcAft>
            </a:pPr>
            <a:r>
              <a:rPr lang="en-US" altLang="ja-JP" sz="2400" dirty="0" smtClean="0"/>
              <a:t>Note that </a:t>
            </a:r>
            <a:r>
              <a:rPr lang="en-US" altLang="ja-JP" sz="2400" dirty="0" smtClean="0"/>
              <a:t>3GPP has assumed 20 </a:t>
            </a:r>
            <a:r>
              <a:rPr lang="en-US" altLang="ja-JP" sz="2400" dirty="0" err="1" smtClean="0"/>
              <a:t>dBm</a:t>
            </a:r>
            <a:r>
              <a:rPr lang="en-US" altLang="ja-JP" sz="2400" dirty="0" smtClean="0"/>
              <a:t> power class to be reasonable by considering UE implementation(cost ) and </a:t>
            </a:r>
            <a:r>
              <a:rPr lang="en-US" altLang="ja-JP" sz="2400" dirty="0" smtClean="0"/>
              <a:t>coverage enhancement. </a:t>
            </a:r>
            <a:r>
              <a:rPr lang="en-US" altLang="ja-JP" sz="2400" dirty="0" smtClean="0"/>
              <a:t>Thus, if we apply more MPR to 20 </a:t>
            </a:r>
            <a:r>
              <a:rPr lang="en-US" altLang="ja-JP" sz="2400" dirty="0" err="1" smtClean="0"/>
              <a:t>dBm</a:t>
            </a:r>
            <a:r>
              <a:rPr lang="en-US" altLang="ja-JP" sz="2400" dirty="0" smtClean="0"/>
              <a:t> power class, the existing coverage may </a:t>
            </a:r>
            <a:r>
              <a:rPr lang="en-US" altLang="ja-JP" sz="2400" dirty="0" smtClean="0"/>
              <a:t>shrink or we need to pay extra cost in terms of  increased number of transmission repetitions.</a:t>
            </a:r>
            <a:endParaRPr lang="en-US" altLang="ja-JP" sz="2400" dirty="0" smtClean="0"/>
          </a:p>
          <a:p>
            <a:pPr>
              <a:spcAft>
                <a:spcPts val="600"/>
              </a:spcAft>
            </a:pPr>
            <a:r>
              <a:rPr lang="en-US" altLang="ja-JP" sz="2800" dirty="0" smtClean="0"/>
              <a:t>This contribution aims to identify reasonable definition of ACLR and SEM for </a:t>
            </a:r>
            <a:r>
              <a:rPr lang="en-US" altLang="ja-JP" sz="2800" dirty="0" err="1" smtClean="0"/>
              <a:t>eMTC</a:t>
            </a:r>
            <a:r>
              <a:rPr lang="en-US" altLang="ja-JP" sz="2800" dirty="0" smtClean="0"/>
              <a:t> to resolve the above issues.</a:t>
            </a:r>
          </a:p>
        </p:txBody>
      </p:sp>
    </p:spTree>
    <p:extLst>
      <p:ext uri="{BB962C8B-B14F-4D97-AF65-F5344CB8AC3E}">
        <p14:creationId xmlns:p14="http://schemas.microsoft.com/office/powerpoint/2010/main" val="7362542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Way forward</a:t>
            </a:r>
            <a:endParaRPr kumimoji="1" lang="ja-JP" altLang="en-US" dirty="0"/>
          </a:p>
        </p:txBody>
      </p:sp>
      <p:sp>
        <p:nvSpPr>
          <p:cNvPr id="3" name="コンテンツ プレースホルダー 2"/>
          <p:cNvSpPr>
            <a:spLocks noGrp="1"/>
          </p:cNvSpPr>
          <p:nvPr>
            <p:ph idx="1"/>
          </p:nvPr>
        </p:nvSpPr>
        <p:spPr/>
        <p:txBody>
          <a:bodyPr>
            <a:normAutofit fontScale="92500" lnSpcReduction="20000"/>
          </a:bodyPr>
          <a:lstStyle/>
          <a:p>
            <a:pPr marL="514350" indent="-514350">
              <a:buFont typeface="+mj-lt"/>
              <a:buAutoNum type="arabicPeriod"/>
            </a:pPr>
            <a:r>
              <a:rPr lang="en-US" altLang="ja-JP" sz="2800" dirty="0" smtClean="0"/>
              <a:t>MPR for power class 3 and 20 </a:t>
            </a:r>
            <a:r>
              <a:rPr lang="en-US" altLang="ja-JP" sz="2800" dirty="0" err="1" smtClean="0"/>
              <a:t>dBm</a:t>
            </a:r>
            <a:r>
              <a:rPr lang="en-US" altLang="ja-JP" sz="2800" dirty="0" smtClean="0"/>
              <a:t> power class shall be separately evaluated.</a:t>
            </a:r>
          </a:p>
          <a:p>
            <a:pPr marL="514350" indent="-514350">
              <a:buFont typeface="+mj-lt"/>
              <a:buAutoNum type="arabicPeriod"/>
            </a:pPr>
            <a:r>
              <a:rPr lang="en-US" altLang="ja-JP" sz="2800" dirty="0" smtClean="0"/>
              <a:t>SEM and ACLR are proposed in slide 7, 8 and 9.</a:t>
            </a:r>
          </a:p>
          <a:p>
            <a:pPr marL="914400" lvl="1" indent="-514350">
              <a:buFont typeface="+mj-lt"/>
              <a:buAutoNum type="arabicPeriod"/>
            </a:pPr>
            <a:r>
              <a:rPr lang="en-US" altLang="ja-JP" sz="2400" dirty="0"/>
              <a:t>Note UTRA ACLR 1 and 2 are FFS including their necessity</a:t>
            </a:r>
          </a:p>
          <a:p>
            <a:pPr marL="514350" indent="-514350">
              <a:buFont typeface="+mj-lt"/>
              <a:buAutoNum type="arabicPeriod"/>
            </a:pPr>
            <a:r>
              <a:rPr lang="en-US" altLang="ja-JP" sz="2800" dirty="0" smtClean="0"/>
              <a:t>The MPR shall be based on the SEM, ACLR and in-band emission shown in slide </a:t>
            </a:r>
            <a:r>
              <a:rPr lang="en-US" altLang="ja-JP" sz="2800" dirty="0" smtClean="0"/>
              <a:t>5, 6, 7 and 8 </a:t>
            </a:r>
            <a:r>
              <a:rPr lang="en-US" altLang="ja-JP" sz="2800" dirty="0" smtClean="0"/>
              <a:t>for each system bandwidth. </a:t>
            </a:r>
          </a:p>
          <a:p>
            <a:pPr marL="914400" lvl="1" indent="-514350">
              <a:buFont typeface="+mj-lt"/>
              <a:buAutoNum type="arabicPeriod"/>
            </a:pPr>
            <a:r>
              <a:rPr lang="en-US" altLang="ja-JP" sz="2400" dirty="0" smtClean="0"/>
              <a:t>Handling of UTRA </a:t>
            </a:r>
            <a:r>
              <a:rPr lang="en-US" altLang="ja-JP" sz="2400" dirty="0" smtClean="0"/>
              <a:t>ACLR 1 and 2 </a:t>
            </a:r>
            <a:r>
              <a:rPr lang="en-US" altLang="ja-JP" sz="2400" dirty="0" smtClean="0"/>
              <a:t>may need more discussion based on slide 9 and 10.</a:t>
            </a:r>
            <a:endParaRPr lang="en-US" altLang="ja-JP" sz="2400" dirty="0" smtClean="0"/>
          </a:p>
          <a:p>
            <a:pPr marL="514350" indent="-514350">
              <a:buFont typeface="+mj-lt"/>
              <a:buAutoNum type="arabicPeriod"/>
            </a:pPr>
            <a:r>
              <a:rPr kumimoji="1" lang="en-US" altLang="ja-JP" sz="2800" dirty="0" smtClean="0"/>
              <a:t>The 1</a:t>
            </a:r>
            <a:r>
              <a:rPr kumimoji="1" lang="en-US" altLang="ja-JP" sz="2800" baseline="30000" dirty="0" smtClean="0"/>
              <a:t>st</a:t>
            </a:r>
            <a:r>
              <a:rPr kumimoji="1" lang="en-US" altLang="ja-JP" sz="2800" dirty="0" smtClean="0"/>
              <a:t> priority </a:t>
            </a:r>
            <a:r>
              <a:rPr lang="en-US" altLang="ja-JP" sz="2800" dirty="0" smtClean="0"/>
              <a:t>for specification work </a:t>
            </a:r>
            <a:r>
              <a:rPr kumimoji="1" lang="en-US" altLang="ja-JP" sz="2800" dirty="0" smtClean="0"/>
              <a:t>shall be 20 </a:t>
            </a:r>
            <a:r>
              <a:rPr kumimoji="1" lang="en-US" altLang="ja-JP" sz="2800" dirty="0" err="1" smtClean="0"/>
              <a:t>dBm</a:t>
            </a:r>
            <a:r>
              <a:rPr kumimoji="1" lang="en-US" altLang="ja-JP" sz="2800" dirty="0" smtClean="0"/>
              <a:t> power class.</a:t>
            </a:r>
          </a:p>
          <a:p>
            <a:pPr marL="514350" indent="-514350">
              <a:buFont typeface="+mj-lt"/>
              <a:buAutoNum type="arabicPeriod"/>
            </a:pPr>
            <a:r>
              <a:rPr lang="en-US" altLang="ja-JP" sz="2800" dirty="0" smtClean="0"/>
              <a:t>According to the outcome of the MPR, further simplification of ACLR and SEM may be considered.</a:t>
            </a:r>
          </a:p>
        </p:txBody>
      </p:sp>
    </p:spTree>
    <p:extLst>
      <p:ext uri="{BB962C8B-B14F-4D97-AF65-F5344CB8AC3E}">
        <p14:creationId xmlns:p14="http://schemas.microsoft.com/office/powerpoint/2010/main" val="6423270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テキスト プレースホルダー 4"/>
          <p:cNvSpPr>
            <a:spLocks noGrp="1"/>
          </p:cNvSpPr>
          <p:nvPr>
            <p:ph type="body" idx="1"/>
          </p:nvPr>
        </p:nvSpPr>
        <p:spPr/>
        <p:txBody>
          <a:bodyPr anchor="ctr">
            <a:normAutofit/>
          </a:bodyPr>
          <a:lstStyle/>
          <a:p>
            <a:pPr algn="ctr"/>
            <a:r>
              <a:rPr kumimoji="1" lang="en-US" altLang="ja-JP" sz="8800" dirty="0" smtClean="0"/>
              <a:t>Details</a:t>
            </a:r>
            <a:endParaRPr kumimoji="1" lang="ja-JP" altLang="en-US" sz="8800" dirty="0"/>
          </a:p>
        </p:txBody>
      </p:sp>
    </p:spTree>
    <p:extLst>
      <p:ext uri="{BB962C8B-B14F-4D97-AF65-F5344CB8AC3E}">
        <p14:creationId xmlns:p14="http://schemas.microsoft.com/office/powerpoint/2010/main" val="12737564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kumimoji="1" lang="en-US" altLang="ja-JP" dirty="0" smtClean="0"/>
              <a:t>Preconditions</a:t>
            </a:r>
            <a:endParaRPr kumimoji="1" lang="ja-JP" altLang="en-US" dirty="0"/>
          </a:p>
        </p:txBody>
      </p:sp>
      <p:sp>
        <p:nvSpPr>
          <p:cNvPr id="3" name="コンテンツ プレースホルダー 2"/>
          <p:cNvSpPr>
            <a:spLocks noGrp="1"/>
          </p:cNvSpPr>
          <p:nvPr>
            <p:ph idx="1"/>
          </p:nvPr>
        </p:nvSpPr>
        <p:spPr>
          <a:xfrm>
            <a:off x="457200" y="1340768"/>
            <a:ext cx="8229600" cy="4781128"/>
          </a:xfrm>
        </p:spPr>
        <p:txBody>
          <a:bodyPr>
            <a:normAutofit/>
          </a:bodyPr>
          <a:lstStyle/>
          <a:p>
            <a:pPr marL="514350" indent="-514350">
              <a:buFont typeface="+mj-lt"/>
              <a:buAutoNum type="arabicPeriod"/>
            </a:pPr>
            <a:r>
              <a:rPr kumimoji="1" lang="en-US" altLang="ja-JP" sz="2400" dirty="0" smtClean="0"/>
              <a:t>When </a:t>
            </a:r>
            <a:r>
              <a:rPr kumimoji="1" lang="en-US" altLang="ja-JP" sz="2400" dirty="0" err="1" smtClean="0"/>
              <a:t>eMTC</a:t>
            </a:r>
            <a:r>
              <a:rPr kumimoji="1" lang="en-US" altLang="ja-JP" sz="2400" dirty="0" smtClean="0"/>
              <a:t> UEs are active under a network with 5, 10, 15 or 20 MHz channel bandwidth, the following channel bandwidths for UEs are considered.</a:t>
            </a:r>
          </a:p>
          <a:p>
            <a:pPr marL="914400" lvl="1" indent="-514350">
              <a:buFont typeface="+mj-lt"/>
              <a:buAutoNum type="arabicPeriod"/>
            </a:pPr>
            <a:r>
              <a:rPr lang="en-US" altLang="ja-JP" sz="2000" dirty="0" smtClean="0"/>
              <a:t>Transmission bandwidth configuration is 1.08 MHz regardless of channel bandwidths </a:t>
            </a:r>
          </a:p>
          <a:p>
            <a:pPr marL="914400" lvl="1" indent="-514350">
              <a:buFont typeface="+mj-lt"/>
              <a:buAutoNum type="arabicPeriod"/>
            </a:pPr>
            <a:r>
              <a:rPr kumimoji="1" lang="en-US" altLang="ja-JP" sz="2000" dirty="0" err="1" smtClean="0"/>
              <a:t>eMTC</a:t>
            </a:r>
            <a:r>
              <a:rPr kumimoji="1" lang="en-US" altLang="ja-JP" sz="2000" dirty="0" smtClean="0"/>
              <a:t> UEs shall be available anywhere confined within a channel bandwidth set by </a:t>
            </a:r>
            <a:r>
              <a:rPr kumimoji="1" lang="en-US" altLang="ja-JP" sz="2000" dirty="0" err="1" smtClean="0"/>
              <a:t>eNB</a:t>
            </a:r>
            <a:endParaRPr kumimoji="1" lang="en-US" altLang="ja-JP" sz="2000" dirty="0"/>
          </a:p>
          <a:p>
            <a:pPr marL="514350" indent="-514350">
              <a:buFont typeface="+mj-lt"/>
              <a:buAutoNum type="arabicPeriod"/>
            </a:pPr>
            <a:endParaRPr lang="en-US" altLang="ja-JP" sz="2400" dirty="0" smtClean="0"/>
          </a:p>
          <a:p>
            <a:pPr marL="514350" indent="-514350">
              <a:buFont typeface="+mj-lt"/>
              <a:buAutoNum type="arabicPeriod"/>
            </a:pPr>
            <a:endParaRPr kumimoji="1" lang="en-US" altLang="ja-JP" sz="2400" dirty="0"/>
          </a:p>
          <a:p>
            <a:pPr marL="514350" indent="-514350">
              <a:buFont typeface="+mj-lt"/>
              <a:buAutoNum type="arabicPeriod"/>
            </a:pPr>
            <a:endParaRPr lang="en-US" altLang="ja-JP" sz="2400" dirty="0" smtClean="0"/>
          </a:p>
          <a:p>
            <a:pPr marL="514350" indent="-514350">
              <a:buFont typeface="+mj-lt"/>
              <a:buAutoNum type="arabicPeriod"/>
            </a:pPr>
            <a:endParaRPr kumimoji="1" lang="en-US" altLang="ja-JP" sz="2400" dirty="0" smtClean="0"/>
          </a:p>
        </p:txBody>
      </p:sp>
      <p:graphicFrame>
        <p:nvGraphicFramePr>
          <p:cNvPr id="4" name="表 3"/>
          <p:cNvGraphicFramePr>
            <a:graphicFrameLocks noGrp="1"/>
          </p:cNvGraphicFramePr>
          <p:nvPr>
            <p:extLst>
              <p:ext uri="{D42A27DB-BD31-4B8C-83A1-F6EECF244321}">
                <p14:modId xmlns:p14="http://schemas.microsoft.com/office/powerpoint/2010/main" val="1676596369"/>
              </p:ext>
            </p:extLst>
          </p:nvPr>
        </p:nvGraphicFramePr>
        <p:xfrm>
          <a:off x="539552" y="4293096"/>
          <a:ext cx="8280920" cy="1854200"/>
        </p:xfrm>
        <a:graphic>
          <a:graphicData uri="http://schemas.openxmlformats.org/drawingml/2006/table">
            <a:tbl>
              <a:tblPr firstRow="1" bandRow="1">
                <a:tableStyleId>{F2DE63D5-997A-4646-A377-4702673A728D}</a:tableStyleId>
              </a:tblPr>
              <a:tblGrid>
                <a:gridCol w="3996444"/>
                <a:gridCol w="4284476"/>
              </a:tblGrid>
              <a:tr h="370840">
                <a:tc>
                  <a:txBody>
                    <a:bodyPr/>
                    <a:lstStyle/>
                    <a:p>
                      <a:pPr algn="ctr"/>
                      <a:r>
                        <a:rPr kumimoji="1" lang="en-US" altLang="ja-JP" sz="1600" dirty="0" smtClean="0"/>
                        <a:t>Channel bandwidths for</a:t>
                      </a:r>
                      <a:r>
                        <a:rPr kumimoji="1" lang="en-US" altLang="ja-JP" sz="1600" baseline="0" dirty="0" smtClean="0"/>
                        <a:t> </a:t>
                      </a:r>
                      <a:r>
                        <a:rPr kumimoji="1" lang="en-US" altLang="ja-JP" sz="1600" dirty="0" smtClean="0"/>
                        <a:t>NW(MHz)</a:t>
                      </a:r>
                      <a:endParaRPr kumimoji="1" lang="ja-JP" altLang="en-US" sz="1600" dirty="0"/>
                    </a:p>
                  </a:txBody>
                  <a:tcPr/>
                </a:tc>
                <a:tc>
                  <a:txBody>
                    <a:bodyPr/>
                    <a:lstStyle/>
                    <a:p>
                      <a:pPr algn="ctr"/>
                      <a:r>
                        <a:rPr kumimoji="1" lang="en-US" altLang="ja-JP" sz="1600" dirty="0" smtClean="0"/>
                        <a:t>Channel</a:t>
                      </a:r>
                      <a:r>
                        <a:rPr kumimoji="1" lang="en-US" altLang="ja-JP" sz="1600" baseline="0" dirty="0" smtClean="0"/>
                        <a:t>  bandwidths for UEs(MHz)</a:t>
                      </a:r>
                      <a:endParaRPr kumimoji="1" lang="ja-JP" altLang="en-US" sz="1600" dirty="0"/>
                    </a:p>
                  </a:txBody>
                  <a:tcPr/>
                </a:tc>
              </a:tr>
              <a:tr h="370840">
                <a:tc>
                  <a:txBody>
                    <a:bodyPr/>
                    <a:lstStyle/>
                    <a:p>
                      <a:pPr algn="ctr"/>
                      <a:r>
                        <a:rPr kumimoji="1" lang="en-US" altLang="ja-JP" sz="1600" dirty="0" smtClean="0"/>
                        <a:t>  5</a:t>
                      </a:r>
                      <a:endParaRPr kumimoji="1" lang="ja-JP" altLang="en-US" sz="1600" dirty="0"/>
                    </a:p>
                  </a:txBody>
                  <a:tcPr/>
                </a:tc>
                <a:tc>
                  <a:txBody>
                    <a:bodyPr/>
                    <a:lstStyle/>
                    <a:p>
                      <a:pPr algn="ctr"/>
                      <a:r>
                        <a:rPr kumimoji="1" lang="en-US" altLang="ja-JP" sz="1600" dirty="0" smtClean="0"/>
                        <a:t>1.58</a:t>
                      </a:r>
                      <a:r>
                        <a:rPr kumimoji="1" lang="en-US" altLang="ja-JP" sz="1600" baseline="0" dirty="0" smtClean="0"/>
                        <a:t> = 1.08 + 0.25 x 2</a:t>
                      </a:r>
                      <a:endParaRPr kumimoji="1" lang="ja-JP" altLang="en-US" sz="1600" dirty="0"/>
                    </a:p>
                  </a:txBody>
                  <a:tcPr/>
                </a:tc>
              </a:tr>
              <a:tr h="370840">
                <a:tc>
                  <a:txBody>
                    <a:bodyPr/>
                    <a:lstStyle/>
                    <a:p>
                      <a:pPr algn="ctr"/>
                      <a:r>
                        <a:rPr kumimoji="1" lang="en-US" altLang="ja-JP" sz="1600" dirty="0" smtClean="0"/>
                        <a:t>10</a:t>
                      </a:r>
                      <a:endParaRPr kumimoji="1" lang="ja-JP" altLang="en-US" sz="1600" dirty="0"/>
                    </a:p>
                  </a:txBody>
                  <a:tcPr/>
                </a:tc>
                <a:tc>
                  <a:txBody>
                    <a:bodyPr/>
                    <a:lstStyle/>
                    <a:p>
                      <a:pPr algn="ctr"/>
                      <a:r>
                        <a:rPr kumimoji="1" lang="en-US" altLang="ja-JP" sz="1600" dirty="0" smtClean="0"/>
                        <a:t>2.08 = 1.08</a:t>
                      </a:r>
                      <a:r>
                        <a:rPr kumimoji="1" lang="en-US" altLang="ja-JP" sz="1600" baseline="0" dirty="0" smtClean="0"/>
                        <a:t> + 0.50 x 2</a:t>
                      </a:r>
                      <a:endParaRPr kumimoji="1" lang="ja-JP" altLang="en-US" sz="1600" dirty="0"/>
                    </a:p>
                  </a:txBody>
                  <a:tcPr/>
                </a:tc>
              </a:tr>
              <a:tr h="370840">
                <a:tc>
                  <a:txBody>
                    <a:bodyPr/>
                    <a:lstStyle/>
                    <a:p>
                      <a:pPr algn="ctr"/>
                      <a:r>
                        <a:rPr kumimoji="1" lang="en-US" altLang="ja-JP" sz="1600" dirty="0" smtClean="0"/>
                        <a:t>15</a:t>
                      </a:r>
                      <a:endParaRPr kumimoji="1" lang="ja-JP" altLang="en-US" sz="1600" dirty="0"/>
                    </a:p>
                  </a:txBody>
                  <a:tcPr/>
                </a:tc>
                <a:tc>
                  <a:txBody>
                    <a:bodyPr/>
                    <a:lstStyle/>
                    <a:p>
                      <a:pPr algn="ctr"/>
                      <a:r>
                        <a:rPr kumimoji="1" lang="en-US" altLang="ja-JP" sz="1600" dirty="0" smtClean="0"/>
                        <a:t>2.58</a:t>
                      </a:r>
                      <a:r>
                        <a:rPr kumimoji="1" lang="en-US" altLang="ja-JP" sz="1600" baseline="0" dirty="0" smtClean="0"/>
                        <a:t> = 1.08 + 0.75 x 2</a:t>
                      </a:r>
                      <a:endParaRPr kumimoji="1" lang="ja-JP" altLang="en-US" sz="1600" dirty="0"/>
                    </a:p>
                  </a:txBody>
                  <a:tcPr/>
                </a:tc>
              </a:tr>
              <a:tr h="370840">
                <a:tc>
                  <a:txBody>
                    <a:bodyPr/>
                    <a:lstStyle/>
                    <a:p>
                      <a:pPr algn="ctr"/>
                      <a:r>
                        <a:rPr kumimoji="1" lang="en-US" altLang="ja-JP" sz="1600" dirty="0" smtClean="0"/>
                        <a:t>20</a:t>
                      </a:r>
                      <a:endParaRPr kumimoji="1" lang="ja-JP" altLang="en-US" sz="1600" dirty="0"/>
                    </a:p>
                  </a:txBody>
                  <a:tcPr/>
                </a:tc>
                <a:tc>
                  <a:txBody>
                    <a:bodyPr/>
                    <a:lstStyle/>
                    <a:p>
                      <a:pPr algn="ctr"/>
                      <a:r>
                        <a:rPr kumimoji="1" lang="en-US" altLang="ja-JP" sz="1600" dirty="0" smtClean="0"/>
                        <a:t>3.08 = 1.08</a:t>
                      </a:r>
                      <a:r>
                        <a:rPr kumimoji="1" lang="en-US" altLang="ja-JP" sz="1600" baseline="0" dirty="0" smtClean="0"/>
                        <a:t> + 1.00 x 2</a:t>
                      </a:r>
                      <a:endParaRPr kumimoji="1" lang="ja-JP" altLang="en-US" sz="1600" dirty="0"/>
                    </a:p>
                  </a:txBody>
                  <a:tcPr/>
                </a:tc>
              </a:tr>
            </a:tbl>
          </a:graphicData>
        </a:graphic>
      </p:graphicFrame>
    </p:spTree>
    <p:extLst>
      <p:ext uri="{BB962C8B-B14F-4D97-AF65-F5344CB8AC3E}">
        <p14:creationId xmlns:p14="http://schemas.microsoft.com/office/powerpoint/2010/main" val="1190920972"/>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936104"/>
          </a:xfrm>
        </p:spPr>
        <p:txBody>
          <a:bodyPr/>
          <a:lstStyle/>
          <a:p>
            <a:r>
              <a:rPr kumimoji="1" lang="en-US" altLang="ja-JP" dirty="0" err="1" smtClean="0"/>
              <a:t>eMTC</a:t>
            </a:r>
            <a:r>
              <a:rPr kumimoji="1" lang="en-US" altLang="ja-JP" dirty="0" smtClean="0"/>
              <a:t> SEM and in-band emission</a:t>
            </a:r>
            <a:endParaRPr kumimoji="1" lang="ja-JP" altLang="en-US" dirty="0"/>
          </a:p>
        </p:txBody>
      </p:sp>
      <p:sp>
        <p:nvSpPr>
          <p:cNvPr id="3" name="コンテンツ プレースホルダー 2"/>
          <p:cNvSpPr>
            <a:spLocks noGrp="1"/>
          </p:cNvSpPr>
          <p:nvPr>
            <p:ph idx="1"/>
          </p:nvPr>
        </p:nvSpPr>
        <p:spPr>
          <a:xfrm>
            <a:off x="457200" y="980728"/>
            <a:ext cx="8229600" cy="4176465"/>
          </a:xfrm>
        </p:spPr>
        <p:txBody>
          <a:bodyPr>
            <a:normAutofit/>
          </a:bodyPr>
          <a:lstStyle/>
          <a:p>
            <a:r>
              <a:rPr lang="en-US" altLang="ja-JP" sz="1800" dirty="0" smtClean="0"/>
              <a:t>For each channel bandwidth, applying  the existing SEM for 1.4MHz channel bandwidth.</a:t>
            </a:r>
          </a:p>
          <a:p>
            <a:r>
              <a:rPr lang="en-US" altLang="ja-JP" sz="1800" dirty="0" smtClean="0"/>
              <a:t>However, handling of edges, i.e., guard bands is different from system bandwidth to system bandwidth.</a:t>
            </a:r>
          </a:p>
          <a:p>
            <a:r>
              <a:rPr lang="en-US" altLang="ja-JP" sz="1800" dirty="0" smtClean="0"/>
              <a:t>Within region of transmission bandwidth and guard bands, in-band emission is applicable.</a:t>
            </a:r>
          </a:p>
          <a:p>
            <a:endParaRPr kumimoji="1" lang="ja-JP" altLang="en-US" sz="2400" dirty="0"/>
          </a:p>
        </p:txBody>
      </p:sp>
      <p:cxnSp>
        <p:nvCxnSpPr>
          <p:cNvPr id="5" name="直線矢印コネクタ 4"/>
          <p:cNvCxnSpPr/>
          <p:nvPr/>
        </p:nvCxnSpPr>
        <p:spPr>
          <a:xfrm>
            <a:off x="458752" y="6176337"/>
            <a:ext cx="8289712" cy="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458752" y="3283441"/>
            <a:ext cx="0" cy="288032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4022432" y="3976737"/>
            <a:ext cx="777600" cy="21996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smtClean="0">
                <a:solidFill>
                  <a:schemeClr val="tx1"/>
                </a:solidFill>
              </a:rPr>
              <a:t>Transmission bandwidth</a:t>
            </a:r>
          </a:p>
          <a:p>
            <a:pPr algn="ctr"/>
            <a:r>
              <a:rPr lang="en-US" altLang="ja-JP" sz="1200" b="1" dirty="0" smtClean="0">
                <a:solidFill>
                  <a:schemeClr val="tx1"/>
                </a:solidFill>
              </a:rPr>
              <a:t>=1.08 MHz</a:t>
            </a:r>
            <a:endParaRPr kumimoji="1" lang="ja-JP" altLang="en-US" sz="1200" b="1" dirty="0">
              <a:solidFill>
                <a:schemeClr val="tx1"/>
              </a:solidFill>
            </a:endParaRPr>
          </a:p>
        </p:txBody>
      </p:sp>
      <p:cxnSp>
        <p:nvCxnSpPr>
          <p:cNvPr id="23" name="直線矢印コネクタ 22"/>
          <p:cNvCxnSpPr/>
          <p:nvPr/>
        </p:nvCxnSpPr>
        <p:spPr>
          <a:xfrm flipV="1">
            <a:off x="4396852" y="3283441"/>
            <a:ext cx="28760" cy="288911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4804907" y="3976737"/>
            <a:ext cx="180000" cy="21996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3841576" y="3976737"/>
            <a:ext cx="180000" cy="21996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8" name="正方形/長方形 27"/>
          <p:cNvSpPr/>
          <p:nvPr/>
        </p:nvSpPr>
        <p:spPr>
          <a:xfrm>
            <a:off x="4986664" y="4579585"/>
            <a:ext cx="720000" cy="1596752"/>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100" b="1" dirty="0" smtClean="0">
                <a:solidFill>
                  <a:schemeClr val="tx1"/>
                </a:solidFill>
              </a:rPr>
              <a:t>- </a:t>
            </a:r>
            <a:r>
              <a:rPr kumimoji="1" lang="en-US" altLang="ja-JP" sz="1100" b="1" dirty="0" smtClean="0">
                <a:solidFill>
                  <a:schemeClr val="tx1"/>
                </a:solidFill>
              </a:rPr>
              <a:t>10 </a:t>
            </a:r>
            <a:r>
              <a:rPr kumimoji="1" lang="en-US" altLang="ja-JP" sz="1100" b="1" dirty="0" err="1" smtClean="0">
                <a:solidFill>
                  <a:schemeClr val="tx1"/>
                </a:solidFill>
              </a:rPr>
              <a:t>dBm</a:t>
            </a:r>
            <a:r>
              <a:rPr kumimoji="1" lang="en-US" altLang="ja-JP" sz="1100" b="1" dirty="0" smtClean="0">
                <a:solidFill>
                  <a:schemeClr val="tx1"/>
                </a:solidFill>
              </a:rPr>
              <a:t>/30kHz</a:t>
            </a:r>
            <a:endParaRPr kumimoji="1" lang="ja-JP" altLang="en-US" sz="1100" b="1" dirty="0">
              <a:solidFill>
                <a:schemeClr val="tx1"/>
              </a:solidFill>
            </a:endParaRPr>
          </a:p>
        </p:txBody>
      </p:sp>
      <p:sp>
        <p:nvSpPr>
          <p:cNvPr id="30" name="正方形/長方形 29"/>
          <p:cNvSpPr/>
          <p:nvPr/>
        </p:nvSpPr>
        <p:spPr>
          <a:xfrm>
            <a:off x="3123248" y="4579585"/>
            <a:ext cx="720000" cy="1596752"/>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100" b="1" dirty="0" smtClean="0">
                <a:solidFill>
                  <a:schemeClr val="tx1"/>
                </a:solidFill>
              </a:rPr>
              <a:t>- </a:t>
            </a:r>
            <a:r>
              <a:rPr kumimoji="1" lang="en-US" altLang="ja-JP" sz="1100" b="1" dirty="0" smtClean="0">
                <a:solidFill>
                  <a:schemeClr val="tx1"/>
                </a:solidFill>
              </a:rPr>
              <a:t>10 </a:t>
            </a:r>
            <a:r>
              <a:rPr kumimoji="1" lang="en-US" altLang="ja-JP" sz="1100" b="1" dirty="0" err="1" smtClean="0">
                <a:solidFill>
                  <a:schemeClr val="tx1"/>
                </a:solidFill>
              </a:rPr>
              <a:t>dBm</a:t>
            </a:r>
            <a:r>
              <a:rPr kumimoji="1" lang="en-US" altLang="ja-JP" sz="1100" b="1" dirty="0" smtClean="0">
                <a:solidFill>
                  <a:schemeClr val="tx1"/>
                </a:solidFill>
              </a:rPr>
              <a:t>/30kHz</a:t>
            </a:r>
            <a:endParaRPr kumimoji="1" lang="ja-JP" altLang="en-US" sz="1100" b="1" dirty="0">
              <a:solidFill>
                <a:schemeClr val="tx1"/>
              </a:solidFill>
            </a:endParaRPr>
          </a:p>
        </p:txBody>
      </p:sp>
      <p:sp>
        <p:nvSpPr>
          <p:cNvPr id="31" name="正方形/長方形 30"/>
          <p:cNvSpPr/>
          <p:nvPr/>
        </p:nvSpPr>
        <p:spPr>
          <a:xfrm>
            <a:off x="5715456" y="5242937"/>
            <a:ext cx="1080000" cy="933400"/>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100" b="1" dirty="0" smtClean="0">
                <a:solidFill>
                  <a:schemeClr val="tx1"/>
                </a:solidFill>
              </a:rPr>
              <a:t>- </a:t>
            </a:r>
            <a:r>
              <a:rPr kumimoji="1" lang="en-US" altLang="ja-JP" sz="1100" b="1" dirty="0" smtClean="0">
                <a:solidFill>
                  <a:schemeClr val="tx1"/>
                </a:solidFill>
              </a:rPr>
              <a:t>10 </a:t>
            </a:r>
            <a:r>
              <a:rPr kumimoji="1" lang="en-US" altLang="ja-JP" sz="1100" b="1" dirty="0" err="1" smtClean="0">
                <a:solidFill>
                  <a:schemeClr val="tx1"/>
                </a:solidFill>
              </a:rPr>
              <a:t>dBm</a:t>
            </a:r>
            <a:r>
              <a:rPr kumimoji="1" lang="en-US" altLang="ja-JP" sz="1100" b="1" dirty="0" smtClean="0">
                <a:solidFill>
                  <a:schemeClr val="tx1"/>
                </a:solidFill>
              </a:rPr>
              <a:t>/MHz</a:t>
            </a:r>
            <a:endParaRPr kumimoji="1" lang="ja-JP" altLang="en-US" sz="1100" b="1" dirty="0">
              <a:solidFill>
                <a:schemeClr val="tx1"/>
              </a:solidFill>
            </a:endParaRPr>
          </a:p>
        </p:txBody>
      </p:sp>
      <p:sp>
        <p:nvSpPr>
          <p:cNvPr id="34" name="正方形/長方形 33"/>
          <p:cNvSpPr/>
          <p:nvPr/>
        </p:nvSpPr>
        <p:spPr>
          <a:xfrm>
            <a:off x="2042928" y="5242937"/>
            <a:ext cx="1080000" cy="933400"/>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100" b="1" dirty="0" smtClean="0">
                <a:solidFill>
                  <a:schemeClr val="tx1"/>
                </a:solidFill>
              </a:rPr>
              <a:t>- </a:t>
            </a:r>
            <a:r>
              <a:rPr kumimoji="1" lang="en-US" altLang="ja-JP" sz="1100" b="1" dirty="0" smtClean="0">
                <a:solidFill>
                  <a:schemeClr val="tx1"/>
                </a:solidFill>
              </a:rPr>
              <a:t>10 </a:t>
            </a:r>
            <a:r>
              <a:rPr kumimoji="1" lang="en-US" altLang="ja-JP" sz="1100" b="1" dirty="0" err="1" smtClean="0">
                <a:solidFill>
                  <a:schemeClr val="tx1"/>
                </a:solidFill>
              </a:rPr>
              <a:t>dBm</a:t>
            </a:r>
            <a:r>
              <a:rPr kumimoji="1" lang="en-US" altLang="ja-JP" sz="1100" b="1" dirty="0" smtClean="0">
                <a:solidFill>
                  <a:schemeClr val="tx1"/>
                </a:solidFill>
              </a:rPr>
              <a:t>/MHz</a:t>
            </a:r>
            <a:endParaRPr kumimoji="1" lang="ja-JP" altLang="en-US" sz="1100" b="1" dirty="0">
              <a:solidFill>
                <a:schemeClr val="tx1"/>
              </a:solidFill>
            </a:endParaRPr>
          </a:p>
        </p:txBody>
      </p:sp>
      <p:sp>
        <p:nvSpPr>
          <p:cNvPr id="35" name="正方形/長方形 34"/>
          <p:cNvSpPr/>
          <p:nvPr/>
        </p:nvSpPr>
        <p:spPr>
          <a:xfrm>
            <a:off x="6795576" y="5819001"/>
            <a:ext cx="216000" cy="357336"/>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100" b="1" dirty="0">
              <a:solidFill>
                <a:schemeClr val="tx1"/>
              </a:solidFill>
            </a:endParaRPr>
          </a:p>
        </p:txBody>
      </p:sp>
      <p:sp>
        <p:nvSpPr>
          <p:cNvPr id="36" name="正方形/長方形 35"/>
          <p:cNvSpPr/>
          <p:nvPr/>
        </p:nvSpPr>
        <p:spPr>
          <a:xfrm>
            <a:off x="1826928" y="5819001"/>
            <a:ext cx="216000" cy="357336"/>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kumimoji="1" lang="ja-JP" altLang="en-US" sz="1100" b="1" dirty="0">
              <a:solidFill>
                <a:schemeClr val="tx1"/>
              </a:solidFill>
            </a:endParaRPr>
          </a:p>
        </p:txBody>
      </p:sp>
      <p:sp>
        <p:nvSpPr>
          <p:cNvPr id="37" name="正方形/長方形 36"/>
          <p:cNvSpPr/>
          <p:nvPr/>
        </p:nvSpPr>
        <p:spPr>
          <a:xfrm>
            <a:off x="7020367" y="5997669"/>
            <a:ext cx="1672869" cy="174884"/>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100" b="1" dirty="0" smtClean="0">
                <a:solidFill>
                  <a:schemeClr val="tx1"/>
                </a:solidFill>
              </a:rPr>
              <a:t>-30dBm/MHz</a:t>
            </a:r>
            <a:endParaRPr kumimoji="1" lang="ja-JP" altLang="en-US" sz="1100" b="1" dirty="0">
              <a:solidFill>
                <a:schemeClr val="tx1"/>
              </a:solidFill>
            </a:endParaRPr>
          </a:p>
        </p:txBody>
      </p:sp>
      <p:sp>
        <p:nvSpPr>
          <p:cNvPr id="38" name="正方形/長方形 37"/>
          <p:cNvSpPr/>
          <p:nvPr/>
        </p:nvSpPr>
        <p:spPr>
          <a:xfrm>
            <a:off x="458752" y="6006461"/>
            <a:ext cx="1368152" cy="166092"/>
          </a:xfrm>
          <a:prstGeom prst="rect">
            <a:avLst/>
          </a:prstGeom>
          <a:solidFill>
            <a:srgbClr val="FFC000">
              <a:alpha val="40000"/>
            </a:srgbClr>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kumimoji="1" lang="en-US" altLang="ja-JP" sz="1100" b="1" dirty="0" smtClean="0">
                <a:solidFill>
                  <a:schemeClr val="tx1"/>
                </a:solidFill>
              </a:rPr>
              <a:t>-30dBm/MHz</a:t>
            </a:r>
            <a:endParaRPr kumimoji="1" lang="ja-JP" altLang="en-US" sz="1100" b="1" dirty="0">
              <a:solidFill>
                <a:schemeClr val="tx1"/>
              </a:solidFill>
            </a:endParaRPr>
          </a:p>
        </p:txBody>
      </p:sp>
      <p:sp>
        <p:nvSpPr>
          <p:cNvPr id="40" name="テキスト ボックス 39"/>
          <p:cNvSpPr txBox="1"/>
          <p:nvPr/>
        </p:nvSpPr>
        <p:spPr>
          <a:xfrm>
            <a:off x="7452320" y="6248345"/>
            <a:ext cx="1240917" cy="276999"/>
          </a:xfrm>
          <a:prstGeom prst="rect">
            <a:avLst/>
          </a:prstGeom>
          <a:noFill/>
        </p:spPr>
        <p:txBody>
          <a:bodyPr wrap="none" rtlCol="0">
            <a:spAutoFit/>
          </a:bodyPr>
          <a:lstStyle/>
          <a:p>
            <a:r>
              <a:rPr kumimoji="1" lang="en-US" altLang="ja-JP" sz="1200" b="1" dirty="0" smtClean="0"/>
              <a:t>Frequency[MHz]</a:t>
            </a:r>
            <a:endParaRPr kumimoji="1" lang="ja-JP" altLang="en-US" sz="1200" b="1" dirty="0"/>
          </a:p>
        </p:txBody>
      </p:sp>
      <p:sp>
        <p:nvSpPr>
          <p:cNvPr id="41" name="線吹き出し 1 (枠付き) 40"/>
          <p:cNvSpPr/>
          <p:nvPr/>
        </p:nvSpPr>
        <p:spPr>
          <a:xfrm>
            <a:off x="5585234" y="2539932"/>
            <a:ext cx="3235237" cy="1465132"/>
          </a:xfrm>
          <a:prstGeom prst="borderCallout1">
            <a:avLst>
              <a:gd name="adj1" fmla="val 18750"/>
              <a:gd name="adj2" fmla="val -8333"/>
              <a:gd name="adj3" fmla="val 101826"/>
              <a:gd name="adj4" fmla="val -20923"/>
            </a:avLst>
          </a:prstGeom>
          <a:noFill/>
          <a:ln w="31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rPr>
              <a:t>The width of this region is changeable depending on system bandwidth.</a:t>
            </a:r>
          </a:p>
          <a:p>
            <a:r>
              <a:rPr lang="en-US" altLang="ja-JP" sz="1400" dirty="0" smtClean="0">
                <a:solidFill>
                  <a:schemeClr val="tx1"/>
                </a:solidFill>
              </a:rPr>
              <a:t>For 5, 10, 15, 20 MHz, 0.25, 0.5, 0.75, 1 MHz, respectively</a:t>
            </a:r>
          </a:p>
          <a:p>
            <a:r>
              <a:rPr lang="en-US" altLang="ja-JP" sz="1400" dirty="0" smtClean="0">
                <a:solidFill>
                  <a:srgbClr val="FF0000"/>
                </a:solidFill>
              </a:rPr>
              <a:t>For this region, in-band emission is applicable since without it, it means no requirements for this regions</a:t>
            </a:r>
          </a:p>
        </p:txBody>
      </p:sp>
      <p:cxnSp>
        <p:nvCxnSpPr>
          <p:cNvPr id="43" name="直線矢印コネクタ 42"/>
          <p:cNvCxnSpPr>
            <a:endCxn id="26" idx="0"/>
          </p:cNvCxnSpPr>
          <p:nvPr/>
        </p:nvCxnSpPr>
        <p:spPr>
          <a:xfrm flipH="1">
            <a:off x="3931576" y="2647945"/>
            <a:ext cx="1415088" cy="1328792"/>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4248157" y="3034361"/>
            <a:ext cx="351891" cy="276999"/>
          </a:xfrm>
          <a:prstGeom prst="rect">
            <a:avLst/>
          </a:prstGeom>
          <a:noFill/>
        </p:spPr>
        <p:txBody>
          <a:bodyPr wrap="none" rtlCol="0">
            <a:spAutoFit/>
          </a:bodyPr>
          <a:lstStyle/>
          <a:p>
            <a:r>
              <a:rPr lang="en-US" altLang="ja-JP" sz="1200" b="1" dirty="0" smtClean="0"/>
              <a:t>LO</a:t>
            </a:r>
            <a:endParaRPr kumimoji="1" lang="ja-JP" altLang="en-US" sz="1200" b="1" dirty="0"/>
          </a:p>
        </p:txBody>
      </p:sp>
      <p:sp>
        <p:nvSpPr>
          <p:cNvPr id="48" name="テキスト ボックス 47"/>
          <p:cNvSpPr txBox="1"/>
          <p:nvPr/>
        </p:nvSpPr>
        <p:spPr>
          <a:xfrm>
            <a:off x="683568" y="5176609"/>
            <a:ext cx="1042273" cy="276999"/>
          </a:xfrm>
          <a:prstGeom prst="rect">
            <a:avLst/>
          </a:prstGeom>
          <a:noFill/>
        </p:spPr>
        <p:txBody>
          <a:bodyPr wrap="none" rtlCol="0">
            <a:spAutoFit/>
          </a:bodyPr>
          <a:lstStyle/>
          <a:p>
            <a:r>
              <a:rPr lang="en-US" altLang="ja-JP" sz="1200" b="1" dirty="0" smtClean="0"/>
              <a:t>-25dBm/MHz</a:t>
            </a:r>
            <a:endParaRPr kumimoji="1" lang="ja-JP" altLang="en-US" sz="1200" b="1" dirty="0"/>
          </a:p>
        </p:txBody>
      </p:sp>
      <p:cxnSp>
        <p:nvCxnSpPr>
          <p:cNvPr id="49" name="直線矢印コネクタ 48"/>
          <p:cNvCxnSpPr>
            <a:stCxn id="48" idx="3"/>
            <a:endCxn id="36" idx="0"/>
          </p:cNvCxnSpPr>
          <p:nvPr/>
        </p:nvCxnSpPr>
        <p:spPr>
          <a:xfrm>
            <a:off x="1725841" y="5315109"/>
            <a:ext cx="209087" cy="50389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52" name="テキスト ボックス 51"/>
          <p:cNvSpPr txBox="1"/>
          <p:nvPr/>
        </p:nvSpPr>
        <p:spPr>
          <a:xfrm>
            <a:off x="7388696" y="5453608"/>
            <a:ext cx="1042273" cy="276999"/>
          </a:xfrm>
          <a:prstGeom prst="rect">
            <a:avLst/>
          </a:prstGeom>
          <a:noFill/>
        </p:spPr>
        <p:txBody>
          <a:bodyPr wrap="none" rtlCol="0">
            <a:spAutoFit/>
          </a:bodyPr>
          <a:lstStyle/>
          <a:p>
            <a:r>
              <a:rPr lang="en-US" altLang="ja-JP" sz="1200" b="1" dirty="0" smtClean="0"/>
              <a:t>-25dBm/MHz</a:t>
            </a:r>
            <a:endParaRPr kumimoji="1" lang="ja-JP" altLang="en-US" sz="1200" b="1" dirty="0"/>
          </a:p>
        </p:txBody>
      </p:sp>
      <p:cxnSp>
        <p:nvCxnSpPr>
          <p:cNvPr id="55" name="直線矢印コネクタ 54"/>
          <p:cNvCxnSpPr>
            <a:stCxn id="52" idx="1"/>
            <a:endCxn id="35" idx="0"/>
          </p:cNvCxnSpPr>
          <p:nvPr/>
        </p:nvCxnSpPr>
        <p:spPr>
          <a:xfrm flipH="1">
            <a:off x="6903576" y="5592108"/>
            <a:ext cx="485120" cy="226893"/>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58" name="直線矢印コネクタ 57"/>
          <p:cNvCxnSpPr/>
          <p:nvPr/>
        </p:nvCxnSpPr>
        <p:spPr>
          <a:xfrm>
            <a:off x="4986664" y="4293096"/>
            <a:ext cx="3761800" cy="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cxnSp>
        <p:nvCxnSpPr>
          <p:cNvPr id="60" name="直線矢印コネクタ 59"/>
          <p:cNvCxnSpPr/>
          <p:nvPr/>
        </p:nvCxnSpPr>
        <p:spPr>
          <a:xfrm flipH="1">
            <a:off x="458752" y="4293096"/>
            <a:ext cx="3382824" cy="0"/>
          </a:xfrm>
          <a:prstGeom prst="straightConnector1">
            <a:avLst/>
          </a:prstGeom>
          <a:ln w="38100">
            <a:solidFill>
              <a:srgbClr val="00B0F0"/>
            </a:solidFill>
            <a:tailEnd type="arrow"/>
          </a:ln>
        </p:spPr>
        <p:style>
          <a:lnRef idx="1">
            <a:schemeClr val="accent1"/>
          </a:lnRef>
          <a:fillRef idx="0">
            <a:schemeClr val="accent1"/>
          </a:fillRef>
          <a:effectRef idx="0">
            <a:schemeClr val="accent1"/>
          </a:effectRef>
          <a:fontRef idx="minor">
            <a:schemeClr val="tx1"/>
          </a:fontRef>
        </p:style>
      </p:cxnSp>
      <p:sp>
        <p:nvSpPr>
          <p:cNvPr id="61" name="テキスト ボックス 60"/>
          <p:cNvSpPr txBox="1"/>
          <p:nvPr/>
        </p:nvSpPr>
        <p:spPr>
          <a:xfrm>
            <a:off x="5652120" y="4154596"/>
            <a:ext cx="2827184" cy="276999"/>
          </a:xfrm>
          <a:prstGeom prst="rect">
            <a:avLst/>
          </a:prstGeom>
          <a:solidFill>
            <a:schemeClr val="bg1"/>
          </a:solidFill>
        </p:spPr>
        <p:txBody>
          <a:bodyPr wrap="none" rtlCol="0">
            <a:spAutoFit/>
          </a:bodyPr>
          <a:lstStyle/>
          <a:p>
            <a:r>
              <a:rPr lang="en-US" altLang="ja-JP" sz="1200" b="1" dirty="0" smtClean="0"/>
              <a:t>Follow 1.4MHz SEM and general spurious</a:t>
            </a:r>
            <a:endParaRPr kumimoji="1" lang="ja-JP" altLang="en-US" sz="1200" b="1" dirty="0"/>
          </a:p>
        </p:txBody>
      </p:sp>
      <p:sp>
        <p:nvSpPr>
          <p:cNvPr id="62" name="テキスト ボックス 61"/>
          <p:cNvSpPr txBox="1"/>
          <p:nvPr/>
        </p:nvSpPr>
        <p:spPr>
          <a:xfrm>
            <a:off x="808712" y="4149080"/>
            <a:ext cx="2827184" cy="276999"/>
          </a:xfrm>
          <a:prstGeom prst="rect">
            <a:avLst/>
          </a:prstGeom>
          <a:solidFill>
            <a:schemeClr val="bg1"/>
          </a:solidFill>
        </p:spPr>
        <p:txBody>
          <a:bodyPr wrap="none" rtlCol="0">
            <a:spAutoFit/>
          </a:bodyPr>
          <a:lstStyle/>
          <a:p>
            <a:r>
              <a:rPr lang="en-US" altLang="ja-JP" sz="1200" b="1" dirty="0" smtClean="0"/>
              <a:t>Follow 1.4MHz SEM and general spurious</a:t>
            </a:r>
            <a:endParaRPr kumimoji="1" lang="ja-JP" altLang="en-US" sz="1200" b="1" dirty="0"/>
          </a:p>
        </p:txBody>
      </p:sp>
      <p:sp>
        <p:nvSpPr>
          <p:cNvPr id="63" name="テキスト ボックス 62"/>
          <p:cNvSpPr txBox="1"/>
          <p:nvPr/>
        </p:nvSpPr>
        <p:spPr>
          <a:xfrm>
            <a:off x="5099265" y="6047664"/>
            <a:ext cx="556563" cy="276999"/>
          </a:xfrm>
          <a:prstGeom prst="rect">
            <a:avLst/>
          </a:prstGeom>
          <a:solidFill>
            <a:schemeClr val="bg1"/>
          </a:solidFill>
        </p:spPr>
        <p:txBody>
          <a:bodyPr wrap="none" rtlCol="0">
            <a:spAutoFit/>
          </a:bodyPr>
          <a:lstStyle/>
          <a:p>
            <a:r>
              <a:rPr lang="en-US" altLang="ja-JP" sz="1200" b="1" dirty="0" smtClean="0"/>
              <a:t>1MHz</a:t>
            </a:r>
            <a:endParaRPr kumimoji="1" lang="ja-JP" altLang="en-US" sz="1200" b="1" dirty="0"/>
          </a:p>
        </p:txBody>
      </p:sp>
      <p:sp>
        <p:nvSpPr>
          <p:cNvPr id="64" name="テキスト ボックス 63"/>
          <p:cNvSpPr txBox="1"/>
          <p:nvPr/>
        </p:nvSpPr>
        <p:spPr>
          <a:xfrm>
            <a:off x="5943496" y="6047664"/>
            <a:ext cx="676788" cy="276999"/>
          </a:xfrm>
          <a:prstGeom prst="rect">
            <a:avLst/>
          </a:prstGeom>
          <a:solidFill>
            <a:schemeClr val="bg1"/>
          </a:solidFill>
        </p:spPr>
        <p:txBody>
          <a:bodyPr wrap="none" rtlCol="0">
            <a:spAutoFit/>
          </a:bodyPr>
          <a:lstStyle/>
          <a:p>
            <a:r>
              <a:rPr kumimoji="1" lang="en-US" altLang="ja-JP" sz="1200" b="1" dirty="0" smtClean="0"/>
              <a:t>1.5MHz</a:t>
            </a:r>
            <a:endParaRPr kumimoji="1" lang="ja-JP" altLang="en-US" sz="1200" b="1" dirty="0"/>
          </a:p>
        </p:txBody>
      </p:sp>
      <p:sp>
        <p:nvSpPr>
          <p:cNvPr id="65" name="テキスト ボックス 64"/>
          <p:cNvSpPr txBox="1"/>
          <p:nvPr/>
        </p:nvSpPr>
        <p:spPr>
          <a:xfrm>
            <a:off x="6516606" y="6525344"/>
            <a:ext cx="676788" cy="276999"/>
          </a:xfrm>
          <a:prstGeom prst="rect">
            <a:avLst/>
          </a:prstGeom>
          <a:solidFill>
            <a:schemeClr val="bg1"/>
          </a:solidFill>
        </p:spPr>
        <p:txBody>
          <a:bodyPr wrap="none" rtlCol="0">
            <a:spAutoFit/>
          </a:bodyPr>
          <a:lstStyle/>
          <a:p>
            <a:r>
              <a:rPr kumimoji="1" lang="en-US" altLang="ja-JP" sz="1200" b="1" dirty="0" smtClean="0"/>
              <a:t>0.3MHz</a:t>
            </a:r>
            <a:endParaRPr kumimoji="1" lang="ja-JP" altLang="en-US" sz="1200" b="1" dirty="0"/>
          </a:p>
        </p:txBody>
      </p:sp>
      <p:cxnSp>
        <p:nvCxnSpPr>
          <p:cNvPr id="67" name="直線矢印コネクタ 66"/>
          <p:cNvCxnSpPr>
            <a:endCxn id="35" idx="2"/>
          </p:cNvCxnSpPr>
          <p:nvPr/>
        </p:nvCxnSpPr>
        <p:spPr>
          <a:xfrm flipV="1">
            <a:off x="6855000" y="6176337"/>
            <a:ext cx="48576" cy="27699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8" name="テキスト ボックス 67"/>
          <p:cNvSpPr txBox="1"/>
          <p:nvPr/>
        </p:nvSpPr>
        <p:spPr>
          <a:xfrm>
            <a:off x="3212640" y="6030080"/>
            <a:ext cx="556563" cy="276999"/>
          </a:xfrm>
          <a:prstGeom prst="rect">
            <a:avLst/>
          </a:prstGeom>
          <a:solidFill>
            <a:schemeClr val="bg1"/>
          </a:solidFill>
        </p:spPr>
        <p:txBody>
          <a:bodyPr wrap="none" rtlCol="0">
            <a:spAutoFit/>
          </a:bodyPr>
          <a:lstStyle/>
          <a:p>
            <a:r>
              <a:rPr lang="en-US" altLang="ja-JP" sz="1200" b="1" dirty="0" smtClean="0"/>
              <a:t>1MHz</a:t>
            </a:r>
            <a:endParaRPr kumimoji="1" lang="ja-JP" altLang="en-US" sz="1200" b="1" dirty="0"/>
          </a:p>
        </p:txBody>
      </p:sp>
      <p:sp>
        <p:nvSpPr>
          <p:cNvPr id="69" name="テキスト ボックス 68"/>
          <p:cNvSpPr txBox="1"/>
          <p:nvPr/>
        </p:nvSpPr>
        <p:spPr>
          <a:xfrm>
            <a:off x="2223784" y="6030080"/>
            <a:ext cx="676788" cy="276999"/>
          </a:xfrm>
          <a:prstGeom prst="rect">
            <a:avLst/>
          </a:prstGeom>
          <a:solidFill>
            <a:schemeClr val="bg1"/>
          </a:solidFill>
        </p:spPr>
        <p:txBody>
          <a:bodyPr wrap="none" rtlCol="0">
            <a:spAutoFit/>
          </a:bodyPr>
          <a:lstStyle/>
          <a:p>
            <a:r>
              <a:rPr kumimoji="1" lang="en-US" altLang="ja-JP" sz="1200" b="1" dirty="0" smtClean="0"/>
              <a:t>1.5MHz</a:t>
            </a:r>
            <a:endParaRPr kumimoji="1" lang="ja-JP" altLang="en-US" sz="1200" b="1" dirty="0"/>
          </a:p>
        </p:txBody>
      </p:sp>
      <p:sp>
        <p:nvSpPr>
          <p:cNvPr id="70" name="テキスト ボックス 69"/>
          <p:cNvSpPr txBox="1"/>
          <p:nvPr/>
        </p:nvSpPr>
        <p:spPr>
          <a:xfrm>
            <a:off x="1518948" y="6507760"/>
            <a:ext cx="676788" cy="276999"/>
          </a:xfrm>
          <a:prstGeom prst="rect">
            <a:avLst/>
          </a:prstGeom>
          <a:solidFill>
            <a:schemeClr val="bg1"/>
          </a:solidFill>
        </p:spPr>
        <p:txBody>
          <a:bodyPr wrap="none" rtlCol="0">
            <a:spAutoFit/>
          </a:bodyPr>
          <a:lstStyle/>
          <a:p>
            <a:r>
              <a:rPr kumimoji="1" lang="en-US" altLang="ja-JP" sz="1200" b="1" dirty="0" smtClean="0"/>
              <a:t>0.3MHz</a:t>
            </a:r>
            <a:endParaRPr kumimoji="1" lang="ja-JP" altLang="en-US" sz="1200" b="1" dirty="0"/>
          </a:p>
        </p:txBody>
      </p:sp>
      <p:cxnSp>
        <p:nvCxnSpPr>
          <p:cNvPr id="71" name="直線矢印コネクタ 70"/>
          <p:cNvCxnSpPr/>
          <p:nvPr/>
        </p:nvCxnSpPr>
        <p:spPr>
          <a:xfrm flipV="1">
            <a:off x="1857342" y="6158753"/>
            <a:ext cx="48576" cy="276999"/>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4112520"/>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936104"/>
          </a:xfrm>
        </p:spPr>
        <p:txBody>
          <a:bodyPr/>
          <a:lstStyle/>
          <a:p>
            <a:r>
              <a:rPr lang="en-US" altLang="ja-JP" dirty="0" err="1" smtClean="0"/>
              <a:t>eMTC</a:t>
            </a:r>
            <a:r>
              <a:rPr kumimoji="1" lang="en-US" altLang="ja-JP" dirty="0" smtClean="0"/>
              <a:t> ACLR(1/2)</a:t>
            </a:r>
            <a:endParaRPr kumimoji="1" lang="ja-JP" altLang="en-US" dirty="0"/>
          </a:p>
        </p:txBody>
      </p:sp>
      <p:sp>
        <p:nvSpPr>
          <p:cNvPr id="3" name="コンテンツ プレースホルダー 2"/>
          <p:cNvSpPr>
            <a:spLocks noGrp="1"/>
          </p:cNvSpPr>
          <p:nvPr>
            <p:ph idx="1"/>
          </p:nvPr>
        </p:nvSpPr>
        <p:spPr>
          <a:xfrm>
            <a:off x="457200" y="908720"/>
            <a:ext cx="8229600" cy="4248473"/>
          </a:xfrm>
        </p:spPr>
        <p:txBody>
          <a:bodyPr>
            <a:normAutofit/>
          </a:bodyPr>
          <a:lstStyle/>
          <a:p>
            <a:r>
              <a:rPr lang="en-US" altLang="ja-JP" sz="1800" dirty="0"/>
              <a:t>ACLR is 30 dB regardless of system </a:t>
            </a:r>
            <a:r>
              <a:rPr lang="en-US" altLang="ja-JP" sz="1800" dirty="0" smtClean="0"/>
              <a:t>bandwidth</a:t>
            </a:r>
          </a:p>
          <a:p>
            <a:r>
              <a:rPr lang="en-US" altLang="ja-JP" sz="1800" dirty="0" smtClean="0"/>
              <a:t>However, handling of offset frequency from the center (LO) is different from system bandwidth to system bandwidth.</a:t>
            </a:r>
          </a:p>
          <a:p>
            <a:pPr lvl="1"/>
            <a:r>
              <a:rPr lang="en-US" altLang="ja-JP" sz="1400" dirty="0" smtClean="0"/>
              <a:t>See the next slide on the details</a:t>
            </a:r>
            <a:endParaRPr lang="en-US" altLang="ja-JP" sz="2400" dirty="0"/>
          </a:p>
          <a:p>
            <a:r>
              <a:rPr lang="en-US" altLang="ja-JP" sz="1800" dirty="0" smtClean="0"/>
              <a:t>On MBW, we may adopt 4.5, 9, 13.5 and 18 MHz for victim side. However, considering SEM, it would be sufficient to check the impact of the closest area.</a:t>
            </a:r>
          </a:p>
        </p:txBody>
      </p:sp>
      <p:cxnSp>
        <p:nvCxnSpPr>
          <p:cNvPr id="5" name="直線矢印コネクタ 4"/>
          <p:cNvCxnSpPr/>
          <p:nvPr/>
        </p:nvCxnSpPr>
        <p:spPr>
          <a:xfrm>
            <a:off x="458752" y="6331386"/>
            <a:ext cx="8289712"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7" name="直線矢印コネクタ 6"/>
          <p:cNvCxnSpPr/>
          <p:nvPr/>
        </p:nvCxnSpPr>
        <p:spPr>
          <a:xfrm flipV="1">
            <a:off x="458752" y="3438490"/>
            <a:ext cx="0" cy="288032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8" name="正方形/長方形 7"/>
          <p:cNvSpPr/>
          <p:nvPr/>
        </p:nvSpPr>
        <p:spPr>
          <a:xfrm>
            <a:off x="4022432" y="4131786"/>
            <a:ext cx="777600" cy="2199600"/>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200" b="1" dirty="0" smtClean="0">
                <a:solidFill>
                  <a:schemeClr val="tx1"/>
                </a:solidFill>
              </a:rPr>
              <a:t>Transmission bandwidth</a:t>
            </a:r>
          </a:p>
          <a:p>
            <a:pPr algn="ctr"/>
            <a:r>
              <a:rPr lang="en-US" altLang="ja-JP" sz="1200" b="1" dirty="0" smtClean="0">
                <a:solidFill>
                  <a:schemeClr val="tx1"/>
                </a:solidFill>
              </a:rPr>
              <a:t>=1.08 MHz</a:t>
            </a:r>
            <a:endParaRPr kumimoji="1" lang="ja-JP" altLang="en-US" sz="1200" b="1" dirty="0">
              <a:solidFill>
                <a:schemeClr val="tx1"/>
              </a:solidFill>
            </a:endParaRPr>
          </a:p>
        </p:txBody>
      </p:sp>
      <p:cxnSp>
        <p:nvCxnSpPr>
          <p:cNvPr id="23" name="直線矢印コネクタ 22"/>
          <p:cNvCxnSpPr/>
          <p:nvPr/>
        </p:nvCxnSpPr>
        <p:spPr>
          <a:xfrm flipV="1">
            <a:off x="4396852" y="3438490"/>
            <a:ext cx="28760" cy="28891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25" name="正方形/長方形 24"/>
          <p:cNvSpPr/>
          <p:nvPr/>
        </p:nvSpPr>
        <p:spPr>
          <a:xfrm>
            <a:off x="4804907" y="4131786"/>
            <a:ext cx="180000" cy="21996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26" name="正方形/長方形 25"/>
          <p:cNvSpPr/>
          <p:nvPr/>
        </p:nvSpPr>
        <p:spPr>
          <a:xfrm>
            <a:off x="3841576" y="4131786"/>
            <a:ext cx="180000" cy="2199600"/>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0" name="テキスト ボックス 39"/>
          <p:cNvSpPr txBox="1"/>
          <p:nvPr/>
        </p:nvSpPr>
        <p:spPr>
          <a:xfrm>
            <a:off x="7452320" y="6320353"/>
            <a:ext cx="1240917" cy="276999"/>
          </a:xfrm>
          <a:prstGeom prst="rect">
            <a:avLst/>
          </a:prstGeom>
          <a:noFill/>
        </p:spPr>
        <p:txBody>
          <a:bodyPr wrap="none" rtlCol="0">
            <a:spAutoFit/>
          </a:bodyPr>
          <a:lstStyle/>
          <a:p>
            <a:r>
              <a:rPr kumimoji="1" lang="en-US" altLang="ja-JP" sz="1200" b="1" dirty="0" smtClean="0"/>
              <a:t>Frequency[MHz]</a:t>
            </a:r>
            <a:endParaRPr kumimoji="1" lang="ja-JP" altLang="en-US" sz="1200" b="1" dirty="0"/>
          </a:p>
        </p:txBody>
      </p:sp>
      <p:sp>
        <p:nvSpPr>
          <p:cNvPr id="41" name="線吹き出し 1 (枠付き) 40"/>
          <p:cNvSpPr/>
          <p:nvPr/>
        </p:nvSpPr>
        <p:spPr>
          <a:xfrm>
            <a:off x="5724128" y="3800073"/>
            <a:ext cx="3235237" cy="1260140"/>
          </a:xfrm>
          <a:prstGeom prst="borderCallout1">
            <a:avLst>
              <a:gd name="adj1" fmla="val 18750"/>
              <a:gd name="adj2" fmla="val -8333"/>
              <a:gd name="adj3" fmla="val 85652"/>
              <a:gd name="adj4" fmla="val -23121"/>
            </a:avLst>
          </a:pr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rPr>
              <a:t>The width of this region is changeable depending on system bandwidth.</a:t>
            </a:r>
          </a:p>
          <a:p>
            <a:r>
              <a:rPr lang="en-US" altLang="ja-JP" sz="1400" dirty="0" smtClean="0">
                <a:solidFill>
                  <a:schemeClr val="tx1"/>
                </a:solidFill>
              </a:rPr>
              <a:t>For 5, 10, 15, 20 MHz, 0.25, 0.5, 0.75, 1 MHz, respectively</a:t>
            </a:r>
          </a:p>
        </p:txBody>
      </p:sp>
      <p:cxnSp>
        <p:nvCxnSpPr>
          <p:cNvPr id="43" name="直線矢印コネクタ 42"/>
          <p:cNvCxnSpPr>
            <a:endCxn id="44" idx="0"/>
          </p:cNvCxnSpPr>
          <p:nvPr/>
        </p:nvCxnSpPr>
        <p:spPr>
          <a:xfrm flipH="1">
            <a:off x="5077636" y="4395817"/>
            <a:ext cx="653544" cy="1060440"/>
          </a:xfrm>
          <a:prstGeom prst="straightConnector1">
            <a:avLst/>
          </a:prstGeom>
          <a:ln>
            <a:solidFill>
              <a:srgbClr val="FF0000"/>
            </a:solidFill>
            <a:tailEnd type="arrow"/>
          </a:ln>
        </p:spPr>
        <p:style>
          <a:lnRef idx="1">
            <a:schemeClr val="accent1"/>
          </a:lnRef>
          <a:fillRef idx="0">
            <a:schemeClr val="accent1"/>
          </a:fillRef>
          <a:effectRef idx="0">
            <a:schemeClr val="accent1"/>
          </a:effectRef>
          <a:fontRef idx="minor">
            <a:schemeClr val="tx1"/>
          </a:fontRef>
        </p:style>
      </p:cxnSp>
      <p:sp>
        <p:nvSpPr>
          <p:cNvPr id="45" name="テキスト ボックス 44"/>
          <p:cNvSpPr txBox="1"/>
          <p:nvPr/>
        </p:nvSpPr>
        <p:spPr>
          <a:xfrm>
            <a:off x="4248157" y="3189410"/>
            <a:ext cx="351891" cy="276999"/>
          </a:xfrm>
          <a:prstGeom prst="rect">
            <a:avLst/>
          </a:prstGeom>
          <a:noFill/>
        </p:spPr>
        <p:txBody>
          <a:bodyPr wrap="none" rtlCol="0">
            <a:spAutoFit/>
          </a:bodyPr>
          <a:lstStyle/>
          <a:p>
            <a:r>
              <a:rPr lang="en-US" altLang="ja-JP" sz="1200" b="1" dirty="0" smtClean="0"/>
              <a:t>LO</a:t>
            </a:r>
            <a:endParaRPr kumimoji="1" lang="ja-JP" altLang="en-US" sz="1200" b="1" dirty="0"/>
          </a:p>
        </p:txBody>
      </p:sp>
      <p:sp>
        <p:nvSpPr>
          <p:cNvPr id="39" name="正方形/長方形 38"/>
          <p:cNvSpPr/>
          <p:nvPr/>
        </p:nvSpPr>
        <p:spPr>
          <a:xfrm>
            <a:off x="5168492" y="5456257"/>
            <a:ext cx="777600" cy="864096"/>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ja-JP" sz="1000" b="1" dirty="0">
                <a:solidFill>
                  <a:schemeClr val="tx1"/>
                </a:solidFill>
              </a:rPr>
              <a:t>Measurement </a:t>
            </a:r>
            <a:r>
              <a:rPr lang="en-US" altLang="ja-JP" sz="1000" b="1" dirty="0" smtClean="0">
                <a:solidFill>
                  <a:schemeClr val="tx1"/>
                </a:solidFill>
              </a:rPr>
              <a:t>bandwidth</a:t>
            </a:r>
            <a:endParaRPr lang="ja-JP" altLang="en-US" sz="1000" b="1" dirty="0">
              <a:solidFill>
                <a:schemeClr val="tx1"/>
              </a:solidFill>
            </a:endParaRPr>
          </a:p>
        </p:txBody>
      </p:sp>
      <p:sp>
        <p:nvSpPr>
          <p:cNvPr id="42" name="正方形/長方形 41"/>
          <p:cNvSpPr/>
          <p:nvPr/>
        </p:nvSpPr>
        <p:spPr>
          <a:xfrm>
            <a:off x="5950967" y="5456257"/>
            <a:ext cx="180000" cy="864096"/>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4" name="正方形/長方形 43"/>
          <p:cNvSpPr/>
          <p:nvPr/>
        </p:nvSpPr>
        <p:spPr>
          <a:xfrm>
            <a:off x="4987636" y="5456257"/>
            <a:ext cx="180000" cy="864096"/>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46" name="正方形/長方形 45"/>
          <p:cNvSpPr/>
          <p:nvPr/>
        </p:nvSpPr>
        <p:spPr>
          <a:xfrm>
            <a:off x="2870189" y="5456257"/>
            <a:ext cx="777600" cy="864096"/>
          </a:xfrm>
          <a:prstGeom prst="rect">
            <a:avLst/>
          </a:prstGeom>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kumimoji="1" lang="en-US" altLang="ja-JP" sz="1000" b="1" dirty="0" smtClean="0">
                <a:solidFill>
                  <a:schemeClr val="tx1"/>
                </a:solidFill>
              </a:rPr>
              <a:t>Measurement bandwidth</a:t>
            </a:r>
            <a:endParaRPr kumimoji="1" lang="ja-JP" altLang="en-US" sz="1000" b="1" dirty="0">
              <a:solidFill>
                <a:schemeClr val="tx1"/>
              </a:solidFill>
            </a:endParaRPr>
          </a:p>
        </p:txBody>
      </p:sp>
      <p:sp>
        <p:nvSpPr>
          <p:cNvPr id="47" name="正方形/長方形 46"/>
          <p:cNvSpPr/>
          <p:nvPr/>
        </p:nvSpPr>
        <p:spPr>
          <a:xfrm>
            <a:off x="3652664" y="5456257"/>
            <a:ext cx="180000" cy="864096"/>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sp>
        <p:nvSpPr>
          <p:cNvPr id="50" name="正方形/長方形 49"/>
          <p:cNvSpPr/>
          <p:nvPr/>
        </p:nvSpPr>
        <p:spPr>
          <a:xfrm>
            <a:off x="2689333" y="5456257"/>
            <a:ext cx="180000" cy="864096"/>
          </a:xfrm>
          <a:prstGeom prst="rect">
            <a:avLst/>
          </a:prstGeom>
          <a:solidFill>
            <a:srgbClr val="FF0000"/>
          </a:solidFill>
          <a:ln w="3175"/>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a:p>
        </p:txBody>
      </p:sp>
      <p:cxnSp>
        <p:nvCxnSpPr>
          <p:cNvPr id="9" name="直線矢印コネクタ 8"/>
          <p:cNvCxnSpPr>
            <a:stCxn id="41" idx="1"/>
            <a:endCxn id="42" idx="0"/>
          </p:cNvCxnSpPr>
          <p:nvPr/>
        </p:nvCxnSpPr>
        <p:spPr>
          <a:xfrm flipH="1">
            <a:off x="6040967" y="5060213"/>
            <a:ext cx="1300780" cy="39604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51" name="直線矢印コネクタ 50"/>
          <p:cNvCxnSpPr/>
          <p:nvPr/>
        </p:nvCxnSpPr>
        <p:spPr>
          <a:xfrm flipV="1">
            <a:off x="3260616" y="3447653"/>
            <a:ext cx="28760" cy="2889112"/>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3" name="直線矢印コネクタ 12"/>
          <p:cNvCxnSpPr/>
          <p:nvPr/>
        </p:nvCxnSpPr>
        <p:spPr>
          <a:xfrm>
            <a:off x="3289376" y="3512041"/>
            <a:ext cx="1121856" cy="0"/>
          </a:xfrm>
          <a:prstGeom prst="straightConnector1">
            <a:avLst/>
          </a:prstGeom>
          <a:ln w="38100">
            <a:headEnd type="triangl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53" name="線吹き出し 1 (枠付き) 52"/>
          <p:cNvSpPr/>
          <p:nvPr/>
        </p:nvSpPr>
        <p:spPr>
          <a:xfrm>
            <a:off x="4891640" y="2946693"/>
            <a:ext cx="4216864" cy="829497"/>
          </a:xfrm>
          <a:prstGeom prst="borderCallout1">
            <a:avLst>
              <a:gd name="adj1" fmla="val 18750"/>
              <a:gd name="adj2" fmla="val -8333"/>
              <a:gd name="adj3" fmla="val 66989"/>
              <a:gd name="adj4" fmla="val -22579"/>
            </a:avLst>
          </a:prstGeom>
          <a:noFill/>
          <a:ln w="3175">
            <a:solidFill>
              <a:srgbClr val="FF0000"/>
            </a:solidFill>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ja-JP" sz="1400" dirty="0" smtClean="0">
                <a:solidFill>
                  <a:schemeClr val="tx1"/>
                </a:solidFill>
              </a:rPr>
              <a:t>For   5MHz system bandwidth, 1.08+0.25x2=1.58MHz</a:t>
            </a:r>
          </a:p>
          <a:p>
            <a:r>
              <a:rPr lang="en-US" altLang="ja-JP" sz="1400" dirty="0" smtClean="0">
                <a:solidFill>
                  <a:schemeClr val="tx1"/>
                </a:solidFill>
              </a:rPr>
              <a:t>For 10MHz system</a:t>
            </a:r>
            <a:r>
              <a:rPr lang="en-US" altLang="ja-JP" sz="1400" dirty="0">
                <a:solidFill>
                  <a:schemeClr val="tx1"/>
                </a:solidFill>
              </a:rPr>
              <a:t> bandwidth</a:t>
            </a:r>
            <a:r>
              <a:rPr lang="en-US" altLang="ja-JP" sz="1400" dirty="0" smtClean="0">
                <a:solidFill>
                  <a:schemeClr val="tx1"/>
                </a:solidFill>
              </a:rPr>
              <a:t>, 1.08+0.50x2=2.08MHz</a:t>
            </a:r>
          </a:p>
          <a:p>
            <a:r>
              <a:rPr lang="en-US" altLang="ja-JP" sz="1400" dirty="0" smtClean="0">
                <a:solidFill>
                  <a:schemeClr val="tx1"/>
                </a:solidFill>
              </a:rPr>
              <a:t>For 15MHz system</a:t>
            </a:r>
            <a:r>
              <a:rPr lang="en-US" altLang="ja-JP" sz="1400" dirty="0">
                <a:solidFill>
                  <a:schemeClr val="tx1"/>
                </a:solidFill>
              </a:rPr>
              <a:t> bandwidth</a:t>
            </a:r>
            <a:r>
              <a:rPr lang="en-US" altLang="ja-JP" sz="1400" dirty="0" smtClean="0">
                <a:solidFill>
                  <a:schemeClr val="tx1"/>
                </a:solidFill>
              </a:rPr>
              <a:t>, 1.08+0.75x2=2.58MHz</a:t>
            </a:r>
          </a:p>
          <a:p>
            <a:r>
              <a:rPr lang="en-US" altLang="ja-JP" sz="1400" dirty="0" smtClean="0">
                <a:solidFill>
                  <a:schemeClr val="tx1"/>
                </a:solidFill>
              </a:rPr>
              <a:t>For 20MHz system</a:t>
            </a:r>
            <a:r>
              <a:rPr lang="en-US" altLang="ja-JP" sz="1400" dirty="0">
                <a:solidFill>
                  <a:schemeClr val="tx1"/>
                </a:solidFill>
              </a:rPr>
              <a:t> bandwidth</a:t>
            </a:r>
            <a:r>
              <a:rPr lang="en-US" altLang="ja-JP" sz="1400" dirty="0" smtClean="0">
                <a:solidFill>
                  <a:schemeClr val="tx1"/>
                </a:solidFill>
              </a:rPr>
              <a:t>, 1.08+1.00x2=3.56MHz</a:t>
            </a:r>
          </a:p>
        </p:txBody>
      </p:sp>
    </p:spTree>
    <p:extLst>
      <p:ext uri="{BB962C8B-B14F-4D97-AF65-F5344CB8AC3E}">
        <p14:creationId xmlns:p14="http://schemas.microsoft.com/office/powerpoint/2010/main" val="253226567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936104"/>
          </a:xfrm>
        </p:spPr>
        <p:txBody>
          <a:bodyPr/>
          <a:lstStyle/>
          <a:p>
            <a:r>
              <a:rPr lang="en-US" altLang="ja-JP" dirty="0" err="1" smtClean="0"/>
              <a:t>eMTC</a:t>
            </a:r>
            <a:r>
              <a:rPr kumimoji="1" lang="en-US" altLang="ja-JP" dirty="0" smtClean="0"/>
              <a:t> ACLR(2/2)</a:t>
            </a:r>
            <a:endParaRPr kumimoji="1" lang="ja-JP" altLang="en-US" dirty="0"/>
          </a:p>
        </p:txBody>
      </p:sp>
      <p:sp>
        <p:nvSpPr>
          <p:cNvPr id="3" name="コンテンツ プレースホルダー 2"/>
          <p:cNvSpPr>
            <a:spLocks noGrp="1"/>
          </p:cNvSpPr>
          <p:nvPr>
            <p:ph idx="1"/>
          </p:nvPr>
        </p:nvSpPr>
        <p:spPr>
          <a:xfrm>
            <a:off x="457200" y="908720"/>
            <a:ext cx="8229600" cy="4248473"/>
          </a:xfrm>
        </p:spPr>
        <p:txBody>
          <a:bodyPr>
            <a:normAutofit/>
          </a:bodyPr>
          <a:lstStyle/>
          <a:p>
            <a:endParaRPr lang="en-US" altLang="ja-JP" sz="1800" dirty="0" smtClean="0"/>
          </a:p>
          <a:p>
            <a:endParaRPr kumimoji="1" lang="ja-JP" altLang="en-US" sz="2400" dirty="0"/>
          </a:p>
        </p:txBody>
      </p:sp>
      <p:graphicFrame>
        <p:nvGraphicFramePr>
          <p:cNvPr id="10" name="表 9"/>
          <p:cNvGraphicFramePr>
            <a:graphicFrameLocks noGrp="1"/>
          </p:cNvGraphicFramePr>
          <p:nvPr>
            <p:extLst>
              <p:ext uri="{D42A27DB-BD31-4B8C-83A1-F6EECF244321}">
                <p14:modId xmlns:p14="http://schemas.microsoft.com/office/powerpoint/2010/main" val="52467233"/>
              </p:ext>
            </p:extLst>
          </p:nvPr>
        </p:nvGraphicFramePr>
        <p:xfrm>
          <a:off x="539552" y="2132856"/>
          <a:ext cx="7560840" cy="3384376"/>
        </p:xfrm>
        <a:graphic>
          <a:graphicData uri="http://schemas.openxmlformats.org/drawingml/2006/table">
            <a:tbl>
              <a:tblPr firstRow="1" firstCol="1" lastRow="1" lastCol="1" bandRow="1" bandCol="1"/>
              <a:tblGrid>
                <a:gridCol w="2153555"/>
                <a:gridCol w="1304131"/>
                <a:gridCol w="1367718"/>
                <a:gridCol w="1367718"/>
                <a:gridCol w="1367718"/>
              </a:tblGrid>
              <a:tr h="338437">
                <a:tc rowSpan="2">
                  <a:txBody>
                    <a:bodyPr/>
                    <a:lstStyle/>
                    <a:p>
                      <a:pPr algn="ctr" hangingPunct="0">
                        <a:spcAft>
                          <a:spcPts val="0"/>
                        </a:spcAft>
                      </a:pPr>
                      <a:r>
                        <a:rPr lang="en-GB" sz="1300" b="1" dirty="0">
                          <a:effectLst/>
                          <a:latin typeface="Arial"/>
                          <a:ea typeface="ＭＳ 明朝"/>
                          <a:cs typeface="Arial"/>
                        </a:rPr>
                        <a:t> </a:t>
                      </a:r>
                      <a:endParaRPr lang="ja-JP" sz="1300" b="1" dirty="0">
                        <a:effectLst/>
                        <a:latin typeface="Arial"/>
                        <a:ea typeface="ＭＳ 明朝"/>
                        <a:cs typeface="Times New Roman"/>
                      </a:endParaRPr>
                    </a:p>
                  </a:txBody>
                  <a:tcPr marL="102591" marR="102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4">
                  <a:txBody>
                    <a:bodyPr/>
                    <a:lstStyle/>
                    <a:p>
                      <a:pPr algn="ctr" hangingPunct="0">
                        <a:spcAft>
                          <a:spcPts val="0"/>
                        </a:spcAft>
                      </a:pPr>
                      <a:r>
                        <a:rPr lang="en-GB" altLang="ja-JP" sz="1300" b="1" dirty="0" smtClean="0">
                          <a:effectLst/>
                          <a:latin typeface="Arial"/>
                          <a:ea typeface="ＭＳ 明朝"/>
                          <a:cs typeface="Arial"/>
                        </a:rPr>
                        <a:t>Channel bandwidth / </a:t>
                      </a:r>
                      <a:r>
                        <a:rPr lang="en-GB" altLang="ja-JP" sz="1300" b="1" dirty="0" err="1" smtClean="0">
                          <a:effectLst/>
                          <a:latin typeface="Arial"/>
                          <a:ea typeface="ＭＳ 明朝"/>
                          <a:cs typeface="Arial"/>
                        </a:rPr>
                        <a:t>eMTC</a:t>
                      </a:r>
                      <a:r>
                        <a:rPr lang="en-GB" altLang="ja-JP" sz="1300" b="1" baseline="0" dirty="0" smtClean="0">
                          <a:effectLst/>
                          <a:latin typeface="Arial"/>
                          <a:ea typeface="ＭＳ 明朝"/>
                          <a:cs typeface="Arial"/>
                        </a:rPr>
                        <a:t> </a:t>
                      </a:r>
                      <a:r>
                        <a:rPr lang="en-GB" altLang="ja-JP" sz="1300" b="1" baseline="-25000" dirty="0" smtClean="0">
                          <a:effectLst/>
                          <a:latin typeface="Arial"/>
                          <a:ea typeface="ＭＳ 明朝"/>
                          <a:cs typeface="Arial"/>
                        </a:rPr>
                        <a:t>ACLR </a:t>
                      </a:r>
                      <a:r>
                        <a:rPr lang="en-GB" altLang="ja-JP" sz="1300" b="1" dirty="0" smtClean="0">
                          <a:effectLst/>
                          <a:latin typeface="Arial"/>
                          <a:ea typeface="ＭＳ 明朝"/>
                          <a:cs typeface="Arial"/>
                        </a:rPr>
                        <a:t>/ Measurement bandwidth</a:t>
                      </a:r>
                      <a:endParaRPr lang="ja-JP" sz="1300" b="1" dirty="0">
                        <a:effectLst/>
                        <a:latin typeface="Arial"/>
                        <a:ea typeface="ＭＳ 明朝"/>
                        <a:cs typeface="Times New Roman"/>
                      </a:endParaRPr>
                    </a:p>
                  </a:txBody>
                  <a:tcPr marL="102591" marR="102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tr>
              <a:tr h="676876">
                <a:tc vMerge="1">
                  <a:txBody>
                    <a:bodyPr/>
                    <a:lstStyle/>
                    <a:p>
                      <a:endParaRPr kumimoji="1" lang="ja-JP" altLang="en-US"/>
                    </a:p>
                  </a:txBody>
                  <a:tcPr/>
                </a:tc>
                <a:tc>
                  <a:txBody>
                    <a:bodyPr/>
                    <a:lstStyle/>
                    <a:p>
                      <a:pPr algn="ctr" hangingPunct="0">
                        <a:spcAft>
                          <a:spcPts val="0"/>
                        </a:spcAft>
                      </a:pPr>
                      <a:r>
                        <a:rPr lang="en-GB" sz="1300" b="1" dirty="0" smtClean="0">
                          <a:effectLst/>
                          <a:latin typeface="Arial"/>
                          <a:ea typeface="ＭＳ 明朝"/>
                          <a:cs typeface="Arial"/>
                        </a:rPr>
                        <a:t>5</a:t>
                      </a:r>
                      <a:endParaRPr lang="ja-JP" sz="1300" b="1" dirty="0" smtClean="0">
                        <a:effectLst/>
                        <a:latin typeface="Arial"/>
                        <a:ea typeface="ＭＳ 明朝"/>
                        <a:cs typeface="Times New Roman"/>
                      </a:endParaRPr>
                    </a:p>
                    <a:p>
                      <a:pPr algn="ctr" hangingPunct="0">
                        <a:spcAft>
                          <a:spcPts val="0"/>
                        </a:spcAft>
                      </a:pPr>
                      <a:r>
                        <a:rPr lang="en-GB" sz="1300" b="1" dirty="0" smtClean="0">
                          <a:effectLst/>
                          <a:latin typeface="Arial"/>
                          <a:ea typeface="ＭＳ 明朝"/>
                          <a:cs typeface="Arial"/>
                        </a:rPr>
                        <a:t>MHz</a:t>
                      </a:r>
                      <a:endParaRPr lang="ja-JP" sz="1300" b="1" dirty="0">
                        <a:effectLst/>
                        <a:latin typeface="Arial"/>
                        <a:ea typeface="ＭＳ 明朝"/>
                        <a:cs typeface="Times New Roman"/>
                      </a:endParaRPr>
                    </a:p>
                  </a:txBody>
                  <a:tcPr marL="102591" marR="102591" marT="0" marB="0">
                    <a:lnL w="12700" cap="flat" cmpd="sng" algn="ctr">
                      <a:solidFill>
                        <a:schemeClr val="tx1"/>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b="1">
                          <a:effectLst/>
                          <a:latin typeface="Arial"/>
                          <a:ea typeface="ＭＳ 明朝"/>
                          <a:cs typeface="Arial"/>
                        </a:rPr>
                        <a:t>10</a:t>
                      </a:r>
                      <a:endParaRPr lang="ja-JP" sz="1300" b="1">
                        <a:effectLst/>
                        <a:latin typeface="Arial"/>
                        <a:ea typeface="ＭＳ 明朝"/>
                        <a:cs typeface="Times New Roman"/>
                      </a:endParaRPr>
                    </a:p>
                    <a:p>
                      <a:pPr algn="ctr" hangingPunct="0">
                        <a:spcAft>
                          <a:spcPts val="0"/>
                        </a:spcAft>
                      </a:pPr>
                      <a:r>
                        <a:rPr lang="en-GB" sz="1300" b="1">
                          <a:effectLst/>
                          <a:latin typeface="Arial"/>
                          <a:ea typeface="ＭＳ 明朝"/>
                          <a:cs typeface="Arial"/>
                        </a:rPr>
                        <a:t>MHz</a:t>
                      </a:r>
                      <a:endParaRPr lang="ja-JP" sz="1300" b="1">
                        <a:effectLst/>
                        <a:latin typeface="Arial"/>
                        <a:ea typeface="ＭＳ 明朝"/>
                        <a:cs typeface="Times New Roman"/>
                      </a:endParaRPr>
                    </a:p>
                  </a:txBody>
                  <a:tcPr marL="102591" marR="102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b="1">
                          <a:effectLst/>
                          <a:latin typeface="Arial"/>
                          <a:ea typeface="ＭＳ 明朝"/>
                          <a:cs typeface="Arial"/>
                        </a:rPr>
                        <a:t>15</a:t>
                      </a:r>
                      <a:endParaRPr lang="ja-JP" sz="1300" b="1">
                        <a:effectLst/>
                        <a:latin typeface="Arial"/>
                        <a:ea typeface="ＭＳ 明朝"/>
                        <a:cs typeface="Times New Roman"/>
                      </a:endParaRPr>
                    </a:p>
                    <a:p>
                      <a:pPr algn="ctr" hangingPunct="0">
                        <a:spcAft>
                          <a:spcPts val="0"/>
                        </a:spcAft>
                      </a:pPr>
                      <a:r>
                        <a:rPr lang="en-GB" sz="1300" b="1">
                          <a:effectLst/>
                          <a:latin typeface="Arial"/>
                          <a:ea typeface="ＭＳ 明朝"/>
                          <a:cs typeface="Arial"/>
                        </a:rPr>
                        <a:t>MHz</a:t>
                      </a:r>
                      <a:endParaRPr lang="ja-JP" sz="1300" b="1">
                        <a:effectLst/>
                        <a:latin typeface="Arial"/>
                        <a:ea typeface="ＭＳ 明朝"/>
                        <a:cs typeface="Times New Roman"/>
                      </a:endParaRPr>
                    </a:p>
                  </a:txBody>
                  <a:tcPr marL="102591" marR="102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b="1">
                          <a:effectLst/>
                          <a:latin typeface="Arial"/>
                          <a:ea typeface="ＭＳ 明朝"/>
                          <a:cs typeface="Arial"/>
                        </a:rPr>
                        <a:t>20</a:t>
                      </a:r>
                      <a:endParaRPr lang="ja-JP" sz="1300" b="1">
                        <a:effectLst/>
                        <a:latin typeface="Arial"/>
                        <a:ea typeface="ＭＳ 明朝"/>
                        <a:cs typeface="Times New Roman"/>
                      </a:endParaRPr>
                    </a:p>
                    <a:p>
                      <a:pPr algn="ctr" hangingPunct="0">
                        <a:spcAft>
                          <a:spcPts val="0"/>
                        </a:spcAft>
                      </a:pPr>
                      <a:r>
                        <a:rPr lang="en-GB" sz="1300" b="1">
                          <a:effectLst/>
                          <a:latin typeface="Arial"/>
                          <a:ea typeface="ＭＳ 明朝"/>
                          <a:cs typeface="Arial"/>
                        </a:rPr>
                        <a:t>MHz</a:t>
                      </a:r>
                      <a:endParaRPr lang="ja-JP" sz="1300" b="1">
                        <a:effectLst/>
                        <a:latin typeface="Arial"/>
                        <a:ea typeface="ＭＳ 明朝"/>
                        <a:cs typeface="Times New Roman"/>
                      </a:endParaRPr>
                    </a:p>
                  </a:txBody>
                  <a:tcPr marL="102591" marR="102591"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38437">
                <a:tc>
                  <a:txBody>
                    <a:bodyPr/>
                    <a:lstStyle/>
                    <a:p>
                      <a:pPr algn="ctr" hangingPunct="0">
                        <a:spcAft>
                          <a:spcPts val="0"/>
                        </a:spcAft>
                      </a:pPr>
                      <a:r>
                        <a:rPr lang="en-GB" sz="1300" dirty="0" err="1" smtClean="0">
                          <a:effectLst/>
                          <a:latin typeface="Arial"/>
                          <a:ea typeface="ＭＳ 明朝"/>
                          <a:cs typeface="Arial"/>
                        </a:rPr>
                        <a:t>eMTC</a:t>
                      </a:r>
                      <a:r>
                        <a:rPr lang="en-GB" sz="1300" dirty="0" smtClean="0">
                          <a:effectLst/>
                          <a:latin typeface="Arial"/>
                          <a:ea typeface="ＭＳ 明朝"/>
                          <a:cs typeface="Arial"/>
                        </a:rPr>
                        <a:t> </a:t>
                      </a:r>
                      <a:r>
                        <a:rPr lang="en-GB" sz="1300" baseline="-25000" dirty="0" smtClean="0">
                          <a:effectLst/>
                          <a:latin typeface="Arial"/>
                          <a:ea typeface="ＭＳ 明朝"/>
                          <a:cs typeface="Arial"/>
                        </a:rPr>
                        <a:t>ACLR</a:t>
                      </a:r>
                      <a:endParaRPr 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dirty="0">
                          <a:effectLst/>
                          <a:latin typeface="Arial"/>
                          <a:ea typeface="ＭＳ 明朝"/>
                          <a:cs typeface="Arial"/>
                        </a:rPr>
                        <a:t>30 dB</a:t>
                      </a:r>
                      <a:endParaRPr 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a:effectLst/>
                          <a:latin typeface="Arial"/>
                          <a:ea typeface="ＭＳ 明朝"/>
                          <a:cs typeface="Arial"/>
                        </a:rPr>
                        <a:t>30 dB</a:t>
                      </a:r>
                      <a:endParaRPr lang="ja-JP" sz="130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a:effectLst/>
                          <a:latin typeface="Arial"/>
                          <a:ea typeface="ＭＳ 明朝"/>
                          <a:cs typeface="Arial"/>
                        </a:rPr>
                        <a:t>30 dB</a:t>
                      </a:r>
                      <a:endParaRPr lang="ja-JP" sz="130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sz="1300">
                          <a:effectLst/>
                          <a:latin typeface="Arial"/>
                          <a:ea typeface="ＭＳ 明朝"/>
                          <a:cs typeface="Arial"/>
                        </a:rPr>
                        <a:t>30 dB</a:t>
                      </a:r>
                      <a:endParaRPr lang="ja-JP" sz="130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313">
                <a:tc>
                  <a:txBody>
                    <a:bodyPr/>
                    <a:lstStyle/>
                    <a:p>
                      <a:pPr algn="ctr" hangingPunct="0">
                        <a:spcAft>
                          <a:spcPts val="0"/>
                        </a:spcAft>
                      </a:pPr>
                      <a:r>
                        <a:rPr lang="en-GB" sz="1300" dirty="0" smtClean="0">
                          <a:effectLst/>
                          <a:latin typeface="Arial"/>
                          <a:ea typeface="ＭＳ 明朝"/>
                          <a:cs typeface="Arial"/>
                        </a:rPr>
                        <a:t>Measurement </a:t>
                      </a:r>
                      <a:r>
                        <a:rPr lang="en-GB" sz="1300" dirty="0">
                          <a:effectLst/>
                          <a:latin typeface="Arial"/>
                          <a:ea typeface="ＭＳ 明朝"/>
                          <a:cs typeface="Arial"/>
                        </a:rPr>
                        <a:t>bandwidth</a:t>
                      </a:r>
                      <a:endParaRPr 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1.08 MHz</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1.08 MHz</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1.08 MHz</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1.08 MHz</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015313">
                <a:tc>
                  <a:txBody>
                    <a:bodyPr/>
                    <a:lstStyle/>
                    <a:p>
                      <a:pPr algn="ctr" hangingPunct="0">
                        <a:spcAft>
                          <a:spcPts val="0"/>
                        </a:spcAft>
                      </a:pPr>
                      <a:r>
                        <a:rPr lang="en-GB" sz="1300">
                          <a:effectLst/>
                          <a:latin typeface="Arial"/>
                          <a:ea typeface="ＭＳ 明朝"/>
                          <a:cs typeface="Arial"/>
                        </a:rPr>
                        <a:t>Adjacent channel centre frequency offset [MHz]</a:t>
                      </a:r>
                      <a:endParaRPr lang="ja-JP" sz="130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smtClean="0">
                          <a:effectLst/>
                          <a:latin typeface="Arial"/>
                          <a:ea typeface="ＭＳ 明朝"/>
                          <a:cs typeface="Arial"/>
                        </a:rPr>
                        <a:t>+1.58</a:t>
                      </a:r>
                      <a:endParaRPr lang="ja-JP" altLang="ja-JP" sz="1300" smtClean="0">
                        <a:effectLst/>
                        <a:latin typeface="Arial"/>
                        <a:ea typeface="ＭＳ 明朝"/>
                        <a:cs typeface="Times New Roman"/>
                      </a:endParaRPr>
                    </a:p>
                    <a:p>
                      <a:pPr algn="ctr" hangingPunct="0">
                        <a:spcAft>
                          <a:spcPts val="0"/>
                        </a:spcAft>
                      </a:pPr>
                      <a:r>
                        <a:rPr lang="en-GB" altLang="ja-JP" sz="1300" smtClean="0">
                          <a:effectLst/>
                          <a:latin typeface="Arial"/>
                          <a:ea typeface="ＭＳ 明朝"/>
                          <a:cs typeface="Arial"/>
                        </a:rPr>
                        <a:t>/</a:t>
                      </a:r>
                      <a:endParaRPr lang="ja-JP" altLang="ja-JP" sz="1300" smtClean="0">
                        <a:effectLst/>
                        <a:latin typeface="Arial"/>
                        <a:ea typeface="ＭＳ 明朝"/>
                        <a:cs typeface="Times New Roman"/>
                      </a:endParaRPr>
                    </a:p>
                    <a:p>
                      <a:pPr algn="ctr" hangingPunct="0">
                        <a:spcAft>
                          <a:spcPts val="0"/>
                        </a:spcAft>
                      </a:pPr>
                      <a:r>
                        <a:rPr lang="en-GB" altLang="ja-JP" sz="1300" smtClean="0">
                          <a:effectLst/>
                          <a:latin typeface="Arial"/>
                          <a:ea typeface="ＭＳ 明朝"/>
                          <a:cs typeface="Arial"/>
                        </a:rPr>
                        <a:t>-1.58</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+2.08</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-2.08</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+2.58</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-2.58</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hangingPunct="0">
                        <a:spcAft>
                          <a:spcPts val="0"/>
                        </a:spcAft>
                      </a:pPr>
                      <a:r>
                        <a:rPr lang="en-GB" altLang="ja-JP" sz="1300" dirty="0" smtClean="0">
                          <a:effectLst/>
                          <a:latin typeface="Arial"/>
                          <a:ea typeface="ＭＳ 明朝"/>
                          <a:cs typeface="Arial"/>
                        </a:rPr>
                        <a:t>+3.08</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a:t>
                      </a:r>
                      <a:endParaRPr lang="ja-JP" altLang="ja-JP" sz="1300" dirty="0" smtClean="0">
                        <a:effectLst/>
                        <a:latin typeface="Arial"/>
                        <a:ea typeface="ＭＳ 明朝"/>
                        <a:cs typeface="Times New Roman"/>
                      </a:endParaRPr>
                    </a:p>
                    <a:p>
                      <a:pPr algn="ctr" hangingPunct="0">
                        <a:spcAft>
                          <a:spcPts val="0"/>
                        </a:spcAft>
                      </a:pPr>
                      <a:r>
                        <a:rPr lang="en-GB" altLang="ja-JP" sz="1300" dirty="0" smtClean="0">
                          <a:effectLst/>
                          <a:latin typeface="Arial"/>
                          <a:ea typeface="ＭＳ 明朝"/>
                          <a:cs typeface="Arial"/>
                        </a:rPr>
                        <a:t>-3.08</a:t>
                      </a:r>
                      <a:endParaRPr lang="ja-JP" altLang="ja-JP" sz="1300" dirty="0">
                        <a:effectLst/>
                        <a:latin typeface="Arial"/>
                        <a:ea typeface="ＭＳ 明朝"/>
                        <a:cs typeface="Times New Roman"/>
                      </a:endParaRPr>
                    </a:p>
                  </a:txBody>
                  <a:tcPr marL="102591" marR="10259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val="7263099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44624"/>
            <a:ext cx="8229600" cy="936104"/>
          </a:xfrm>
        </p:spPr>
        <p:txBody>
          <a:bodyPr/>
          <a:lstStyle/>
          <a:p>
            <a:r>
              <a:rPr lang="en-US" altLang="ja-JP" dirty="0" err="1" smtClean="0"/>
              <a:t>eMTC</a:t>
            </a:r>
            <a:r>
              <a:rPr kumimoji="1" lang="en-US" altLang="ja-JP" dirty="0" smtClean="0"/>
              <a:t> ACLR for UTRA ACLR 1</a:t>
            </a:r>
            <a:endParaRPr kumimoji="1" lang="ja-JP" altLang="en-US" dirty="0"/>
          </a:p>
        </p:txBody>
      </p:sp>
      <p:sp>
        <p:nvSpPr>
          <p:cNvPr id="3" name="コンテンツ プレースホルダー 2"/>
          <p:cNvSpPr>
            <a:spLocks noGrp="1"/>
          </p:cNvSpPr>
          <p:nvPr>
            <p:ph idx="1"/>
          </p:nvPr>
        </p:nvSpPr>
        <p:spPr>
          <a:xfrm>
            <a:off x="107504" y="908720"/>
            <a:ext cx="8856984" cy="5760640"/>
          </a:xfrm>
        </p:spPr>
        <p:txBody>
          <a:bodyPr>
            <a:normAutofit/>
          </a:bodyPr>
          <a:lstStyle/>
          <a:p>
            <a:r>
              <a:rPr lang="en-US" altLang="ja-JP" sz="2400" dirty="0" smtClean="0"/>
              <a:t>Consideration of UTRA ACLR 1:</a:t>
            </a:r>
          </a:p>
          <a:p>
            <a:pPr lvl="1"/>
            <a:r>
              <a:rPr lang="en-US" altLang="ja-JP" sz="1800" dirty="0" smtClean="0"/>
              <a:t>Absolute value perspective</a:t>
            </a:r>
          </a:p>
          <a:p>
            <a:pPr lvl="2"/>
            <a:r>
              <a:rPr lang="en-US" altLang="ja-JP" sz="1600" dirty="0" smtClean="0"/>
              <a:t>Provided that </a:t>
            </a:r>
            <a:r>
              <a:rPr lang="en-US" altLang="ja-JP" sz="1600" dirty="0" err="1" smtClean="0"/>
              <a:t>eMTC</a:t>
            </a:r>
            <a:r>
              <a:rPr lang="en-US" altLang="ja-JP" sz="1600" dirty="0" smtClean="0"/>
              <a:t> ACLR for </a:t>
            </a:r>
            <a:r>
              <a:rPr lang="en-US" altLang="ja-JP" sz="1600" dirty="0" err="1" smtClean="0"/>
              <a:t>eMTC</a:t>
            </a:r>
            <a:r>
              <a:rPr lang="en-US" altLang="ja-JP" sz="1600" dirty="0" smtClean="0"/>
              <a:t> for 10 MHz channel bandwidth can be hold in other channel bandwidth, from absolute value perspective, the highest interference level from </a:t>
            </a:r>
            <a:r>
              <a:rPr lang="en-US" altLang="ja-JP" sz="1600" dirty="0" err="1" smtClean="0"/>
              <a:t>eMTC</a:t>
            </a:r>
            <a:r>
              <a:rPr lang="en-US" altLang="ja-JP" sz="1600" dirty="0" smtClean="0"/>
              <a:t> into UTRA ACLR 1 region is -10dBm/1.08MHz(20dBm-30dB)</a:t>
            </a:r>
          </a:p>
          <a:p>
            <a:pPr lvl="2"/>
            <a:r>
              <a:rPr lang="en-US" altLang="ja-JP" sz="1600" dirty="0" smtClean="0"/>
              <a:t>On the other hand, existing LTE ACLR for UTRA ACLR 1 provides 10dBm/3.84MHz (= 23 </a:t>
            </a:r>
            <a:r>
              <a:rPr lang="en-US" altLang="ja-JP" sz="1600" dirty="0" err="1" smtClean="0"/>
              <a:t>dBm</a:t>
            </a:r>
            <a:r>
              <a:rPr lang="en-US" altLang="ja-JP" sz="1600" dirty="0" smtClean="0"/>
              <a:t> - 33dB) </a:t>
            </a:r>
          </a:p>
          <a:p>
            <a:pPr lvl="2"/>
            <a:r>
              <a:rPr lang="en-US" altLang="ja-JP" sz="1600" dirty="0" smtClean="0"/>
              <a:t>However, from </a:t>
            </a:r>
            <a:r>
              <a:rPr lang="en-US" altLang="ja-JP" sz="1600" dirty="0" err="1" smtClean="0"/>
              <a:t>eMTC</a:t>
            </a:r>
            <a:r>
              <a:rPr lang="en-US" altLang="ja-JP" sz="1600" dirty="0" smtClean="0"/>
              <a:t> SEM perspective, the -10 </a:t>
            </a:r>
            <a:r>
              <a:rPr lang="en-US" altLang="ja-JP" sz="1600" dirty="0" err="1" smtClean="0"/>
              <a:t>dBm</a:t>
            </a:r>
            <a:r>
              <a:rPr lang="en-US" altLang="ja-JP" sz="1600" dirty="0" smtClean="0"/>
              <a:t>/1.08MHz would not significantly change even if we adopt MBW of 3.84 </a:t>
            </a:r>
            <a:r>
              <a:rPr lang="en-US" altLang="ja-JP" sz="1600" dirty="0" err="1" smtClean="0"/>
              <a:t>MHz.</a:t>
            </a:r>
            <a:endParaRPr lang="en-US" altLang="ja-JP" sz="1600" dirty="0" smtClean="0"/>
          </a:p>
          <a:p>
            <a:pPr lvl="2"/>
            <a:r>
              <a:rPr lang="en-US" altLang="ja-JP" sz="1600" dirty="0" smtClean="0"/>
              <a:t>In addition, the impact of </a:t>
            </a:r>
            <a:r>
              <a:rPr lang="en-US" altLang="ja-JP" sz="1600" dirty="0" err="1" smtClean="0"/>
              <a:t>eMTC</a:t>
            </a:r>
            <a:r>
              <a:rPr lang="en-US" altLang="ja-JP" sz="1600" dirty="0" smtClean="0"/>
              <a:t> UE where the UEs uses with offset of 2.5 MHz from the edge of channel bandwidth such 5, 10, 15 and 20 MHz would not cause sever interference to adjacent UMTS UL since the maximum level is suppressed under -25dBm/MHz from SEM. </a:t>
            </a:r>
          </a:p>
          <a:p>
            <a:pPr lvl="1"/>
            <a:r>
              <a:rPr lang="en-US" altLang="ja-JP" sz="1800" dirty="0" smtClean="0"/>
              <a:t>Probability perspective</a:t>
            </a:r>
          </a:p>
          <a:p>
            <a:pPr lvl="2"/>
            <a:r>
              <a:rPr lang="en-US" altLang="ja-JP" sz="1600" dirty="0" smtClean="0"/>
              <a:t>Thus, from probability perspective, </a:t>
            </a:r>
            <a:r>
              <a:rPr lang="en-US" altLang="ja-JP" sz="1600" dirty="0" err="1" smtClean="0"/>
              <a:t>eMTC</a:t>
            </a:r>
            <a:r>
              <a:rPr lang="en-US" altLang="ja-JP" sz="1600" dirty="0" smtClean="0"/>
              <a:t> would not provide more significant interference to UMTS than LTE to UMTS as well.</a:t>
            </a:r>
            <a:endParaRPr lang="en-US" altLang="ja-JP" sz="1400" dirty="0" smtClean="0"/>
          </a:p>
          <a:p>
            <a:r>
              <a:rPr lang="en-US" altLang="ja-JP" sz="2200" dirty="0" smtClean="0"/>
              <a:t>Summary</a:t>
            </a:r>
          </a:p>
          <a:p>
            <a:pPr lvl="1"/>
            <a:r>
              <a:rPr lang="en-US" altLang="ja-JP" sz="1800" dirty="0" smtClean="0"/>
              <a:t>To surely protect UMTS, it would be better to have UTRA ACLR 1. On the other hand, the newly specified requirements may be able to cover it.</a:t>
            </a:r>
          </a:p>
          <a:p>
            <a:pPr lvl="1"/>
            <a:r>
              <a:rPr lang="en-US" altLang="ja-JP" sz="1800" dirty="0" smtClean="0"/>
              <a:t>Views on necessity of </a:t>
            </a:r>
            <a:r>
              <a:rPr lang="en-US" altLang="ja-JP" sz="1800" dirty="0" err="1" smtClean="0"/>
              <a:t>eMTC</a:t>
            </a:r>
            <a:r>
              <a:rPr lang="en-US" altLang="ja-JP" sz="1800" dirty="0" smtClean="0"/>
              <a:t> for UTRA ACLR 1 from other companies welcome.</a:t>
            </a:r>
            <a:endParaRPr lang="en-US" altLang="ja-JP" sz="1800" dirty="0"/>
          </a:p>
        </p:txBody>
      </p:sp>
    </p:spTree>
    <p:extLst>
      <p:ext uri="{BB962C8B-B14F-4D97-AF65-F5344CB8AC3E}">
        <p14:creationId xmlns:p14="http://schemas.microsoft.com/office/powerpoint/2010/main" val="176752829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オースティン">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819</TotalTime>
  <Words>1627</Words>
  <Application>Microsoft Office PowerPoint</Application>
  <PresentationFormat>画面に合わせる (4:3)</PresentationFormat>
  <Paragraphs>186</Paragraphs>
  <Slides>13</Slides>
  <Notes>7</Notes>
  <HiddenSlides>0</HiddenSlides>
  <MMClips>0</MMClips>
  <ScaleCrop>false</ScaleCrop>
  <HeadingPairs>
    <vt:vector size="4" baseType="variant">
      <vt:variant>
        <vt:lpstr>テーマ</vt:lpstr>
      </vt:variant>
      <vt:variant>
        <vt:i4>1</vt:i4>
      </vt:variant>
      <vt:variant>
        <vt:lpstr>スライド タイトル</vt:lpstr>
      </vt:variant>
      <vt:variant>
        <vt:i4>13</vt:i4>
      </vt:variant>
    </vt:vector>
  </HeadingPairs>
  <TitlesOfParts>
    <vt:vector size="14" baseType="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株式会社エヌ・ティ・ティ・ドコモ</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Potential issue on multiple NS</dc:title>
  <dc:creator>NTT DOCOMO, INC.</dc:creator>
  <cp:lastModifiedBy>0172918</cp:lastModifiedBy>
  <cp:revision>61</cp:revision>
  <dcterms:created xsi:type="dcterms:W3CDTF">2015-09-10T07:36:56Z</dcterms:created>
  <dcterms:modified xsi:type="dcterms:W3CDTF">2016-01-13T08:16:46Z</dcterms:modified>
</cp:coreProperties>
</file>