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59" r:id="rId8"/>
    <p:sldId id="260" r:id="rId9"/>
    <p:sldId id="271" r:id="rId10"/>
    <p:sldId id="277" r:id="rId11"/>
    <p:sldId id="261" r:id="rId12"/>
    <p:sldId id="265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2" r:id="rId22"/>
    <p:sldId id="278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Thomas Chapman" initials="TC" lastIdx="1" clrIdx="1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44906-1377-418B-9257-6AABCDF2BE0E}" v="1" dt="2021-04-19T19:29:40.283"/>
    <p1510:client id="{6AFD3EBF-AC07-4D1A-B7B3-91F7F6B0D78E}" v="10" dt="2021-04-19T13:02:33.878"/>
    <p1510:client id="{951E97E5-CDD3-4F0D-A05A-AE10E9B134B0}" v="2" dt="2021-04-19T09:37:04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9" autoAdjust="0"/>
    <p:restoredTop sz="94529" autoAdjust="0"/>
  </p:normalViewPr>
  <p:slideViewPr>
    <p:cSldViewPr snapToGrid="0">
      <p:cViewPr varScale="1">
        <p:scale>
          <a:sx n="110" d="100"/>
          <a:sy n="110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01844906-1377-418B-9257-6AABCDF2BE0E}"/>
    <pc:docChg chg="modSld">
      <pc:chgData name="Thomas Chapman" userId="62f56abd-8013-406a-a5cf-528bee683f35" providerId="ADAL" clId="{01844906-1377-418B-9257-6AABCDF2BE0E}" dt="2021-04-19T19:29:47.477" v="19" actId="20577"/>
      <pc:docMkLst>
        <pc:docMk/>
      </pc:docMkLst>
      <pc:sldChg chg="modSp mod">
        <pc:chgData name="Thomas Chapman" userId="62f56abd-8013-406a-a5cf-528bee683f35" providerId="ADAL" clId="{01844906-1377-418B-9257-6AABCDF2BE0E}" dt="2021-04-19T19:29:47.477" v="19" actId="20577"/>
        <pc:sldMkLst>
          <pc:docMk/>
          <pc:sldMk cId="4009814660" sldId="256"/>
        </pc:sldMkLst>
        <pc:spChg chg="mod">
          <ac:chgData name="Thomas Chapman" userId="62f56abd-8013-406a-a5cf-528bee683f35" providerId="ADAL" clId="{01844906-1377-418B-9257-6AABCDF2BE0E}" dt="2021-04-19T19:29:40.283" v="0"/>
          <ac:spMkLst>
            <pc:docMk/>
            <pc:sldMk cId="4009814660" sldId="256"/>
            <ac:spMk id="2" creationId="{646F3F70-E7C8-4042-B95D-77F8D4EDD0F4}"/>
          </ac:spMkLst>
        </pc:spChg>
        <pc:spChg chg="mod">
          <ac:chgData name="Thomas Chapman" userId="62f56abd-8013-406a-a5cf-528bee683f35" providerId="ADAL" clId="{01844906-1377-418B-9257-6AABCDF2BE0E}" dt="2021-04-19T19:29:47.477" v="19" actId="20577"/>
          <ac:spMkLst>
            <pc:docMk/>
            <pc:sldMk cId="4009814660" sldId="256"/>
            <ac:spMk id="3" creationId="{81B37A7E-A18B-43C3-A417-130D7DF6D2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WF on Rel-16 NR IAB specification editorial issues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R4-2106089</a:t>
            </a:r>
          </a:p>
          <a:p>
            <a:r>
              <a:rPr lang="sv-SE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000" dirty="0"/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/>
              <a:t>Note: FRC naming example: D-FR1-</a:t>
            </a:r>
            <a:r>
              <a:rPr lang="en-US" altLang="zh-CN" sz="2000" dirty="0">
                <a:solidFill>
                  <a:srgbClr val="FF0000"/>
                </a:solidFill>
              </a:rPr>
              <a:t>A.2.1</a:t>
            </a:r>
            <a:r>
              <a:rPr lang="en-US" altLang="zh-CN" sz="2000" dirty="0"/>
              <a:t>-2</a:t>
            </a:r>
          </a:p>
          <a:p>
            <a:r>
              <a:rPr lang="en-US" altLang="zh-CN" sz="2000" dirty="0"/>
              <a:t>A.2	IAB-DU Fixed Reference Channels </a:t>
            </a:r>
          </a:p>
          <a:p>
            <a:pPr lvl="1"/>
            <a:r>
              <a:rPr lang="en-US" altLang="zh-CN" sz="1800" dirty="0"/>
              <a:t>A.2.1 Fixed Reference Channels for </a:t>
            </a:r>
            <a:r>
              <a:rPr lang="en-US" altLang="zh-CN" sz="1800" dirty="0" smtClean="0"/>
              <a:t>PUSCH </a:t>
            </a:r>
            <a:r>
              <a:rPr lang="en-US" altLang="zh-CN" sz="1800" dirty="0"/>
              <a:t>performance requirements (QPSK, R=193/1024)</a:t>
            </a:r>
          </a:p>
          <a:p>
            <a:pPr lvl="1"/>
            <a:r>
              <a:rPr lang="en-US" altLang="zh-CN" sz="1800" dirty="0"/>
              <a:t>A.2.2 Fixed Reference Channels for </a:t>
            </a:r>
            <a:r>
              <a:rPr lang="en-US" altLang="zh-CN" sz="1800" dirty="0" smtClean="0"/>
              <a:t>PUSCH </a:t>
            </a:r>
            <a:r>
              <a:rPr lang="en-US" altLang="zh-CN" sz="1800" dirty="0"/>
              <a:t>performance requirements (16QAM, R=434/1024) </a:t>
            </a:r>
          </a:p>
          <a:p>
            <a:pPr lvl="1"/>
            <a:r>
              <a:rPr lang="en-US" altLang="zh-CN" sz="1800" dirty="0"/>
              <a:t>A.2.3 Fixed Reference Channels for </a:t>
            </a:r>
            <a:r>
              <a:rPr lang="en-US" altLang="zh-CN" sz="1800" dirty="0" smtClean="0"/>
              <a:t>PUSCH </a:t>
            </a:r>
            <a:r>
              <a:rPr lang="en-US" altLang="zh-CN" sz="1800" dirty="0"/>
              <a:t>performance requirements (16QAM, R=658/1024)</a:t>
            </a:r>
          </a:p>
          <a:p>
            <a:pPr lvl="1"/>
            <a:r>
              <a:rPr lang="en-US" altLang="zh-CN" sz="1800" dirty="0"/>
              <a:t>A.2.4 Fixed Reference Channels for </a:t>
            </a:r>
            <a:r>
              <a:rPr lang="en-US" altLang="zh-CN" sz="1800" dirty="0" smtClean="0"/>
              <a:t>PUSCH </a:t>
            </a:r>
            <a:r>
              <a:rPr lang="en-US" altLang="zh-CN" sz="1800" dirty="0"/>
              <a:t>performance requirements (64QAM, R=567/1024)</a:t>
            </a:r>
          </a:p>
          <a:p>
            <a:pPr lvl="1"/>
            <a:r>
              <a:rPr lang="en-US" altLang="zh-CN" sz="1800" dirty="0"/>
              <a:t>A.2.5 </a:t>
            </a:r>
            <a:r>
              <a:rPr lang="en-US" altLang="zh-CN" sz="1800" strike="sngStrike" dirty="0"/>
              <a:t>IAB-DU </a:t>
            </a:r>
            <a:r>
              <a:rPr lang="en-US" altLang="zh-CN" sz="1800" dirty="0"/>
              <a:t>PRACH Test preambles</a:t>
            </a:r>
          </a:p>
          <a:p>
            <a:r>
              <a:rPr lang="en-US" altLang="zh-CN" sz="2000" dirty="0"/>
              <a:t>A.3	 IAB-MT Fixed Reference Channels</a:t>
            </a:r>
          </a:p>
          <a:p>
            <a:pPr lvl="1"/>
            <a:r>
              <a:rPr lang="en-GB" altLang="zh-CN" sz="1800" dirty="0"/>
              <a:t>A.3.1 Fixed Reference Channels for </a:t>
            </a:r>
            <a:r>
              <a:rPr lang="en-GB" altLang="zh-CN" sz="1800" dirty="0" smtClean="0"/>
              <a:t>PDSCH </a:t>
            </a:r>
            <a:r>
              <a:rPr lang="en-GB" altLang="zh-CN" sz="1800" dirty="0"/>
              <a:t>performance requirements (16QAM)</a:t>
            </a:r>
          </a:p>
          <a:p>
            <a:pPr lvl="1"/>
            <a:r>
              <a:rPr lang="en-GB" altLang="zh-CN" sz="1800" dirty="0"/>
              <a:t>A.3.2 Fixed Reference Channels for </a:t>
            </a:r>
            <a:r>
              <a:rPr lang="en-GB" altLang="zh-CN" sz="1800" dirty="0" smtClean="0"/>
              <a:t>performance </a:t>
            </a:r>
            <a:r>
              <a:rPr lang="en-GB" altLang="zh-CN" sz="1800" dirty="0"/>
              <a:t>requirements (64QAM)</a:t>
            </a:r>
            <a:endParaRPr lang="en-US" altLang="zh-CN" sz="1800" dirty="0"/>
          </a:p>
          <a:p>
            <a:pPr lvl="1"/>
            <a:r>
              <a:rPr lang="en-GB" altLang="zh-CN" sz="1800" dirty="0"/>
              <a:t>A.3.3 Fixed Reference Channels for </a:t>
            </a:r>
            <a:r>
              <a:rPr lang="en-GB" altLang="zh-CN" sz="1800" dirty="0" smtClean="0"/>
              <a:t>performance </a:t>
            </a:r>
            <a:r>
              <a:rPr lang="en-GB" altLang="zh-CN" sz="1800" dirty="0"/>
              <a:t>requirements (256QAM)</a:t>
            </a:r>
          </a:p>
          <a:p>
            <a:pPr lvl="1"/>
            <a:r>
              <a:rPr lang="en-GB" altLang="zh-CN" sz="1800" dirty="0"/>
              <a:t>A.3.4 Fixed Reference Channels for </a:t>
            </a:r>
            <a:r>
              <a:rPr lang="en-GB" altLang="zh-CN" sz="1800" dirty="0" smtClean="0"/>
              <a:t>performance </a:t>
            </a:r>
            <a:r>
              <a:rPr lang="en-GB" altLang="zh-CN" sz="1800" dirty="0"/>
              <a:t>requirements</a:t>
            </a:r>
          </a:p>
          <a:p>
            <a:pPr lvl="1"/>
            <a:r>
              <a:rPr lang="en-GB" altLang="zh-CN" sz="1800" dirty="0"/>
              <a:t>A.3.5 Fixed Reference Channels for </a:t>
            </a:r>
            <a:r>
              <a:rPr lang="en-GB" altLang="zh-CN" sz="1800" dirty="0" smtClean="0"/>
              <a:t>CSI </a:t>
            </a:r>
            <a:r>
              <a:rPr lang="en-GB" altLang="zh-CN" sz="1800" dirty="0"/>
              <a:t>reporting</a:t>
            </a:r>
            <a:endParaRPr lang="en-US" altLang="zh-CN" sz="1800" dirty="0"/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A.2.1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IAB-DU</a:t>
            </a:r>
            <a:r>
              <a:rPr 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PUSCH</a:t>
            </a:r>
            <a:r>
              <a:rPr lang="en-US" altLang="zh-CN" dirty="0"/>
              <a:t> </a:t>
            </a:r>
            <a:r>
              <a:rPr lang="en-US" dirty="0" smtClean="0"/>
              <a:t>performance </a:t>
            </a:r>
            <a:r>
              <a:rPr lang="en-US" dirty="0"/>
              <a:t>requirements (QPSK, R=193/1024)</a:t>
            </a:r>
          </a:p>
          <a:p>
            <a:pPr lvl="1"/>
            <a:r>
              <a:rPr lang="en-US" dirty="0"/>
              <a:t>The parameters for the reference measurement channels are specified in table </a:t>
            </a:r>
            <a:r>
              <a:rPr lang="en-US" dirty="0" smtClean="0"/>
              <a:t>A.2</a:t>
            </a:r>
            <a:r>
              <a:rPr lang="en-US" dirty="0" smtClean="0">
                <a:solidFill>
                  <a:srgbClr val="FF0000"/>
                </a:solidFill>
              </a:rPr>
              <a:t>.1</a:t>
            </a:r>
            <a:r>
              <a:rPr lang="en-US" dirty="0" smtClean="0"/>
              <a:t>-1 </a:t>
            </a:r>
            <a:r>
              <a:rPr lang="en-US" dirty="0"/>
              <a:t>and table </a:t>
            </a:r>
            <a:r>
              <a:rPr lang="en-US" dirty="0" smtClean="0"/>
              <a:t>A.</a:t>
            </a:r>
            <a:r>
              <a:rPr lang="en-US" strike="sngStrike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2.1</a:t>
            </a:r>
            <a:r>
              <a:rPr lang="en-US" dirty="0" smtClean="0"/>
              <a:t>-2 </a:t>
            </a:r>
            <a:r>
              <a:rPr lang="en-US" dirty="0"/>
              <a:t>for FR1 PUSCH performance requirements:</a:t>
            </a:r>
          </a:p>
          <a:p>
            <a:pPr lvl="1"/>
            <a:r>
              <a:rPr lang="en-US" dirty="0"/>
              <a:t>-	FRC parameters are specified in table A.2.1-1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A.2.1-2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A.2.1-3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</a:t>
            </a:r>
            <a:r>
              <a:rPr lang="en-US" dirty="0" smtClean="0"/>
              <a:t>A.</a:t>
            </a:r>
            <a:r>
              <a:rPr lang="en-US" strike="sngStrike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2.1-</a:t>
            </a:r>
            <a:r>
              <a:rPr lang="en-US" strike="sngStrike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table </a:t>
            </a:r>
            <a:r>
              <a:rPr lang="en-US" dirty="0" smtClean="0"/>
              <a:t>A.</a:t>
            </a:r>
            <a:r>
              <a:rPr lang="en-US" strike="sngStrike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2.1-</a:t>
            </a:r>
            <a:r>
              <a:rPr lang="en-US" strike="sngStrike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 </a:t>
            </a:r>
            <a:r>
              <a:rPr lang="en-US" dirty="0"/>
              <a:t>for FR2 PUSCH performance requirements:</a:t>
            </a:r>
          </a:p>
          <a:p>
            <a:pPr lvl="1"/>
            <a:r>
              <a:rPr lang="en-US" dirty="0"/>
              <a:t>-	FRC parameters are specified in table A.2.1-4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A.2.1-9 for FR2 PUSCH with transform precoding enabled, Additional DM-RS position = pos1 and 1 transmission layer.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-	FRC parameters are specified in table A.2.1-10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A.2.2</a:t>
            </a:r>
            <a:r>
              <a:rPr lang="en-US" dirty="0"/>
              <a:t>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IAB-DU</a:t>
            </a:r>
            <a:r>
              <a:rPr 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PUSCH</a:t>
            </a:r>
            <a:r>
              <a:rPr lang="en-US" altLang="zh-CN" dirty="0"/>
              <a:t> </a:t>
            </a:r>
            <a:r>
              <a:rPr lang="en-US" dirty="0" smtClean="0"/>
              <a:t>performance </a:t>
            </a:r>
            <a:r>
              <a:rPr lang="en-US" dirty="0"/>
              <a:t>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A.2.2-1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A.2.2-2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A.2.3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IAB-DU</a:t>
            </a:r>
            <a:r>
              <a:rPr 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PUSCH</a:t>
            </a:r>
            <a:r>
              <a:rPr lang="en-US" altLang="zh-CN" dirty="0"/>
              <a:t> </a:t>
            </a:r>
            <a:r>
              <a:rPr lang="en-US" dirty="0" smtClean="0"/>
              <a:t>performance </a:t>
            </a:r>
            <a:r>
              <a:rPr lang="en-US" dirty="0"/>
              <a:t>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A.2.3-1 and table A.2.3-2 for FR1 PUSCH performance requirements:</a:t>
            </a:r>
          </a:p>
          <a:p>
            <a:pPr lvl="1"/>
            <a:r>
              <a:rPr lang="en-US" dirty="0"/>
              <a:t>-	FRC parameters are specified in table A.2.3-1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A.2.3-3 to table A.2.3-6 for FR2 PUSCH performance requirements:</a:t>
            </a:r>
          </a:p>
          <a:p>
            <a:pPr lvl="1"/>
            <a:r>
              <a:rPr lang="en-US" dirty="0"/>
              <a:t>-	FRC parameters are specified in table A.2.3-3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A.2.3-4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A.2.4</a:t>
            </a:r>
            <a:r>
              <a:rPr lang="en-US" dirty="0"/>
              <a:t>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IAB-DU</a:t>
            </a:r>
            <a:r>
              <a:rPr 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PUSCH</a:t>
            </a:r>
            <a:r>
              <a:rPr lang="en-US" altLang="zh-CN" dirty="0"/>
              <a:t> </a:t>
            </a:r>
            <a:r>
              <a:rPr lang="en-US" dirty="0" smtClean="0"/>
              <a:t>performance </a:t>
            </a:r>
            <a:r>
              <a:rPr lang="en-US" dirty="0"/>
              <a:t>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</a:t>
            </a:r>
            <a:r>
              <a:rPr lang="en-US" dirty="0" smtClean="0"/>
              <a:t>A.</a:t>
            </a: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4-1 </a:t>
            </a:r>
            <a:r>
              <a:rPr lang="en-US" dirty="0"/>
              <a:t>for FR1 PUSCH performance requirements:</a:t>
            </a:r>
          </a:p>
          <a:p>
            <a:pPr lvl="1"/>
            <a:r>
              <a:rPr lang="en-US" dirty="0"/>
              <a:t>-	FRC parameters are specified in table A.2.4-1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</a:t>
            </a:r>
            <a:r>
              <a:rPr lang="en-US" dirty="0" smtClean="0"/>
              <a:t>A.</a:t>
            </a: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4-2 </a:t>
            </a:r>
            <a:r>
              <a:rPr lang="en-US" strike="sngStrike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/>
              <a:t>table </a:t>
            </a:r>
            <a:r>
              <a:rPr lang="en-US" dirty="0" smtClean="0"/>
              <a:t>A.</a:t>
            </a: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4-3 </a:t>
            </a:r>
            <a:r>
              <a:rPr lang="en-US" dirty="0"/>
              <a:t>for FR2 PUSCH performance requirements:</a:t>
            </a:r>
          </a:p>
          <a:p>
            <a:pPr lvl="1"/>
            <a:r>
              <a:rPr lang="en-US" dirty="0"/>
              <a:t>-	FRC parameters are specified in table A.2.4-2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A.2.5</a:t>
            </a:r>
            <a:r>
              <a:rPr lang="en-US" dirty="0"/>
              <a:t>	</a:t>
            </a:r>
            <a:r>
              <a:rPr lang="en-US" strike="sngStrike" dirty="0">
                <a:solidFill>
                  <a:srgbClr val="FF0000"/>
                </a:solidFill>
              </a:rPr>
              <a:t>IAB-DU </a:t>
            </a:r>
            <a:r>
              <a:rPr lang="en-US" dirty="0"/>
              <a:t>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A.3.1</a:t>
            </a:r>
            <a:r>
              <a:rPr lang="en-US" dirty="0"/>
              <a:t>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IAB-MT</a:t>
            </a:r>
            <a:r>
              <a:rPr lang="en-US" dirty="0"/>
              <a:t>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A.3.2</a:t>
            </a:r>
            <a:r>
              <a:rPr lang="en-US" dirty="0"/>
              <a:t>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IAB-MT</a:t>
            </a:r>
            <a:r>
              <a:rPr lang="en-US" dirty="0"/>
              <a:t>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A.3.2-1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A.3.2-2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A.3.3</a:t>
            </a:r>
            <a:r>
              <a:rPr lang="en-US" dirty="0"/>
              <a:t>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IAB-MT </a:t>
            </a:r>
            <a:r>
              <a:rPr lang="en-US" dirty="0"/>
              <a:t>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A.3.3-1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A.3.4</a:t>
            </a:r>
            <a:r>
              <a:rPr lang="en-US" sz="2400" strike="sngStrike" dirty="0"/>
              <a:t>	</a:t>
            </a:r>
            <a:r>
              <a:rPr lang="en-US" dirty="0"/>
              <a:t>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IAB-MT </a:t>
            </a:r>
            <a:r>
              <a:rPr lang="en-US" dirty="0"/>
              <a:t>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A.3.4-1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A.3.4-2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</a:t>
            </a:r>
            <a:r>
              <a:rPr lang="sv-SE" dirty="0" smtClean="0"/>
              <a:t>IAB</a:t>
            </a:r>
            <a:r>
              <a:rPr lang="sv-SE" dirty="0" smtClean="0">
                <a:solidFill>
                  <a:srgbClr val="FF0000"/>
                </a:solidFill>
              </a:rPr>
              <a:t>-</a:t>
            </a:r>
            <a:r>
              <a:rPr lang="sv-SE" dirty="0" smtClean="0"/>
              <a:t>DU </a:t>
            </a:r>
            <a:r>
              <a:rPr lang="sv-SE" dirty="0" smtClean="0">
                <a:solidFill>
                  <a:srgbClr val="FF0000"/>
                </a:solidFill>
              </a:rPr>
              <a:t>performance</a:t>
            </a:r>
            <a:r>
              <a:rPr lang="sv-SE" dirty="0" smtClean="0"/>
              <a:t> </a:t>
            </a:r>
            <a:r>
              <a:rPr lang="sv-SE" dirty="0" smtClean="0"/>
              <a:t>requirements</a:t>
            </a:r>
            <a:endParaRPr lang="sv-SE" dirty="0"/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enabled</a:t>
            </a:r>
          </a:p>
          <a:p>
            <a:pPr lvl="2"/>
            <a:r>
              <a:rPr lang="sv-SE" dirty="0"/>
              <a:t>8.1.2.3 Performance requirements for UCI </a:t>
            </a:r>
            <a:r>
              <a:rPr lang="sv-SE" dirty="0" smtClean="0"/>
              <a:t>multiplex</a:t>
            </a:r>
            <a:r>
              <a:rPr lang="sv-SE" dirty="0" smtClean="0">
                <a:solidFill>
                  <a:srgbClr val="FF0000"/>
                </a:solidFill>
              </a:rPr>
              <a:t>ed</a:t>
            </a:r>
            <a:r>
              <a:rPr lang="sv-SE" strike="sngStrike" dirty="0" smtClean="0">
                <a:solidFill>
                  <a:srgbClr val="FF0000"/>
                </a:solidFill>
              </a:rPr>
              <a:t>ing</a:t>
            </a:r>
            <a:r>
              <a:rPr lang="sv-SE" dirty="0" smtClean="0"/>
              <a:t> </a:t>
            </a:r>
            <a:r>
              <a:rPr lang="sv-SE" dirty="0"/>
              <a:t>on PUSCH</a:t>
            </a:r>
          </a:p>
          <a:p>
            <a:pPr lvl="1"/>
            <a:r>
              <a:rPr lang="sv-SE" dirty="0"/>
              <a:t>8.1.3 Performance requirements for PUCCH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missed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A.3.5</a:t>
            </a:r>
            <a:r>
              <a:rPr lang="en-US" dirty="0"/>
              <a:t>	Fixed Reference Channels for </a:t>
            </a:r>
            <a:r>
              <a:rPr lang="en-US" strike="sngStrike" dirty="0">
                <a:solidFill>
                  <a:srgbClr val="FF0000"/>
                </a:solidFill>
              </a:rPr>
              <a:t>IAB-MT </a:t>
            </a:r>
            <a:r>
              <a:rPr lang="en-US" dirty="0"/>
              <a:t>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 dirty="0"/>
              <a:t>Do not create sub-headings for number of RX antennas; just capture using separate tables in the same sub-section.</a:t>
            </a:r>
          </a:p>
          <a:p>
            <a:r>
              <a:rPr lang="sv-SE" sz="2400" dirty="0"/>
              <a:t>Do not introduce void clauses, figures, tables, etc.</a:t>
            </a:r>
          </a:p>
          <a:p>
            <a:r>
              <a:rPr lang="en-US" sz="2400" dirty="0"/>
              <a:t>IAB-types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Option 1: Use types following the form “</a:t>
            </a:r>
            <a:r>
              <a:rPr lang="pt-BR" dirty="0"/>
              <a:t>IAB type 1-H/1-O/2-O</a:t>
            </a:r>
            <a:r>
              <a:rPr lang="en-US" dirty="0"/>
              <a:t>” exclusively.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Option 2: Use types following both the forms “</a:t>
            </a:r>
            <a:r>
              <a:rPr lang="pt-BR" dirty="0"/>
              <a:t>IAB type 1-H/1-O/2-O</a:t>
            </a:r>
            <a:r>
              <a:rPr lang="en-US" dirty="0"/>
              <a:t>” and “IAB-DU/MT type </a:t>
            </a:r>
            <a:r>
              <a:rPr lang="pt-BR" dirty="0"/>
              <a:t>1-H/1-O/2-O</a:t>
            </a:r>
            <a:r>
              <a:rPr lang="en-US" dirty="0"/>
              <a:t>”,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Tables for PUSCH/PDSCH minimum requirements (38.174) and test requirements  (38.176-1/2)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Table's structure:</a:t>
            </a:r>
          </a:p>
          <a:p>
            <a:pPr lvl="1"/>
            <a:r>
              <a:rPr lang="sv-SE" dirty="0"/>
              <a:t>Baseline newly defined structure based on mix of BS/UE specifications:</a:t>
            </a:r>
          </a:p>
          <a:p>
            <a:pPr lvl="3"/>
            <a:r>
              <a:rPr lang="sv-SE" dirty="0"/>
              <a:t>Number of Tx antennas, Number of Rx antennas, </a:t>
            </a:r>
            <a:r>
              <a:rPr lang="en-US" dirty="0"/>
              <a:t>Modulation format and code rate, Propagation conditions and correlation matrix, FRC, additional DM-RS position, SNR</a:t>
            </a:r>
          </a:p>
          <a:p>
            <a:pPr lvl="3"/>
            <a:r>
              <a:rPr lang="en-US" dirty="0"/>
              <a:t>Modulation format and code rate column may later be removed if needed for space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26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77" y="103868"/>
            <a:ext cx="10515600" cy="1325563"/>
          </a:xfrm>
        </p:spPr>
        <p:txBody>
          <a:bodyPr/>
          <a:lstStyle/>
          <a:p>
            <a:r>
              <a:rPr lang="sv-SE" dirty="0"/>
              <a:t>Section numbering IAB-DU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377" y="1616620"/>
            <a:ext cx="10515600" cy="4836432"/>
          </a:xfrm>
        </p:spPr>
        <p:txBody>
          <a:bodyPr>
            <a:noAutofit/>
          </a:bodyPr>
          <a:lstStyle/>
          <a:p>
            <a:r>
              <a:rPr lang="sv-SE" sz="1100" dirty="0"/>
              <a:t>11.1 </a:t>
            </a:r>
            <a:r>
              <a:rPr lang="sv-SE" sz="1100" dirty="0" smtClean="0"/>
              <a:t>IAB</a:t>
            </a:r>
            <a:r>
              <a:rPr lang="sv-SE" sz="1100" dirty="0" smtClean="0">
                <a:solidFill>
                  <a:srgbClr val="FF0000"/>
                </a:solidFill>
              </a:rPr>
              <a:t>-</a:t>
            </a:r>
            <a:r>
              <a:rPr lang="sv-SE" sz="1100" dirty="0" smtClean="0"/>
              <a:t>DU </a:t>
            </a:r>
            <a:r>
              <a:rPr lang="sv-SE" sz="1100" dirty="0" smtClean="0">
                <a:solidFill>
                  <a:srgbClr val="FF0000"/>
                </a:solidFill>
              </a:rPr>
              <a:t>performance</a:t>
            </a:r>
            <a:r>
              <a:rPr lang="sv-SE" sz="1100" dirty="0" smtClean="0"/>
              <a:t> </a:t>
            </a:r>
            <a:r>
              <a:rPr lang="sv-SE" sz="1100" dirty="0" smtClean="0"/>
              <a:t>requirements</a:t>
            </a:r>
            <a:endParaRPr lang="sv-SE" sz="1100" dirty="0"/>
          </a:p>
          <a:p>
            <a:pPr lvl="1"/>
            <a:r>
              <a:rPr lang="sv-SE" sz="1050" dirty="0"/>
              <a:t>11.1.1 General</a:t>
            </a:r>
          </a:p>
          <a:p>
            <a:pPr lvl="1"/>
            <a:r>
              <a:rPr lang="sv-SE" sz="1050" dirty="0"/>
              <a:t>11.1.2 Performance requirements for PUSCH</a:t>
            </a:r>
          </a:p>
          <a:p>
            <a:pPr lvl="2"/>
            <a:r>
              <a:rPr lang="sv-SE" sz="800" dirty="0"/>
              <a:t>11.1.2.1 </a:t>
            </a:r>
            <a:r>
              <a:rPr lang="sv-SE" sz="800" dirty="0" smtClean="0">
                <a:solidFill>
                  <a:srgbClr val="FF0000"/>
                </a:solidFill>
              </a:rPr>
              <a:t>Performance</a:t>
            </a:r>
            <a:r>
              <a:rPr lang="sv-SE" sz="800" dirty="0" smtClean="0"/>
              <a:t> requirements </a:t>
            </a:r>
            <a:r>
              <a:rPr lang="sv-SE" sz="800" dirty="0"/>
              <a:t>for IAB type 1-O</a:t>
            </a:r>
          </a:p>
          <a:p>
            <a:pPr lvl="3"/>
            <a:r>
              <a:rPr lang="sv-SE" sz="700" dirty="0"/>
              <a:t>11.1.2.1.1 Performance requirmements for PUSCH with transform precoding disabled</a:t>
            </a:r>
          </a:p>
          <a:p>
            <a:pPr lvl="3"/>
            <a:r>
              <a:rPr lang="sv-SE" sz="700" dirty="0"/>
              <a:t>11.1.2.1.2 Performance requirmements for PUSCH with transform precoding enabled</a:t>
            </a:r>
          </a:p>
          <a:p>
            <a:pPr lvl="3"/>
            <a:r>
              <a:rPr lang="sv-SE" sz="700" dirty="0"/>
              <a:t>11.1.2.1.3 Performance requirements for UCI </a:t>
            </a:r>
            <a:r>
              <a:rPr lang="sv-SE" sz="700" dirty="0" smtClean="0"/>
              <a:t>multiplex</a:t>
            </a:r>
            <a:r>
              <a:rPr lang="sv-SE" sz="700" dirty="0" smtClean="0">
                <a:solidFill>
                  <a:srgbClr val="FF0000"/>
                </a:solidFill>
              </a:rPr>
              <a:t>ed</a:t>
            </a:r>
            <a:r>
              <a:rPr lang="sv-SE" sz="700" strike="sngStrike" dirty="0" smtClean="0">
                <a:solidFill>
                  <a:srgbClr val="FF0000"/>
                </a:solidFill>
              </a:rPr>
              <a:t>ing</a:t>
            </a:r>
            <a:r>
              <a:rPr lang="sv-SE" sz="700" dirty="0" smtClean="0"/>
              <a:t> </a:t>
            </a:r>
            <a:r>
              <a:rPr lang="sv-SE" sz="700" dirty="0"/>
              <a:t>on PUSCH</a:t>
            </a:r>
          </a:p>
          <a:p>
            <a:pPr lvl="2"/>
            <a:r>
              <a:rPr lang="sv-SE" sz="800" dirty="0"/>
              <a:t>11.1.2.2 </a:t>
            </a:r>
            <a:r>
              <a:rPr lang="sv-SE" altLang="zh-CN" sz="800" dirty="0">
                <a:solidFill>
                  <a:srgbClr val="FF0000"/>
                </a:solidFill>
              </a:rPr>
              <a:t>Performance</a:t>
            </a:r>
            <a:r>
              <a:rPr lang="sv-SE" altLang="zh-CN" sz="800" dirty="0"/>
              <a:t> r</a:t>
            </a:r>
            <a:r>
              <a:rPr lang="sv-SE" sz="800" dirty="0" smtClean="0"/>
              <a:t>equirements </a:t>
            </a:r>
            <a:r>
              <a:rPr lang="sv-SE" sz="800" dirty="0"/>
              <a:t>for IAB type 2-O</a:t>
            </a:r>
          </a:p>
          <a:p>
            <a:pPr lvl="3"/>
            <a:r>
              <a:rPr lang="sv-SE" sz="700" dirty="0"/>
              <a:t>11.1.2.2.1 Performance requirmements for PUSCH with transform precoding disabled</a:t>
            </a:r>
          </a:p>
          <a:p>
            <a:pPr lvl="3"/>
            <a:r>
              <a:rPr lang="sv-SE" sz="700" dirty="0"/>
              <a:t>11.1.2.2.2 Performance requirmements for PUSCH with transform precoding enabled</a:t>
            </a:r>
          </a:p>
          <a:p>
            <a:pPr lvl="3"/>
            <a:r>
              <a:rPr lang="sv-SE" sz="700" dirty="0"/>
              <a:t>11.1.2.2.3 Performance requirements for UCI </a:t>
            </a:r>
            <a:r>
              <a:rPr lang="sv-SE" sz="700" dirty="0" smtClean="0"/>
              <a:t>multiplex</a:t>
            </a:r>
            <a:r>
              <a:rPr lang="sv-SE" sz="700" strike="sngStrike" dirty="0" smtClean="0">
                <a:solidFill>
                  <a:srgbClr val="FF0000"/>
                </a:solidFill>
              </a:rPr>
              <a:t>ing</a:t>
            </a:r>
            <a:r>
              <a:rPr lang="sv-SE" sz="700" dirty="0" smtClean="0">
                <a:solidFill>
                  <a:srgbClr val="FF0000"/>
                </a:solidFill>
              </a:rPr>
              <a:t>ed</a:t>
            </a:r>
            <a:r>
              <a:rPr lang="sv-SE" sz="700" dirty="0" smtClean="0"/>
              <a:t>  </a:t>
            </a:r>
            <a:r>
              <a:rPr lang="sv-SE" sz="700" dirty="0"/>
              <a:t>on PUSCH</a:t>
            </a:r>
          </a:p>
          <a:p>
            <a:pPr lvl="1"/>
            <a:r>
              <a:rPr lang="sv-SE" sz="1050" dirty="0"/>
              <a:t>11.1.3 Performance requirements for PUCCH</a:t>
            </a:r>
          </a:p>
          <a:p>
            <a:pPr lvl="2"/>
            <a:r>
              <a:rPr lang="sv-SE" sz="800" dirty="0"/>
              <a:t>11.1.3.1 </a:t>
            </a:r>
            <a:r>
              <a:rPr lang="sv-SE" altLang="zh-CN" sz="800" dirty="0">
                <a:solidFill>
                  <a:srgbClr val="FF0000"/>
                </a:solidFill>
              </a:rPr>
              <a:t>Performance</a:t>
            </a:r>
            <a:r>
              <a:rPr lang="sv-SE" altLang="zh-CN" sz="800" dirty="0"/>
              <a:t> </a:t>
            </a:r>
            <a:r>
              <a:rPr lang="sv-SE" altLang="zh-CN" sz="800" dirty="0" smtClean="0"/>
              <a:t>r</a:t>
            </a:r>
            <a:r>
              <a:rPr lang="sv-SE" sz="800" dirty="0" smtClean="0"/>
              <a:t>equirements </a:t>
            </a:r>
            <a:r>
              <a:rPr lang="sv-SE" sz="800" dirty="0"/>
              <a:t>for IAB type 1-O</a:t>
            </a:r>
          </a:p>
          <a:p>
            <a:pPr lvl="3"/>
            <a:r>
              <a:rPr lang="sv-SE" sz="700" dirty="0"/>
              <a:t>11.1.3.1.1 DTX to ACK probability</a:t>
            </a:r>
          </a:p>
          <a:p>
            <a:pPr lvl="3"/>
            <a:r>
              <a:rPr lang="sv-SE" sz="700" dirty="0"/>
              <a:t>11.1.3.1.2 Performance requirements for PUCCH format 0</a:t>
            </a:r>
          </a:p>
          <a:p>
            <a:pPr lvl="3"/>
            <a:r>
              <a:rPr lang="sv-SE" sz="700" dirty="0"/>
              <a:t>11.1.3.1.3 Performance requirements for PUCCH format 1</a:t>
            </a:r>
          </a:p>
          <a:p>
            <a:pPr lvl="3"/>
            <a:r>
              <a:rPr lang="sv-SE" sz="700" dirty="0"/>
              <a:t>11.1.3.1.4 Performance requirements for PUCCH format 2</a:t>
            </a:r>
          </a:p>
          <a:p>
            <a:pPr lvl="3"/>
            <a:r>
              <a:rPr lang="sv-SE" sz="700" dirty="0"/>
              <a:t>11.1.3.1.5 Performance requirements for PUCCH format 3</a:t>
            </a:r>
          </a:p>
          <a:p>
            <a:pPr lvl="3"/>
            <a:r>
              <a:rPr lang="sv-SE" sz="700" dirty="0"/>
              <a:t>11.1.3.1.6 Performance requirements for PUCCH format 4</a:t>
            </a:r>
          </a:p>
          <a:p>
            <a:pPr lvl="3"/>
            <a:r>
              <a:rPr lang="sv-SE" sz="700" dirty="0"/>
              <a:t>11.1.3.1.7 Performance requirements for multi-slot PUCCH</a:t>
            </a:r>
          </a:p>
          <a:p>
            <a:pPr lvl="2"/>
            <a:r>
              <a:rPr lang="sv-SE" sz="800" dirty="0"/>
              <a:t>11.1.3.2 </a:t>
            </a:r>
            <a:r>
              <a:rPr lang="sv-SE" altLang="zh-CN" sz="800" dirty="0">
                <a:solidFill>
                  <a:srgbClr val="FF0000"/>
                </a:solidFill>
              </a:rPr>
              <a:t>Performance</a:t>
            </a:r>
            <a:r>
              <a:rPr lang="sv-SE" altLang="zh-CN" sz="800" dirty="0"/>
              <a:t> </a:t>
            </a:r>
            <a:r>
              <a:rPr lang="sv-SE" altLang="zh-CN" sz="800" dirty="0" smtClean="0"/>
              <a:t>r</a:t>
            </a:r>
            <a:r>
              <a:rPr lang="sv-SE" sz="800" dirty="0" smtClean="0"/>
              <a:t>equirements </a:t>
            </a:r>
            <a:r>
              <a:rPr lang="sv-SE" sz="800" dirty="0"/>
              <a:t>for IAB type 2-O</a:t>
            </a:r>
          </a:p>
          <a:p>
            <a:pPr lvl="3"/>
            <a:r>
              <a:rPr lang="sv-SE" sz="700" dirty="0"/>
              <a:t>11.1.3.2.1 DTX to ACK probability</a:t>
            </a:r>
          </a:p>
          <a:p>
            <a:pPr lvl="3"/>
            <a:r>
              <a:rPr lang="sv-SE" sz="700" dirty="0"/>
              <a:t>11.1.3.2.2 Performance requirements for PUCCH format 0</a:t>
            </a:r>
          </a:p>
          <a:p>
            <a:pPr lvl="3"/>
            <a:r>
              <a:rPr lang="sv-SE" sz="700" dirty="0"/>
              <a:t>11.1.3.2.3 Performance requirements for PUCCH format 1</a:t>
            </a:r>
          </a:p>
          <a:p>
            <a:pPr lvl="3"/>
            <a:r>
              <a:rPr lang="sv-SE" sz="700" dirty="0"/>
              <a:t>11.1.3.2.4 Performance requirements for PUCCH format 2</a:t>
            </a:r>
          </a:p>
          <a:p>
            <a:pPr lvl="3"/>
            <a:r>
              <a:rPr lang="sv-SE" sz="700" dirty="0"/>
              <a:t>11.1.3.2.5 Performance requirements for PUCCH format 3</a:t>
            </a:r>
          </a:p>
          <a:p>
            <a:pPr lvl="3"/>
            <a:r>
              <a:rPr lang="sv-SE" sz="700" dirty="0"/>
              <a:t>11.1.3.2.6 Performance requirements for PUCCH format 4</a:t>
            </a:r>
          </a:p>
          <a:p>
            <a:pPr lvl="3"/>
            <a:r>
              <a:rPr lang="sv-SE" sz="700" strike="sngStrike" dirty="0">
                <a:solidFill>
                  <a:srgbClr val="FF0000"/>
                </a:solidFill>
              </a:rPr>
              <a:t>11.1.3.2.7 Performance requirements for multi-slot PUCCH</a:t>
            </a:r>
          </a:p>
          <a:p>
            <a:pPr lvl="3"/>
            <a:endParaRPr lang="sv-SE" sz="700" dirty="0"/>
          </a:p>
          <a:p>
            <a:pPr lvl="1"/>
            <a:endParaRPr lang="sv-SE" sz="1050" dirty="0"/>
          </a:p>
          <a:p>
            <a:pPr lvl="2"/>
            <a:endParaRPr lang="sv-SE" sz="800" dirty="0"/>
          </a:p>
          <a:p>
            <a:pPr lvl="1"/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0375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 Cont)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sv-SE" dirty="0"/>
          </a:p>
          <a:p>
            <a:pPr lvl="1"/>
            <a:r>
              <a:rPr lang="sv-SE" dirty="0"/>
              <a:t>11.1.4 Performance requirements for PRACH</a:t>
            </a:r>
          </a:p>
          <a:p>
            <a:pPr lvl="2"/>
            <a:r>
              <a:rPr lang="sv-SE" dirty="0"/>
              <a:t>11.1.4.1 </a:t>
            </a:r>
            <a:r>
              <a:rPr lang="sv-SE" altLang="zh-CN" dirty="0">
                <a:solidFill>
                  <a:srgbClr val="FF0000"/>
                </a:solidFill>
              </a:rPr>
              <a:t>Performance</a:t>
            </a:r>
            <a:r>
              <a:rPr lang="sv-SE" altLang="zh-CN" dirty="0"/>
              <a:t> r</a:t>
            </a:r>
            <a:r>
              <a:rPr lang="sv-SE" dirty="0" smtClean="0"/>
              <a:t>equirements </a:t>
            </a:r>
            <a:r>
              <a:rPr lang="sv-SE" dirty="0"/>
              <a:t>for IAB type 1-O</a:t>
            </a:r>
          </a:p>
          <a:p>
            <a:pPr lvl="3"/>
            <a:r>
              <a:rPr lang="sv-SE" dirty="0"/>
              <a:t>11.1.4.1.1 PRACH false alarm probability</a:t>
            </a:r>
          </a:p>
          <a:p>
            <a:pPr lvl="3"/>
            <a:r>
              <a:rPr lang="sv-SE" dirty="0"/>
              <a:t>11.1.4.1.2 PRACH missed detection requirements</a:t>
            </a:r>
          </a:p>
          <a:p>
            <a:pPr lvl="2"/>
            <a:r>
              <a:rPr lang="sv-SE" dirty="0"/>
              <a:t>11.1.4.2 </a:t>
            </a:r>
            <a:r>
              <a:rPr lang="sv-SE" altLang="zh-CN" dirty="0">
                <a:solidFill>
                  <a:srgbClr val="FF0000"/>
                </a:solidFill>
              </a:rPr>
              <a:t>Performance</a:t>
            </a:r>
            <a:r>
              <a:rPr lang="sv-SE" altLang="zh-CN" dirty="0"/>
              <a:t> </a:t>
            </a:r>
            <a:r>
              <a:rPr lang="sv-SE" dirty="0" smtClean="0"/>
              <a:t>requirements </a:t>
            </a:r>
            <a:r>
              <a:rPr lang="sv-SE" dirty="0"/>
              <a:t>for IAB type 2-O</a:t>
            </a:r>
          </a:p>
          <a:p>
            <a:pPr lvl="3"/>
            <a:r>
              <a:rPr lang="sv-SE" dirty="0"/>
              <a:t>11.1.4.2.1 PRACH false alarm probability</a:t>
            </a:r>
          </a:p>
          <a:p>
            <a:pPr lvl="3"/>
            <a:r>
              <a:rPr lang="sv-SE" dirty="0"/>
              <a:t>11.1.4.2.2 PRACH missed detection requirements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0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8.2 </a:t>
            </a:r>
            <a:r>
              <a:rPr lang="sv-SE" dirty="0" smtClean="0"/>
              <a:t>IAB</a:t>
            </a:r>
            <a:r>
              <a:rPr lang="sv-SE" dirty="0" smtClean="0">
                <a:solidFill>
                  <a:srgbClr val="FF0000"/>
                </a:solidFill>
              </a:rPr>
              <a:t>-</a:t>
            </a:r>
            <a:r>
              <a:rPr lang="sv-SE" dirty="0" smtClean="0"/>
              <a:t>MT </a:t>
            </a:r>
            <a:r>
              <a:rPr lang="sv-SE" dirty="0" smtClean="0">
                <a:solidFill>
                  <a:srgbClr val="FF0000"/>
                </a:solidFill>
              </a:rPr>
              <a:t>p</a:t>
            </a:r>
            <a:r>
              <a:rPr lang="sv-SE" altLang="zh-CN" dirty="0" smtClean="0">
                <a:solidFill>
                  <a:srgbClr val="FF0000"/>
                </a:solidFill>
              </a:rPr>
              <a:t>erformance</a:t>
            </a:r>
            <a:r>
              <a:rPr lang="sv-SE" altLang="zh-CN" dirty="0" smtClean="0"/>
              <a:t> </a:t>
            </a:r>
            <a:r>
              <a:rPr lang="sv-SE" dirty="0" smtClean="0"/>
              <a:t>requirements</a:t>
            </a:r>
            <a:endParaRPr lang="sv-SE" dirty="0"/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/>
              <a:t>8.2.2 Demodulation performance requirements </a:t>
            </a:r>
            <a:r>
              <a:rPr lang="sv-SE" strike="sngStrike" dirty="0">
                <a:solidFill>
                  <a:srgbClr val="FF0000"/>
                </a:solidFill>
              </a:rPr>
              <a:t>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/>
              <a:t>8.2.3 CSI reporting requirements </a:t>
            </a:r>
            <a:r>
              <a:rPr lang="sv-SE" strike="sngStrike" dirty="0">
                <a:solidFill>
                  <a:srgbClr val="FF0000"/>
                </a:solidFill>
              </a:rPr>
              <a:t>for IAB-MT</a:t>
            </a:r>
          </a:p>
          <a:p>
            <a:pPr lvl="2"/>
            <a:r>
              <a:rPr lang="sv-SE" dirty="0"/>
              <a:t>8.2.3.1  </a:t>
            </a:r>
            <a:r>
              <a:rPr lang="sv-SE" strike="sngStrike" dirty="0">
                <a:solidFill>
                  <a:srgbClr val="FF0000"/>
                </a:solidFill>
              </a:rPr>
              <a:t>CQI </a:t>
            </a:r>
            <a:r>
              <a:rPr lang="sv-SE" dirty="0" smtClean="0">
                <a:solidFill>
                  <a:srgbClr val="FF0000"/>
                </a:solidFill>
              </a:rPr>
              <a:t>Reporting of Channel Quality Indicator (CQI)</a:t>
            </a:r>
            <a:endParaRPr lang="sv-SE" dirty="0">
              <a:solidFill>
                <a:srgbClr val="FF0000"/>
              </a:solidFill>
            </a:endParaRPr>
          </a:p>
          <a:p>
            <a:pPr lvl="2"/>
            <a:r>
              <a:rPr lang="sv-SE" dirty="0"/>
              <a:t>8.2.3.2  </a:t>
            </a:r>
            <a:r>
              <a:rPr lang="sv-SE" strike="sngStrike" dirty="0" smtClean="0">
                <a:solidFill>
                  <a:srgbClr val="FF0000"/>
                </a:solidFill>
              </a:rPr>
              <a:t>PMI</a:t>
            </a:r>
            <a:r>
              <a:rPr lang="sv-SE" dirty="0" smtClean="0">
                <a:solidFill>
                  <a:srgbClr val="FF0000"/>
                </a:solidFill>
              </a:rPr>
              <a:t>R</a:t>
            </a:r>
            <a:r>
              <a:rPr lang="sv-SE" dirty="0" smtClean="0">
                <a:solidFill>
                  <a:srgbClr val="FF0000"/>
                </a:solidFill>
              </a:rPr>
              <a:t>eporting of Precoding Matrix Indicator (PMI)</a:t>
            </a:r>
            <a:endParaRPr lang="sv-SE" dirty="0">
              <a:solidFill>
                <a:srgbClr val="FF0000"/>
              </a:solidFill>
            </a:endParaRPr>
          </a:p>
          <a:p>
            <a:pPr lvl="2"/>
            <a:r>
              <a:rPr lang="sv-SE" dirty="0"/>
              <a:t>8.2.3.3  </a:t>
            </a:r>
            <a:r>
              <a:rPr lang="sv-SE" strike="sngStrike" dirty="0">
                <a:solidFill>
                  <a:srgbClr val="FF0000"/>
                </a:solidFill>
              </a:rPr>
              <a:t>RI </a:t>
            </a:r>
            <a:r>
              <a:rPr lang="sv-SE" dirty="0" smtClean="0">
                <a:solidFill>
                  <a:srgbClr val="FF0000"/>
                </a:solidFill>
              </a:rPr>
              <a:t>R</a:t>
            </a:r>
            <a:r>
              <a:rPr lang="sv-SE" dirty="0" smtClean="0">
                <a:solidFill>
                  <a:srgbClr val="FF0000"/>
                </a:solidFill>
              </a:rPr>
              <a:t>eporting of Rank Indicator (RI)</a:t>
            </a:r>
            <a:endParaRPr lang="sv-SE" dirty="0">
              <a:solidFill>
                <a:srgbClr val="FF0000"/>
              </a:solidFill>
            </a:endParaRPr>
          </a:p>
          <a:p>
            <a:pPr lvl="2"/>
            <a:r>
              <a:rPr lang="sv-SE" strike="sngStrike" dirty="0">
                <a:solidFill>
                  <a:srgbClr val="FF0000"/>
                </a:solidFill>
              </a:rPr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11.2 </a:t>
            </a:r>
            <a:r>
              <a:rPr lang="sv-SE" dirty="0" smtClean="0"/>
              <a:t>IAB</a:t>
            </a:r>
            <a:r>
              <a:rPr lang="sv-SE" dirty="0" smtClean="0">
                <a:solidFill>
                  <a:srgbClr val="FF0000"/>
                </a:solidFill>
              </a:rPr>
              <a:t>-</a:t>
            </a:r>
            <a:r>
              <a:rPr lang="sv-SE" dirty="0" smtClean="0"/>
              <a:t>MT </a:t>
            </a:r>
            <a:r>
              <a:rPr lang="sv-SE" dirty="0" smtClean="0">
                <a:solidFill>
                  <a:srgbClr val="FF0000"/>
                </a:solidFill>
              </a:rPr>
              <a:t>performance</a:t>
            </a:r>
            <a:r>
              <a:rPr lang="sv-SE" dirty="0" smtClean="0"/>
              <a:t> requirements</a:t>
            </a:r>
            <a:endParaRPr lang="sv-SE" dirty="0"/>
          </a:p>
          <a:p>
            <a:pPr lvl="1"/>
            <a:r>
              <a:rPr lang="sv-SE" dirty="0"/>
              <a:t>11.2.1 General</a:t>
            </a:r>
          </a:p>
          <a:p>
            <a:pPr lvl="1"/>
            <a:r>
              <a:rPr lang="sv-SE" dirty="0"/>
              <a:t>11.2.2 Demodulation performance requirements </a:t>
            </a:r>
            <a:r>
              <a:rPr lang="sv-SE" strike="sngStrike" dirty="0">
                <a:solidFill>
                  <a:srgbClr val="FF0000"/>
                </a:solidFill>
              </a:rPr>
              <a:t>for IAB-MT</a:t>
            </a:r>
          </a:p>
          <a:p>
            <a:pPr lvl="2"/>
            <a:r>
              <a:rPr lang="sv-SE" dirty="0"/>
              <a:t>11.2.2.1 </a:t>
            </a:r>
            <a:r>
              <a:rPr lang="sv-SE" dirty="0" smtClean="0">
                <a:solidFill>
                  <a:srgbClr val="FF0000"/>
                </a:solidFill>
              </a:rPr>
              <a:t>P</a:t>
            </a:r>
            <a:r>
              <a:rPr lang="sv-SE" altLang="zh-CN" dirty="0" smtClean="0">
                <a:solidFill>
                  <a:srgbClr val="FF0000"/>
                </a:solidFill>
              </a:rPr>
              <a:t>erformance</a:t>
            </a:r>
            <a:r>
              <a:rPr lang="sv-SE" altLang="zh-CN" dirty="0" smtClean="0"/>
              <a:t> </a:t>
            </a:r>
            <a:r>
              <a:rPr lang="sv-SE" dirty="0" smtClean="0"/>
              <a:t>requirements for </a:t>
            </a:r>
            <a:r>
              <a:rPr lang="sv-SE" dirty="0"/>
              <a:t>IAB type 1-O</a:t>
            </a:r>
          </a:p>
          <a:p>
            <a:pPr lvl="3"/>
            <a:r>
              <a:rPr lang="sv-SE" dirty="0"/>
              <a:t>11.2.2.1.1 Performance requirements for PDSCH</a:t>
            </a:r>
          </a:p>
          <a:p>
            <a:pPr lvl="3"/>
            <a:r>
              <a:rPr lang="sv-SE" dirty="0"/>
              <a:t>11.2.2.1.2 Performance requirements for PDCCH</a:t>
            </a:r>
          </a:p>
          <a:p>
            <a:pPr lvl="2"/>
            <a:r>
              <a:rPr lang="sv-SE" dirty="0"/>
              <a:t>11.2.2.2 </a:t>
            </a:r>
            <a:r>
              <a:rPr lang="sv-SE" dirty="0" smtClean="0">
                <a:solidFill>
                  <a:srgbClr val="FF0000"/>
                </a:solidFill>
              </a:rPr>
              <a:t>P</a:t>
            </a:r>
            <a:r>
              <a:rPr lang="sv-SE" altLang="zh-CN" dirty="0" smtClean="0">
                <a:solidFill>
                  <a:srgbClr val="FF0000"/>
                </a:solidFill>
              </a:rPr>
              <a:t>erformance</a:t>
            </a:r>
            <a:r>
              <a:rPr lang="sv-SE" dirty="0" smtClean="0"/>
              <a:t> requirements for </a:t>
            </a:r>
            <a:r>
              <a:rPr lang="sv-SE" dirty="0"/>
              <a:t>IAB type 2-O</a:t>
            </a:r>
          </a:p>
          <a:p>
            <a:pPr lvl="3"/>
            <a:r>
              <a:rPr lang="sv-SE" dirty="0"/>
              <a:t>11.2.2.2.1 Performance requirements for PDSCH</a:t>
            </a:r>
          </a:p>
          <a:p>
            <a:pPr lvl="3"/>
            <a:r>
              <a:rPr lang="sv-SE" dirty="0"/>
              <a:t>11.2.2.2.2 Performance requirements for PDCCH</a:t>
            </a:r>
          </a:p>
          <a:p>
            <a:pPr lvl="1"/>
            <a:r>
              <a:rPr lang="sv-SE" dirty="0"/>
              <a:t>11.2.3 CSI reporting requirements </a:t>
            </a:r>
            <a:r>
              <a:rPr lang="sv-SE" strike="sngStrike" dirty="0">
                <a:solidFill>
                  <a:srgbClr val="FF0000"/>
                </a:solidFill>
              </a:rPr>
              <a:t>for IAB-MT</a:t>
            </a:r>
          </a:p>
          <a:p>
            <a:pPr lvl="2"/>
            <a:r>
              <a:rPr lang="sv-SE" dirty="0"/>
              <a:t>11.2.3.1 </a:t>
            </a:r>
            <a:r>
              <a:rPr lang="nb-NO" altLang="zh-CN" dirty="0">
                <a:solidFill>
                  <a:srgbClr val="FF0000"/>
                </a:solidFill>
              </a:rPr>
              <a:t>Performance</a:t>
            </a:r>
            <a:r>
              <a:rPr lang="nb-NO" altLang="zh-CN" dirty="0"/>
              <a:t> </a:t>
            </a:r>
            <a:r>
              <a:rPr lang="nb-NO" altLang="zh-CN" dirty="0" smtClean="0"/>
              <a:t>r</a:t>
            </a:r>
            <a:r>
              <a:rPr lang="sv-SE" dirty="0" smtClean="0"/>
              <a:t>equirements </a:t>
            </a:r>
            <a:r>
              <a:rPr lang="sv-SE" dirty="0"/>
              <a:t>for IAB type 1-O</a:t>
            </a:r>
          </a:p>
          <a:p>
            <a:pPr lvl="3"/>
            <a:r>
              <a:rPr lang="sv-SE" dirty="0" smtClean="0"/>
              <a:t>8.2.3.1.1  </a:t>
            </a:r>
            <a:r>
              <a:rPr lang="sv-SE" altLang="zh-CN" dirty="0">
                <a:solidFill>
                  <a:srgbClr val="FF0000"/>
                </a:solidFill>
              </a:rPr>
              <a:t>Reporting of Channel Quality Indicator (CQI</a:t>
            </a:r>
            <a:r>
              <a:rPr lang="sv-SE" altLang="zh-CN" dirty="0" smtClean="0">
                <a:solidFill>
                  <a:srgbClr val="FF0000"/>
                </a:solidFill>
              </a:rPr>
              <a:t>)</a:t>
            </a:r>
            <a:endParaRPr lang="sv-SE" dirty="0" smtClean="0"/>
          </a:p>
          <a:p>
            <a:pPr lvl="3"/>
            <a:r>
              <a:rPr lang="sv-SE" dirty="0" smtClean="0"/>
              <a:t>8.2.3.1.2  </a:t>
            </a:r>
            <a:r>
              <a:rPr lang="sv-SE" altLang="zh-CN" dirty="0" smtClean="0">
                <a:solidFill>
                  <a:srgbClr val="FF0000"/>
                </a:solidFill>
              </a:rPr>
              <a:t>Reporting </a:t>
            </a:r>
            <a:r>
              <a:rPr lang="sv-SE" altLang="zh-CN" dirty="0">
                <a:solidFill>
                  <a:srgbClr val="FF0000"/>
                </a:solidFill>
              </a:rPr>
              <a:t>of Precoding Matrix Indicator (PMI</a:t>
            </a:r>
            <a:r>
              <a:rPr lang="sv-SE" altLang="zh-CN" dirty="0" smtClean="0">
                <a:solidFill>
                  <a:srgbClr val="FF0000"/>
                </a:solidFill>
              </a:rPr>
              <a:t>)</a:t>
            </a:r>
            <a:endParaRPr lang="sv-SE" dirty="0"/>
          </a:p>
          <a:p>
            <a:pPr lvl="3"/>
            <a:r>
              <a:rPr lang="sv-SE" dirty="0"/>
              <a:t>8.2.3.1.3  </a:t>
            </a:r>
            <a:r>
              <a:rPr lang="sv-SE" altLang="zh-CN" dirty="0" smtClean="0">
                <a:solidFill>
                  <a:srgbClr val="FF0000"/>
                </a:solidFill>
              </a:rPr>
              <a:t>Reporting </a:t>
            </a:r>
            <a:r>
              <a:rPr lang="sv-SE" altLang="zh-CN" dirty="0">
                <a:solidFill>
                  <a:srgbClr val="FF0000"/>
                </a:solidFill>
              </a:rPr>
              <a:t>of Rank Indicator (RI</a:t>
            </a:r>
            <a:r>
              <a:rPr lang="sv-SE" altLang="zh-CN" dirty="0" smtClean="0">
                <a:solidFill>
                  <a:srgbClr val="FF0000"/>
                </a:solidFill>
              </a:rPr>
              <a:t>)</a:t>
            </a:r>
            <a:endParaRPr lang="sv-SE" dirty="0"/>
          </a:p>
          <a:p>
            <a:pPr lvl="2"/>
            <a:r>
              <a:rPr lang="sv-SE" dirty="0"/>
              <a:t>11.2.3.1 </a:t>
            </a:r>
            <a:r>
              <a:rPr lang="nb-NO" altLang="zh-CN" dirty="0">
                <a:solidFill>
                  <a:srgbClr val="FF0000"/>
                </a:solidFill>
              </a:rPr>
              <a:t>Performance</a:t>
            </a:r>
            <a:r>
              <a:rPr lang="nb-NO" altLang="zh-CN" dirty="0"/>
              <a:t> </a:t>
            </a:r>
            <a:r>
              <a:rPr lang="sv-SE" dirty="0" smtClean="0"/>
              <a:t>requirements </a:t>
            </a:r>
            <a:r>
              <a:rPr lang="sv-SE" dirty="0"/>
              <a:t>for IAB type 2-O</a:t>
            </a:r>
          </a:p>
          <a:p>
            <a:pPr lvl="3"/>
            <a:r>
              <a:rPr lang="sv-SE" dirty="0"/>
              <a:t>8.2.3.2.1  </a:t>
            </a:r>
            <a:r>
              <a:rPr lang="sv-SE" altLang="zh-CN" dirty="0">
                <a:solidFill>
                  <a:srgbClr val="FF0000"/>
                </a:solidFill>
              </a:rPr>
              <a:t>Reporting of Channel Quality Indicator (CQI)</a:t>
            </a:r>
            <a:endParaRPr lang="sv-SE" altLang="zh-CN" dirty="0"/>
          </a:p>
          <a:p>
            <a:pPr lvl="3"/>
            <a:r>
              <a:rPr lang="sv-SE" dirty="0" smtClean="0"/>
              <a:t>8.2.3.2.2  </a:t>
            </a:r>
            <a:r>
              <a:rPr lang="sv-SE" altLang="zh-CN" dirty="0">
                <a:solidFill>
                  <a:srgbClr val="FF0000"/>
                </a:solidFill>
              </a:rPr>
              <a:t>Reporting of Precoding Matrix Indicator (PMI)</a:t>
            </a:r>
            <a:endParaRPr lang="sv-SE" altLang="zh-CN" dirty="0"/>
          </a:p>
          <a:p>
            <a:pPr lvl="3"/>
            <a:r>
              <a:rPr lang="sv-SE" dirty="0" smtClean="0"/>
              <a:t>8.2.3.2.3  </a:t>
            </a:r>
            <a:r>
              <a:rPr lang="sv-SE" altLang="zh-CN" dirty="0">
                <a:solidFill>
                  <a:srgbClr val="FF0000"/>
                </a:solidFill>
              </a:rPr>
              <a:t>Reporting of Rank Indicator (RI</a:t>
            </a:r>
            <a:r>
              <a:rPr lang="sv-SE" altLang="zh-CN" dirty="0" smtClean="0">
                <a:solidFill>
                  <a:srgbClr val="FF0000"/>
                </a:solidFill>
              </a:rPr>
              <a:t>)</a:t>
            </a:r>
            <a:endParaRPr lang="sv-SE" dirty="0"/>
          </a:p>
          <a:p>
            <a:pPr lvl="2"/>
            <a:r>
              <a:rPr lang="sv-SE" strike="sngStrike" dirty="0"/>
              <a:t>NOTE: The above sub-sections could be collapsed to 11.2.3 and 11.2.3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237234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</a:t>
            </a:r>
            <a:r>
              <a:rPr lang="sv-SE" dirty="0" smtClean="0"/>
              <a:t>requirement</a:t>
            </a:r>
            <a:r>
              <a:rPr lang="sv-SE" dirty="0" smtClean="0">
                <a:solidFill>
                  <a:srgbClr val="FF0000"/>
                </a:solidFill>
              </a:rPr>
              <a:t>s</a:t>
            </a:r>
            <a:endParaRPr lang="sv-SE" dirty="0">
              <a:solidFill>
                <a:srgbClr val="FF0000"/>
              </a:solidFill>
            </a:endParaRP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8.x.x.x.5Test requirement</a:t>
            </a:r>
          </a:p>
          <a:p>
            <a:pPr lvl="3"/>
            <a:r>
              <a:rPr lang="sv-SE" dirty="0"/>
              <a:t>For OTA, need both 1-O and 2-O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/>
              <a:t>Annex [G] Propagation conditions (Note: currently Annex G is used for Change history)</a:t>
            </a:r>
            <a:endParaRPr lang="sv-SE" altLang="zh-CN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altLang="zh-CN" dirty="0"/>
              <a:t>[C.3].1 List IAB-DU TTs</a:t>
            </a:r>
          </a:p>
          <a:p>
            <a:pPr lvl="1"/>
            <a:r>
              <a:rPr lang="sv-SE" altLang="zh-CN" dirty="0"/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D-FRx-Ay-z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IAB-MT FRCs are named with the convention M-FRx-Ay-z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1288</Words>
  <Application>Microsoft Office PowerPoint</Application>
  <PresentationFormat>宽屏</PresentationFormat>
  <Paragraphs>235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等线</vt:lpstr>
      <vt:lpstr>Arial</vt:lpstr>
      <vt:lpstr>Calibri</vt:lpstr>
      <vt:lpstr>Calibri Light</vt:lpstr>
      <vt:lpstr>Office Theme</vt:lpstr>
      <vt:lpstr>WF on Rel-16 NR IAB specification editorial issues</vt:lpstr>
      <vt:lpstr>Section numbering IAB-DU (Conducted)</vt:lpstr>
      <vt:lpstr>Section numbering IAB-DU (Radiated)</vt:lpstr>
      <vt:lpstr>Section numbering IAB-DU (Radiated Cont)</vt:lpstr>
      <vt:lpstr>Section numbering IAB-MT (Conducted)</vt:lpstr>
      <vt:lpstr>Section numbering IAB-MT (Radiated)</vt:lpstr>
      <vt:lpstr>Section numbering</vt:lpstr>
      <vt:lpstr>Annexes</vt:lpstr>
      <vt:lpstr>FRC Annex guidance</vt:lpstr>
      <vt:lpstr>FRC Annex guidance</vt:lpstr>
      <vt:lpstr>FRC Annexes and ordering (1)</vt:lpstr>
      <vt:lpstr>FRC annexes and ordering (2)</vt:lpstr>
      <vt:lpstr>FRC Annexes and ordering (3)</vt:lpstr>
      <vt:lpstr>FRC Annexes and ordering (4)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Other editorial issues</vt:lpstr>
      <vt:lpstr>Tables for PUSCH/PDSCH minimum requirements (38.174) and test requirements  (38.176-1/2)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Huawei</cp:lastModifiedBy>
  <cp:revision>106</cp:revision>
  <dcterms:created xsi:type="dcterms:W3CDTF">2021-04-13T14:43:52Z</dcterms:created>
  <dcterms:modified xsi:type="dcterms:W3CDTF">2021-04-22T12:44:25Z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(2)62kkgLS7feB4oHbExtWtB6kKSrzRDeXXyAdsjnZCyyG5XUgOZyKypnyJFi0UTnsxDD7SAi2H
1bSEtw1Hf/Cjl5TglmMVj4tYB0EL9kVVfa6rxYv5Vbixxdg+pw8Jas194f0XGVoA7k4ZpRWR
+YdXLnka0jTIrE/vQUbqCjgnSh8dlCJDGpkykkrKABJS7dh/QJqJJTWJ/H8rmneEBItzYxT4
2fe8yb6WXrx9IK152n</vt:lpwstr>
  </property>
  <property fmtid="{D5CDD505-2E9C-101B-9397-08002B2CF9AE}" pid="3" name="_2015_ms_pID_7253431">
    <vt:lpwstr>YNXJHyKX7tbSNMkw2oUkeowt/dwPuUMBo3Qmsk2R1hLs0c18G9duiy
SYAbAmRUJeFCDrC29/JqF8nU50ut7sJtYj5TXGTCddWNLdP9RA47aveNl5lnMfn913x2aoPR
RkYOiYu8Pz79DDXrecjb5UegVJDsXvr1swSZsyzwSQolXDNTXX3XrDj3rPLNzVZn89QtlL4e
KqpthUfBSsOLvjFe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1617967587</vt:lpwstr>
  </property>
</Properties>
</file>