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19"/>
  </p:notesMasterIdLst>
  <p:sldIdLst>
    <p:sldId id="256" r:id="rId5"/>
    <p:sldId id="310" r:id="rId6"/>
    <p:sldId id="311" r:id="rId7"/>
    <p:sldId id="313" r:id="rId8"/>
    <p:sldId id="318" r:id="rId9"/>
    <p:sldId id="309" r:id="rId10"/>
    <p:sldId id="314" r:id="rId11"/>
    <p:sldId id="315" r:id="rId12"/>
    <p:sldId id="305" r:id="rId13"/>
    <p:sldId id="319" r:id="rId14"/>
    <p:sldId id="307" r:id="rId15"/>
    <p:sldId id="316" r:id="rId16"/>
    <p:sldId id="317" r:id="rId17"/>
    <p:sldId id="306" r:id="rId18"/>
  </p:sldIdLst>
  <p:sldSz cx="9144000" cy="6858000" type="screen4x3"/>
  <p:notesSz cx="6858000" cy="9144000"/>
  <p:custDataLst>
    <p:tags r:id="rId20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ritsu" initials="AC" lastIdx="3" clrIdx="0"/>
  <p:cmAuthor id="1" name="Thorsten Hertel" initials="TH" lastIdx="3" clrIdx="1">
    <p:extLst/>
  </p:cmAuthor>
  <p:cmAuthor id="2" name="Ruixin Wang" initials="RW" lastIdx="4" clrIdx="2">
    <p:extLst/>
  </p:cmAuthor>
  <p:cmAuthor id="3" name="Thorsten Hertel (KEYS)" initials="TWH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6" autoAdjust="0"/>
    <p:restoredTop sz="94426" autoAdjust="0"/>
  </p:normalViewPr>
  <p:slideViewPr>
    <p:cSldViewPr>
      <p:cViewPr varScale="1">
        <p:scale>
          <a:sx n="106" d="100"/>
          <a:sy n="106" d="100"/>
        </p:scale>
        <p:origin x="19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52A44C0-4679-45EA-917A-5A42CCD58AE5}" type="datetimeFigureOut">
              <a:rPr lang="en-US"/>
              <a:pPr>
                <a:defRPr/>
              </a:pPr>
              <a:t>4/17/2021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005257B-5D90-4E7F-8BDE-EB245DF1B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0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97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51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98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64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436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97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18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32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59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5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42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23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49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85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A152-21A8-4B23-8938-264CDDD209BB}" type="datetimeFigureOut">
              <a:rPr lang="zh-CN" altLang="en-US"/>
              <a:pPr>
                <a:defRPr/>
              </a:pPr>
              <a:t>2021/4/17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A845F-6455-484F-A297-7811B5B1AB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31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1C953-3DEB-4085-8B36-F394993EF815}" type="datetimeFigureOut">
              <a:rPr lang="zh-CN" altLang="en-US"/>
              <a:pPr>
                <a:defRPr/>
              </a:pPr>
              <a:t>2021/4/17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46AFB-B1EC-468C-A3E4-7207DD142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16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0821-8D2E-4737-903C-74EFEFAAA750}" type="datetimeFigureOut">
              <a:rPr lang="zh-CN" altLang="en-US"/>
              <a:pPr>
                <a:defRPr/>
              </a:pPr>
              <a:t>2021/4/17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6C46B-869B-447D-94FD-CADEB08E28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315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03A3E-58EA-44D2-8968-B8B5B3FFFA99}" type="datetimeFigureOut">
              <a:rPr lang="zh-CN" altLang="en-US"/>
              <a:pPr>
                <a:defRPr/>
              </a:pPr>
              <a:t>2021/4/17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F5B9-6568-49B3-8312-0AD424538F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05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2667-A61F-4AAF-BFDD-198583104BFC}" type="datetimeFigureOut">
              <a:rPr lang="zh-CN" altLang="en-US"/>
              <a:pPr>
                <a:defRPr/>
              </a:pPr>
              <a:t>2021/4/17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05271-7825-4D56-8FD0-E41A073676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350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A9641-AAE3-4BF4-9ACB-29BF3E0989AA}" type="datetimeFigureOut">
              <a:rPr lang="zh-CN" altLang="en-US"/>
              <a:pPr>
                <a:defRPr/>
              </a:pPr>
              <a:t>2021/4/17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1753-0D64-42F1-B138-ABE891DAE8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64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56C25-E921-4EDA-ABD4-DC774CDC6C8D}" type="datetimeFigureOut">
              <a:rPr lang="zh-CN" altLang="en-US"/>
              <a:pPr>
                <a:defRPr/>
              </a:pPr>
              <a:t>2021/4/17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F488A-459D-4167-99E3-2F034CE9C3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22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47461-D668-47BB-9E39-1448001554E4}" type="datetimeFigureOut">
              <a:rPr lang="zh-CN" altLang="en-US"/>
              <a:pPr>
                <a:defRPr/>
              </a:pPr>
              <a:t>2021/4/17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33DE8-CD03-407E-96DB-47547C6FD81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82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C1A7-97FB-4A11-A61D-B1FAD2AD8D05}" type="datetimeFigureOut">
              <a:rPr lang="zh-CN" altLang="en-US"/>
              <a:pPr>
                <a:defRPr/>
              </a:pPr>
              <a:t>2021/4/17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08EE0-006D-405F-818A-D203B959CA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794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214A9-B979-4990-B8AC-694E305C1A35}" type="datetimeFigureOut">
              <a:rPr lang="zh-CN" altLang="en-US"/>
              <a:pPr>
                <a:defRPr/>
              </a:pPr>
              <a:t>2021/4/17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D65A-7CA3-4A39-9AF9-0B09F2872B1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21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34E9-F91C-4D0B-B850-E0D2F4973DBB}" type="datetimeFigureOut">
              <a:rPr lang="zh-CN" altLang="en-US"/>
              <a:pPr>
                <a:defRPr/>
              </a:pPr>
              <a:t>2021/4/17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DC276-F2AF-41B0-A424-2ABBEAB3B4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24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C626EF-4B5C-44C8-BAFF-AE4552E9086C}" type="datetimeFigureOut">
              <a:rPr lang="zh-CN" altLang="en-US"/>
              <a:pPr>
                <a:defRPr/>
              </a:pPr>
              <a:t>2021/4/17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B7C9E5-CC9D-4C93-944E-66B9C58CC2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278813" cy="1470025"/>
          </a:xfrm>
        </p:spPr>
        <p:txBody>
          <a:bodyPr/>
          <a:lstStyle/>
          <a:p>
            <a:pPr eaLnBrk="1" hangingPunct="1"/>
            <a:r>
              <a:rPr lang="en-US" altLang="zh-CN" sz="4000" b="1" dirty="0"/>
              <a:t>WF on NR MIMO OTA</a:t>
            </a:r>
            <a:endParaRPr lang="zh-CN" altLang="en-US" sz="4000" b="1" dirty="0"/>
          </a:p>
        </p:txBody>
      </p:sp>
      <p:sp>
        <p:nvSpPr>
          <p:cNvPr id="3075" name="副标题 2"/>
          <p:cNvSpPr>
            <a:spLocks noGrp="1"/>
          </p:cNvSpPr>
          <p:nvPr>
            <p:ph type="subTitle" idx="1"/>
          </p:nvPr>
        </p:nvSpPr>
        <p:spPr>
          <a:xfrm>
            <a:off x="1438598" y="3746897"/>
            <a:ext cx="6336704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vivo, CAICT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50825" y="333375"/>
            <a:ext cx="87136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3GPP TSG-RAN WG4 Meeting #98-bis-e</a:t>
            </a:r>
            <a:r>
              <a:rPr lang="en-GB" altLang="zh-CN" sz="1800" b="1" dirty="0"/>
              <a:t>                                                                      R4-2106092</a:t>
            </a:r>
            <a:endParaRPr lang="zh-CN" altLang="zh-CN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Electronic Meeting, Apr. 12-20, 2021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Agenda item: 8.1.1</a:t>
            </a:r>
            <a:endParaRPr lang="zh-CN" altLang="zh-CN" sz="1800" b="1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zh-CN" sz="1800" b="1" dirty="0"/>
              <a:t>Document for: Approval</a:t>
            </a:r>
            <a:endParaRPr lang="zh-CN" altLang="zh-CN" sz="1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 dirty="0"/>
          </a:p>
        </p:txBody>
      </p:sp>
      <p:sp>
        <p:nvSpPr>
          <p:cNvPr id="3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Test Parameters for requirements 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882543" cy="5688632"/>
          </a:xfrm>
          <a:noFill/>
        </p:spPr>
        <p:txBody>
          <a:bodyPr>
            <a:normAutofit/>
          </a:bodyPr>
          <a:lstStyle/>
          <a:p>
            <a:r>
              <a:rPr lang="en-US" altLang="zh-CN" sz="2400" b="1" dirty="0">
                <a:solidFill>
                  <a:srgbClr val="7030A0"/>
                </a:solidFill>
              </a:rPr>
              <a:t>Test Parameters for </a:t>
            </a:r>
            <a:r>
              <a:rPr lang="en-US" altLang="zh-CN" sz="2400" b="1" dirty="0" smtClean="0">
                <a:solidFill>
                  <a:srgbClr val="7030A0"/>
                </a:solidFill>
              </a:rPr>
              <a:t>FR2 requirements</a:t>
            </a:r>
          </a:p>
          <a:p>
            <a:pPr lvl="1"/>
            <a:r>
              <a:rPr lang="en-US" altLang="zh-CN" sz="2000" dirty="0" smtClean="0">
                <a:solidFill>
                  <a:srgbClr val="7030A0"/>
                </a:solidFill>
              </a:rPr>
              <a:t>Proposal:</a:t>
            </a:r>
          </a:p>
          <a:p>
            <a:pPr lvl="2"/>
            <a:r>
              <a:rPr lang="en-US" altLang="zh-CN" sz="1800" dirty="0" smtClean="0">
                <a:solidFill>
                  <a:srgbClr val="7030A0"/>
                </a:solidFill>
              </a:rPr>
              <a:t>Introduce 200MHz channel bandwidth for FR2 OTA RMC</a:t>
            </a:r>
            <a:endParaRPr lang="en-US" altLang="zh-CN" sz="1800" dirty="0">
              <a:solidFill>
                <a:srgbClr val="7030A0"/>
              </a:solidFill>
            </a:endParaRPr>
          </a:p>
          <a:p>
            <a:pPr lvl="1"/>
            <a:endParaRPr lang="en-GB" altLang="zh-CN" sz="2400" dirty="0"/>
          </a:p>
          <a:p>
            <a:pPr lvl="1"/>
            <a:endParaRPr lang="en-US" altLang="zh-CN" sz="2400" dirty="0"/>
          </a:p>
          <a:p>
            <a:pPr marL="457200" lvl="1" indent="0">
              <a:buNone/>
            </a:pPr>
            <a:endParaRPr lang="en-US" altLang="zh-CN" sz="20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F3B8583-13A4-4037-88CF-59AB118258EE}"/>
              </a:ext>
            </a:extLst>
          </p:cNvPr>
          <p:cNvSpPr/>
          <p:nvPr/>
        </p:nvSpPr>
        <p:spPr>
          <a:xfrm>
            <a:off x="185273" y="5013176"/>
            <a:ext cx="871296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 hangingPunct="1"/>
            <a:r>
              <a:rPr lang="en-US" altLang="zh-CN" sz="2000" dirty="0">
                <a:highlight>
                  <a:srgbClr val="00FF00"/>
                </a:highlight>
              </a:rPr>
              <a:t>-Recommendation: </a:t>
            </a:r>
          </a:p>
          <a:p>
            <a:pPr marL="1257300" lvl="2" indent="-342900" fontAlgn="auto" hangingPunct="1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7030A0"/>
                </a:solidFill>
              </a:rPr>
              <a:t>RAN4 evaluate on FR2 200MHz CBW introduction for MIMO OTA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602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FR1 MIMO OTA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56542"/>
            <a:ext cx="8882543" cy="5904656"/>
          </a:xfrm>
          <a:noFill/>
        </p:spPr>
        <p:txBody>
          <a:bodyPr>
            <a:normAutofit/>
          </a:bodyPr>
          <a:lstStyle/>
          <a:p>
            <a:pPr lvl="1" fontAlgn="auto" hangingPunct="1"/>
            <a:r>
              <a:rPr lang="en-US" altLang="zh-CN" sz="2400" dirty="0"/>
              <a:t>FR1 </a:t>
            </a:r>
            <a:r>
              <a:rPr lang="en-US" altLang="zh-CN" sz="2400" dirty="0" err="1"/>
              <a:t>FoM</a:t>
            </a:r>
            <a:r>
              <a:rPr lang="en-US" altLang="zh-CN" sz="2400" dirty="0"/>
              <a:t>:</a:t>
            </a:r>
          </a:p>
          <a:p>
            <a:pPr lvl="2" fontAlgn="auto" hangingPunct="1"/>
            <a:r>
              <a:rPr lang="en-US" altLang="zh-CN" sz="2000" dirty="0"/>
              <a:t>Restriction of </a:t>
            </a:r>
            <a:r>
              <a:rPr lang="en-US" altLang="zh-CN" sz="2000" dirty="0" err="1"/>
              <a:t>P</a:t>
            </a:r>
            <a:r>
              <a:rPr lang="en-US" altLang="zh-CN" sz="2000" baseline="-25000" dirty="0" err="1"/>
              <a:t>mode</a:t>
            </a:r>
            <a:r>
              <a:rPr lang="en-US" altLang="zh-CN" sz="2000" dirty="0"/>
              <a:t> at 90%TP for 10MHz and 40MHz CHBW. </a:t>
            </a:r>
          </a:p>
          <a:p>
            <a:pPr lvl="3" fontAlgn="auto" hangingPunct="1"/>
            <a:r>
              <a:rPr lang="en-US" altLang="zh-CN" sz="1800" dirty="0"/>
              <a:t>For 10MHz and 40MHz CHBW, the [10] of total 12 P</a:t>
            </a:r>
            <a:r>
              <a:rPr lang="en-US" altLang="zh-CN" sz="1800" baseline="-25000" dirty="0"/>
              <a:t>MODE</a:t>
            </a:r>
            <a:r>
              <a:rPr lang="en-US" altLang="zh-CN" sz="1800" dirty="0"/>
              <a:t> should reach 90%TP based on the current  assumption of </a:t>
            </a:r>
            <a:r>
              <a:rPr lang="en-GB" altLang="zh-CN" sz="1800" b="1" dirty="0"/>
              <a:t>P</a:t>
            </a:r>
            <a:r>
              <a:rPr lang="en-GB" altLang="zh-CN" sz="1800" b="1" baseline="-25000" dirty="0"/>
              <a:t>RS-EPRE-MAX</a:t>
            </a:r>
            <a:r>
              <a:rPr lang="en-GB" altLang="zh-CN" sz="1800" dirty="0"/>
              <a:t> value</a:t>
            </a:r>
          </a:p>
          <a:p>
            <a:pPr lvl="3" fontAlgn="auto" hangingPunct="1"/>
            <a:r>
              <a:rPr lang="en-GB" altLang="zh-CN" sz="1800" dirty="0"/>
              <a:t>The final decision will be concluded during requirement discussion stage</a:t>
            </a:r>
            <a:endParaRPr lang="en-US" altLang="zh-CN" sz="18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31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FR2 MIMO OTA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56542"/>
            <a:ext cx="8882543" cy="5904656"/>
          </a:xfrm>
          <a:noFill/>
        </p:spPr>
        <p:txBody>
          <a:bodyPr>
            <a:normAutofit/>
          </a:bodyPr>
          <a:lstStyle/>
          <a:p>
            <a:pPr lvl="1" fontAlgn="auto" hangingPunct="1"/>
            <a:r>
              <a:rPr lang="en-US" altLang="zh-CN" sz="2400" dirty="0"/>
              <a:t>FR2 </a:t>
            </a:r>
            <a:r>
              <a:rPr lang="en-US" altLang="zh-CN" sz="2400" dirty="0" err="1"/>
              <a:t>FoM</a:t>
            </a:r>
            <a:r>
              <a:rPr lang="en-US" altLang="zh-CN" sz="2400" dirty="0"/>
              <a:t>:</a:t>
            </a:r>
          </a:p>
          <a:p>
            <a:pPr lvl="2" fontAlgn="auto" hangingPunct="1"/>
            <a:r>
              <a:rPr lang="en-US" altLang="zh-CN" sz="2000" dirty="0"/>
              <a:t>Refinement of MASC calculation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FR2 MASC is the average of “top N points” instead of “all the values better than 50% percentile of CCDF”. </a:t>
            </a:r>
          </a:p>
          <a:p>
            <a:pPr lvl="4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Option 1: only consider PC3, N is specified clearly as 18; (in the WID, Smartphone is the first priority)</a:t>
            </a:r>
          </a:p>
          <a:p>
            <a:pPr lvl="4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Option 2: consider all the PCs, specify several N values for each PC; For PC3, N=18, other PCs FFS;</a:t>
            </a:r>
          </a:p>
          <a:p>
            <a:pPr lvl="2" fontAlgn="auto" hangingPunct="1"/>
            <a:r>
              <a:rPr lang="en-US" altLang="zh-CN" sz="2200" dirty="0"/>
              <a:t>Additional criterion of FR2 </a:t>
            </a:r>
            <a:r>
              <a:rPr lang="en-US" altLang="zh-CN" sz="2200" dirty="0" err="1"/>
              <a:t>FoM</a:t>
            </a:r>
            <a:endParaRPr lang="en-US" altLang="zh-CN" sz="2200" dirty="0"/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The EUT must meet 70% throughput in </a:t>
            </a:r>
            <a:r>
              <a:rPr lang="en-US" altLang="zh-CN" sz="1800" strike="sngStrike" dirty="0" smtClean="0">
                <a:solidFill>
                  <a:srgbClr val="7030A0"/>
                </a:solidFill>
              </a:rPr>
              <a:t>[TBD] </a:t>
            </a:r>
            <a:r>
              <a:rPr lang="en-US" altLang="zh-CN" sz="1800" dirty="0" smtClean="0">
                <a:solidFill>
                  <a:srgbClr val="7030A0"/>
                </a:solidFill>
              </a:rPr>
              <a:t>X points </a:t>
            </a:r>
            <a:r>
              <a:rPr lang="en-US" altLang="zh-CN" sz="1800" dirty="0" smtClean="0"/>
              <a:t>of </a:t>
            </a:r>
            <a:r>
              <a:rPr lang="en-US" altLang="zh-CN" sz="1800" dirty="0"/>
              <a:t>total 36 3D orientations. </a:t>
            </a:r>
            <a:r>
              <a:rPr lang="en-US" altLang="zh-CN" sz="1800" dirty="0" smtClean="0"/>
              <a:t>If </a:t>
            </a:r>
            <a:r>
              <a:rPr lang="en-US" altLang="zh-CN" sz="1800" dirty="0"/>
              <a:t>the EUT fails to meet this criterion even under maximum downlink power condition [TBD], the EUT shall fail the FR2 MIMO OTA test</a:t>
            </a:r>
            <a:r>
              <a:rPr lang="en-US" altLang="zh-CN" sz="1800" dirty="0" smtClean="0"/>
              <a:t>.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rgbClr val="7030A0"/>
                </a:solidFill>
              </a:rPr>
              <a:t>If X&lt;18, how to calculate the MASC FFS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Additional </a:t>
            </a:r>
            <a:r>
              <a:rPr lang="en-US" altLang="zh-CN" sz="1800" dirty="0"/>
              <a:t>criterion (on other TP outage level) is FFS.</a:t>
            </a: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1A92156E-5082-42D1-8B29-24A12105B9E5}"/>
              </a:ext>
            </a:extLst>
          </p:cNvPr>
          <p:cNvSpPr/>
          <p:nvPr/>
        </p:nvSpPr>
        <p:spPr>
          <a:xfrm>
            <a:off x="277079" y="5859269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 hangingPunct="1"/>
            <a:r>
              <a:rPr lang="en-US" altLang="zh-CN" sz="2000" dirty="0">
                <a:highlight>
                  <a:srgbClr val="00FF00"/>
                </a:highlight>
              </a:rPr>
              <a:t>-Recommendation for MASC calculation: </a:t>
            </a:r>
          </a:p>
          <a:p>
            <a:pPr marL="1257300" lvl="2" indent="-342900" fontAlgn="auto" hangingPunct="1">
              <a:buFont typeface="Arial" panose="020B0604020202020204" pitchFamily="34" charset="0"/>
              <a:buChar char="•"/>
            </a:pPr>
            <a:r>
              <a:rPr lang="en-US" altLang="zh-CN" dirty="0"/>
              <a:t>Select </a:t>
            </a:r>
            <a:r>
              <a:rPr lang="en-US" altLang="zh-CN" dirty="0" smtClean="0"/>
              <a:t>Option</a:t>
            </a:r>
            <a:r>
              <a:rPr lang="en-US" altLang="zh-CN" strike="sngStrike" dirty="0" smtClean="0">
                <a:solidFill>
                  <a:srgbClr val="7030A0"/>
                </a:solidFill>
              </a:rPr>
              <a:t>2</a:t>
            </a:r>
            <a:r>
              <a:rPr lang="en-US" altLang="zh-CN" dirty="0" smtClean="0">
                <a:solidFill>
                  <a:srgbClr val="7030A0"/>
                </a:solidFill>
              </a:rPr>
              <a:t>1</a:t>
            </a:r>
            <a:endParaRPr lang="en-US" altLang="zh-CN" dirty="0">
              <a:solidFill>
                <a:srgbClr val="7030A0"/>
              </a:solidFill>
            </a:endParaRPr>
          </a:p>
          <a:p>
            <a:pPr marL="1257300" lvl="2" indent="-342900" fontAlgn="auto" hangingPunct="1">
              <a:buFont typeface="Arial" panose="020B0604020202020204" pitchFamily="34" charset="0"/>
              <a:buChar char="•"/>
            </a:pPr>
            <a:r>
              <a:rPr lang="en-US" altLang="zh-CN" dirty="0"/>
              <a:t>Stabilize the TP R4-2106093, if consensus reached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312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FR2 simulation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56542"/>
            <a:ext cx="8882543" cy="5904656"/>
          </a:xfrm>
          <a:noFill/>
        </p:spPr>
        <p:txBody>
          <a:bodyPr>
            <a:normAutofit/>
          </a:bodyPr>
          <a:lstStyle/>
          <a:p>
            <a:pPr lvl="1" fontAlgn="auto" hangingPunct="1"/>
            <a:r>
              <a:rPr lang="en-US" altLang="zh-CN" sz="2400" dirty="0"/>
              <a:t>FR2 simulation to ease the gap:</a:t>
            </a:r>
          </a:p>
          <a:p>
            <a:pPr lvl="2" fontAlgn="auto" hangingPunct="1"/>
            <a:r>
              <a:rPr lang="en-US" altLang="zh-CN" sz="2000" dirty="0"/>
              <a:t>The gap between simulation vs measurement should be minimized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Option 1: Companies should </a:t>
            </a:r>
            <a:r>
              <a:rPr lang="en-US" altLang="zh-CN" sz="1800" dirty="0" err="1"/>
              <a:t>analyse</a:t>
            </a:r>
            <a:r>
              <a:rPr lang="en-US" altLang="zh-CN" sz="1800" dirty="0"/>
              <a:t> the impact induced by the unaligned channel model parameters between simulation and chamber, i.e. how to reflect the characteristic more close to the condition in a FR2 chamber. 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Option 2</a:t>
            </a:r>
            <a:r>
              <a:rPr lang="en-US" altLang="zh-CN" sz="1800" dirty="0" smtClean="0"/>
              <a:t>: TE </a:t>
            </a:r>
            <a:r>
              <a:rPr lang="en-US" altLang="zh-CN" sz="1800" dirty="0"/>
              <a:t>vendors to provide a reference probe weights for the 6 probes to facilitate the gap between measurement and </a:t>
            </a:r>
            <a:r>
              <a:rPr lang="en-US" altLang="zh-CN" sz="1800" dirty="0" smtClean="0"/>
              <a:t>simulation</a:t>
            </a:r>
          </a:p>
          <a:p>
            <a:pPr lvl="2" fontAlgn="auto" hangingPunct="1"/>
            <a:r>
              <a:rPr lang="en-US" altLang="zh-CN" sz="2200" dirty="0" smtClean="0">
                <a:solidFill>
                  <a:srgbClr val="7030A0"/>
                </a:solidFill>
              </a:rPr>
              <a:t>Simulation alignment work should be started after above gap problem is solved</a:t>
            </a:r>
            <a:endParaRPr lang="en-US" altLang="zh-CN" sz="2200" dirty="0">
              <a:solidFill>
                <a:srgbClr val="7030A0"/>
              </a:solidFill>
            </a:endParaRPr>
          </a:p>
          <a:p>
            <a:pPr lvl="1" fontAlgn="auto" hangingPunct="1"/>
            <a:r>
              <a:rPr lang="en-US" altLang="zh-CN" sz="2600" dirty="0"/>
              <a:t>Specific FR2 simulation parameters for platform alignment between each company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UE antenna</a:t>
            </a:r>
            <a:r>
              <a:rPr lang="en-US" altLang="zh-CN" sz="1800" dirty="0" smtClean="0"/>
              <a:t>: </a:t>
            </a:r>
            <a:r>
              <a:rPr lang="en-US" altLang="zh-CN" sz="1800" dirty="0" smtClean="0">
                <a:solidFill>
                  <a:srgbClr val="7030A0"/>
                </a:solidFill>
              </a:rPr>
              <a:t>all options in R4-2103915 can be used</a:t>
            </a:r>
            <a:endParaRPr lang="en-US" altLang="zh-CN" sz="1800" dirty="0">
              <a:solidFill>
                <a:srgbClr val="7030A0"/>
              </a:solidFill>
            </a:endParaRP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strike="sngStrike" dirty="0">
                <a:solidFill>
                  <a:srgbClr val="7030A0"/>
                </a:solidFill>
              </a:rPr>
              <a:t>UE beamforming: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Polarization alignment</a:t>
            </a:r>
            <a:r>
              <a:rPr lang="en-US" altLang="zh-CN" sz="1800" dirty="0" smtClean="0"/>
              <a:t>: </a:t>
            </a:r>
            <a:r>
              <a:rPr lang="en-US" altLang="zh-CN" sz="1800" dirty="0" smtClean="0">
                <a:solidFill>
                  <a:srgbClr val="7030A0"/>
                </a:solidFill>
              </a:rPr>
              <a:t>take </a:t>
            </a:r>
            <a:r>
              <a:rPr lang="en-US" altLang="zh-CN" sz="1800" dirty="0">
                <a:solidFill>
                  <a:srgbClr val="7030A0"/>
                </a:solidFill>
              </a:rPr>
              <a:t>polarization aligned between UE and TE</a:t>
            </a:r>
            <a:r>
              <a:rPr lang="en-US" altLang="zh-CN" sz="1800" dirty="0" smtClean="0">
                <a:solidFill>
                  <a:srgbClr val="7030A0"/>
                </a:solidFill>
              </a:rPr>
              <a:t> as the start line, FFS on worst case</a:t>
            </a:r>
            <a:endParaRPr lang="en-US" altLang="zh-CN" sz="1800" dirty="0">
              <a:solidFill>
                <a:srgbClr val="7030A0"/>
              </a:solidFill>
            </a:endParaRP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1A92156E-5082-42D1-8B29-24A12105B9E5}"/>
              </a:ext>
            </a:extLst>
          </p:cNvPr>
          <p:cNvSpPr/>
          <p:nvPr/>
        </p:nvSpPr>
        <p:spPr>
          <a:xfrm>
            <a:off x="277079" y="6136268"/>
            <a:ext cx="871296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 hangingPunct="1"/>
            <a:r>
              <a:rPr lang="en-US" altLang="zh-CN" sz="2000" dirty="0">
                <a:highlight>
                  <a:srgbClr val="00FF00"/>
                </a:highlight>
              </a:rPr>
              <a:t>-Recommendation: </a:t>
            </a:r>
          </a:p>
          <a:p>
            <a:pPr marL="1257300" lvl="2" indent="-342900" fontAlgn="auto" hangingPunct="1">
              <a:buFont typeface="Arial" panose="020B0604020202020204" pitchFamily="34" charset="0"/>
              <a:buChar char="•"/>
            </a:pPr>
            <a:r>
              <a:rPr lang="en-US" altLang="zh-CN" strike="sngStrike" dirty="0" smtClean="0">
                <a:solidFill>
                  <a:srgbClr val="7030A0"/>
                </a:solidFill>
              </a:rPr>
              <a:t>TBD </a:t>
            </a:r>
            <a:r>
              <a:rPr lang="en-US" altLang="zh-CN" dirty="0" smtClean="0">
                <a:solidFill>
                  <a:srgbClr val="7030A0"/>
                </a:solidFill>
              </a:rPr>
              <a:t>Option2</a:t>
            </a:r>
            <a:endParaRPr lang="en-US" altLang="zh-CN" dirty="0">
              <a:solidFill>
                <a:srgbClr val="7030A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416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82543" cy="5760640"/>
          </a:xfrm>
          <a:noFill/>
        </p:spPr>
        <p:txBody>
          <a:bodyPr>
            <a:normAutofit/>
          </a:bodyPr>
          <a:lstStyle/>
          <a:p>
            <a:endParaRPr lang="zh-CN" altLang="zh-CN" sz="2400" dirty="0"/>
          </a:p>
          <a:p>
            <a:pPr lvl="1" fontAlgn="auto" hangingPunct="1"/>
            <a:r>
              <a:rPr lang="en-US" altLang="zh-CN" sz="2200" dirty="0"/>
              <a:t>Further study the proper Channel model for FR1 2x2 MIMO OTA requirements </a:t>
            </a:r>
          </a:p>
          <a:p>
            <a:pPr lvl="1" fontAlgn="auto" hangingPunct="1"/>
            <a:r>
              <a:rPr lang="en-US" altLang="zh-CN" sz="2200" dirty="0"/>
              <a:t>Further </a:t>
            </a:r>
            <a:r>
              <a:rPr lang="en-US" altLang="zh-CN" sz="2200" strike="sngStrike" dirty="0" err="1">
                <a:solidFill>
                  <a:srgbClr val="FF0000"/>
                </a:solidFill>
              </a:rPr>
              <a:t>D</a:t>
            </a:r>
            <a:r>
              <a:rPr lang="en-US" altLang="zh-CN" sz="2200" u="sng" dirty="0" err="1">
                <a:solidFill>
                  <a:srgbClr val="FF0000"/>
                </a:solidFill>
              </a:rPr>
              <a:t>d</a:t>
            </a:r>
            <a:r>
              <a:rPr lang="en-US" altLang="zh-CN" sz="2200" dirty="0" err="1" smtClean="0"/>
              <a:t>iscuss</a:t>
            </a:r>
            <a:r>
              <a:rPr lang="en-US" altLang="zh-CN" sz="2200" dirty="0" smtClean="0"/>
              <a:t> </a:t>
            </a:r>
            <a:r>
              <a:rPr lang="en-US" altLang="zh-CN" sz="2200" dirty="0"/>
              <a:t>the pass/fail limit and reference figure of channel model validation</a:t>
            </a:r>
          </a:p>
          <a:p>
            <a:pPr lvl="1" fontAlgn="auto" hangingPunct="1"/>
            <a:r>
              <a:rPr lang="en-US" altLang="zh-CN" sz="2200" dirty="0"/>
              <a:t>Further discuss the DL </a:t>
            </a:r>
            <a:r>
              <a:rPr lang="en-US" altLang="zh-CN" sz="2200" dirty="0" err="1"/>
              <a:t>Pmax</a:t>
            </a:r>
            <a:r>
              <a:rPr lang="en-US" altLang="zh-CN" sz="2200" dirty="0"/>
              <a:t> for FR1 and FR2</a:t>
            </a:r>
          </a:p>
          <a:p>
            <a:pPr lvl="1" fontAlgn="auto" hangingPunct="1"/>
            <a:r>
              <a:rPr lang="en-US" altLang="zh-CN" sz="2200" dirty="0"/>
              <a:t>Measurement results of FR1 or FR2 UEs are encouraged for discussion</a:t>
            </a:r>
          </a:p>
          <a:p>
            <a:pPr lvl="1" fontAlgn="auto" hangingPunct="1"/>
            <a:r>
              <a:rPr lang="en-US" altLang="zh-CN" sz="2200" dirty="0"/>
              <a:t>Channel model validation results for FR2 channel models are encourages</a:t>
            </a:r>
          </a:p>
          <a:p>
            <a:pPr lvl="1" fontAlgn="auto" hangingPunct="1"/>
            <a:r>
              <a:rPr lang="en-US" altLang="zh-CN" sz="2200" dirty="0"/>
              <a:t>Further discuss how to handle FR2 blocking issue</a:t>
            </a:r>
          </a:p>
          <a:p>
            <a:pPr lvl="1" fontAlgn="auto" hangingPunct="1"/>
            <a:r>
              <a:rPr lang="en-US" altLang="zh-CN" sz="2200" dirty="0"/>
              <a:t>Further discuss FR2 simulation</a:t>
            </a:r>
          </a:p>
          <a:p>
            <a:pPr lvl="1" fontAlgn="auto" hangingPunct="1"/>
            <a:endParaRPr lang="en-US" altLang="zh-CN" sz="2200" dirty="0"/>
          </a:p>
          <a:p>
            <a:pPr lvl="1" fontAlgn="auto" hangingPunct="1"/>
            <a:endParaRPr lang="en-US" altLang="zh-CN" sz="2200" dirty="0"/>
          </a:p>
          <a:p>
            <a:pPr lvl="1" fontAlgn="auto" hangingPunct="1"/>
            <a:endParaRPr lang="en-US" altLang="zh-CN" sz="22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261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G</a:t>
            </a:r>
            <a:r>
              <a:rPr lang="en-US" altLang="zh-CN" dirty="0"/>
              <a:t>eneral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400" b="1" dirty="0"/>
              <a:t>Updated Workplan for MIMO OTA WI</a:t>
            </a:r>
            <a:endParaRPr lang="zh-CN" altLang="zh-CN" sz="2400" dirty="0"/>
          </a:p>
          <a:p>
            <a:pPr lvl="1" fontAlgn="auto" hangingPunct="1"/>
            <a:r>
              <a:rPr lang="en-US" altLang="zh-CN" sz="2400" dirty="0"/>
              <a:t>The updated workplan of NR MIMO OTA WI based on the Rel-17 timeline and RAN4 meeting plan is approved [R4-2106096]</a:t>
            </a: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632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Channel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400" b="1" dirty="0"/>
              <a:t>FR1 BS antenna element polarization</a:t>
            </a:r>
            <a:endParaRPr lang="zh-CN" altLang="zh-CN" sz="2400" dirty="0"/>
          </a:p>
          <a:p>
            <a:pPr lvl="1" fontAlgn="auto" hangingPunct="1"/>
            <a:r>
              <a:rPr lang="en-GB" sz="2400" dirty="0"/>
              <a:t>Apply </a:t>
            </a:r>
            <a:r>
              <a:rPr lang="en-GB" sz="2400" dirty="0">
                <a:solidFill>
                  <a:srgbClr val="595959"/>
                </a:solidFill>
                <a:latin typeface="Wingdings 2" panose="05020102010507070707" pitchFamily="18" charset="2"/>
                <a:ea typeface="Malgun Gothic" panose="020B0503020000020004" pitchFamily="34" charset="-127"/>
                <a:cs typeface="Times New Roman" panose="02020603050405020304" pitchFamily="18" charset="0"/>
              </a:rPr>
              <a:t>Ò</a:t>
            </a:r>
            <a:r>
              <a:rPr lang="en-GB" sz="2400" dirty="0"/>
              <a:t> polarized antenna model with 45˚ slant angle for FR1 MIMO OTA </a:t>
            </a:r>
            <a:r>
              <a:rPr lang="en-GB" sz="2400" strike="sngStrike" dirty="0">
                <a:solidFill>
                  <a:srgbClr val="7030A0"/>
                </a:solidFill>
              </a:rPr>
              <a:t>and </a:t>
            </a:r>
            <a:r>
              <a:rPr lang="en-GB" sz="2400" strike="sngStrike" dirty="0" err="1">
                <a:solidFill>
                  <a:srgbClr val="7030A0"/>
                </a:solidFill>
                <a:latin typeface="Wingdings 2" panose="05020102010507070707" pitchFamily="18" charset="2"/>
                <a:ea typeface="Malgun Gothic" panose="020B0503020000020004" pitchFamily="34" charset="-127"/>
                <a:cs typeface="Times New Roman" panose="02020603050405020304" pitchFamily="18" charset="0"/>
              </a:rPr>
              <a:t>Ë</a:t>
            </a:r>
            <a:r>
              <a:rPr lang="en-GB" sz="2400" strike="sngStrike" dirty="0" err="1">
                <a:solidFill>
                  <a:srgbClr val="7030A0"/>
                </a:solidFill>
              </a:rPr>
              <a:t>polarized</a:t>
            </a:r>
            <a:r>
              <a:rPr lang="en-GB" sz="2400" strike="sngStrike" dirty="0">
                <a:solidFill>
                  <a:srgbClr val="7030A0"/>
                </a:solidFill>
              </a:rPr>
              <a:t> antenna model for FR2 MIMO OTA</a:t>
            </a:r>
            <a:r>
              <a:rPr lang="en-GB" sz="2400" dirty="0"/>
              <a:t>.</a:t>
            </a:r>
          </a:p>
          <a:p>
            <a:pPr lvl="1" fontAlgn="auto" hangingPunct="1"/>
            <a:r>
              <a:rPr lang="en-GB" sz="2400" dirty="0"/>
              <a:t>Use polarization model-2 of section 7.3.2 of TR 38.901 for implementing the +/-45˚ slant angle for FR1 antenna model </a:t>
            </a:r>
            <a:r>
              <a:rPr lang="en-GB" sz="2400" strike="sngStrike" dirty="0">
                <a:solidFill>
                  <a:srgbClr val="FF0000"/>
                </a:solidFill>
              </a:rPr>
              <a:t>and 0˚/90˚ slant angle for FR2 antenna model</a:t>
            </a:r>
            <a:r>
              <a:rPr lang="en-GB" sz="2400" dirty="0"/>
              <a:t>.</a:t>
            </a:r>
            <a:endParaRPr lang="en-US" altLang="zh-CN" sz="2400" dirty="0"/>
          </a:p>
          <a:p>
            <a:pPr lvl="1" fontAlgn="auto" hangingPunct="1"/>
            <a:r>
              <a:rPr lang="en-US" altLang="zh-CN" sz="2400" dirty="0"/>
              <a:t>A TP is needed to add above information into spec next meeting</a:t>
            </a:r>
          </a:p>
          <a:p>
            <a:r>
              <a:rPr lang="en-GB" altLang="zh-CN" sz="2400" b="1" dirty="0"/>
              <a:t>FR2 BS antenna element </a:t>
            </a:r>
            <a:r>
              <a:rPr lang="en-GB" altLang="zh-CN" sz="2400" b="1" dirty="0" smtClean="0"/>
              <a:t>polarization</a:t>
            </a:r>
          </a:p>
          <a:p>
            <a:pPr lvl="1">
              <a:buSzPct val="50000"/>
              <a:buFont typeface="Wingdings" panose="05000000000000000000" pitchFamily="2" charset="2"/>
              <a:buChar char="l"/>
            </a:pPr>
            <a:r>
              <a:rPr lang="en-GB" altLang="zh-CN" sz="2000" dirty="0" smtClean="0">
                <a:solidFill>
                  <a:srgbClr val="7030A0"/>
                </a:solidFill>
              </a:rPr>
              <a:t>To provide impact analysis on FR2 BS antenna element polarization type</a:t>
            </a:r>
          </a:p>
          <a:p>
            <a:pPr lvl="1">
              <a:buSzPct val="50000"/>
              <a:buFont typeface="Wingdings" panose="05000000000000000000" pitchFamily="2" charset="2"/>
              <a:buChar char="l"/>
            </a:pPr>
            <a:r>
              <a:rPr lang="en-GB" altLang="zh-CN" sz="2000" dirty="0" smtClean="0">
                <a:solidFill>
                  <a:srgbClr val="7030A0"/>
                </a:solidFill>
              </a:rPr>
              <a:t>Use </a:t>
            </a:r>
            <a:r>
              <a:rPr lang="en-GB" altLang="zh-CN" sz="2000" dirty="0">
                <a:solidFill>
                  <a:srgbClr val="7030A0"/>
                </a:solidFill>
              </a:rPr>
              <a:t>polarization model-2 of section 7.3.2 of TR 38.901</a:t>
            </a:r>
            <a:endParaRPr lang="zh-CN" altLang="zh-CN" sz="2000" dirty="0">
              <a:solidFill>
                <a:srgbClr val="7030A0"/>
              </a:solidFill>
            </a:endParaRPr>
          </a:p>
          <a:p>
            <a:pPr lvl="1" fontAlgn="auto" hangingPunct="1"/>
            <a:r>
              <a:rPr lang="en-GB" sz="2400" dirty="0" smtClean="0"/>
              <a:t>FFS on Apply </a:t>
            </a:r>
            <a:r>
              <a:rPr lang="en-GB" sz="2400" dirty="0">
                <a:solidFill>
                  <a:srgbClr val="595959"/>
                </a:solidFill>
                <a:latin typeface="Wingdings 2" panose="05020102010507070707" pitchFamily="18" charset="2"/>
                <a:ea typeface="Malgun Gothic" panose="020B0503020000020004" pitchFamily="34" charset="-127"/>
                <a:cs typeface="Times New Roman" panose="02020603050405020304" pitchFamily="18" charset="0"/>
              </a:rPr>
              <a:t>Ë</a:t>
            </a:r>
            <a:r>
              <a:rPr lang="en-GB" sz="2400" dirty="0"/>
              <a:t> polarized antenna model for FR2 MIMO </a:t>
            </a:r>
            <a:r>
              <a:rPr lang="en-GB" sz="2400" dirty="0" smtClean="0"/>
              <a:t>OTA</a:t>
            </a:r>
          </a:p>
          <a:p>
            <a:pPr lvl="1" fontAlgn="auto" hangingPunct="1"/>
            <a:r>
              <a:rPr lang="en-GB" sz="2400" strike="sngStrike" dirty="0" smtClean="0">
                <a:solidFill>
                  <a:srgbClr val="7030A0"/>
                </a:solidFill>
              </a:rPr>
              <a:t>P2:Use polarization model-2 of section 7.3.2 of TR 38.901 for implementing the 0˚/90˚ slant angle for FR2 antenna model</a:t>
            </a:r>
            <a:endParaRPr lang="en-US" altLang="zh-CN" sz="2000" strike="sngStrike" dirty="0">
              <a:solidFill>
                <a:srgbClr val="7030A0"/>
              </a:solidFill>
            </a:endParaRP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AA4458B7-75D4-4AFA-A8EB-FEC917F78D9C}"/>
              </a:ext>
            </a:extLst>
          </p:cNvPr>
          <p:cNvSpPr/>
          <p:nvPr/>
        </p:nvSpPr>
        <p:spPr>
          <a:xfrm>
            <a:off x="-203808" y="6302671"/>
            <a:ext cx="9023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 hangingPunct="1"/>
            <a:r>
              <a:rPr lang="en-US" altLang="zh-CN" sz="2000" dirty="0"/>
              <a:t>- </a:t>
            </a:r>
            <a:r>
              <a:rPr lang="en-US" altLang="zh-CN" sz="2000" dirty="0">
                <a:highlight>
                  <a:srgbClr val="00FF00"/>
                </a:highlight>
              </a:rPr>
              <a:t>Recommendation for FR2: </a:t>
            </a:r>
            <a:r>
              <a:rPr lang="en-US" altLang="zh-CN" sz="2000" dirty="0"/>
              <a:t>keep above proposals as starting point, confirm next meeting.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248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Test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400" b="1" dirty="0"/>
              <a:t>FR2 blocking issue</a:t>
            </a:r>
            <a:endParaRPr lang="zh-CN" altLang="zh-CN" sz="2400" dirty="0"/>
          </a:p>
          <a:p>
            <a:pPr lvl="1" fontAlgn="auto" hangingPunct="1"/>
            <a:r>
              <a:rPr lang="en-US" altLang="zh-CN" sz="2400" dirty="0"/>
              <a:t>Further study how to address the FR2 blocking issue</a:t>
            </a:r>
          </a:p>
          <a:p>
            <a:pPr lvl="1" fontAlgn="auto" hangingPunct="1"/>
            <a:r>
              <a:rPr lang="en-US" altLang="zh-CN" sz="2400" dirty="0"/>
              <a:t>The approach provided by Keysight could be a starting point,</a:t>
            </a:r>
          </a:p>
          <a:p>
            <a:pPr lvl="2" fontAlgn="auto" hangingPunct="1"/>
            <a:r>
              <a:rPr lang="en-US" altLang="zh-CN" sz="2000" dirty="0"/>
              <a:t>Three-step simulation/measurement approach to quantify the blocking issue </a:t>
            </a:r>
          </a:p>
          <a:p>
            <a:pPr lvl="2" fontAlgn="auto" hangingPunct="1"/>
            <a:endParaRPr lang="en-US" altLang="zh-CN" sz="20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91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Power validation 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 lnSpcReduction="10000"/>
          </a:bodyPr>
          <a:lstStyle/>
          <a:p>
            <a:r>
              <a:rPr lang="en-GB" altLang="zh-CN" sz="2400" b="1" dirty="0"/>
              <a:t>Update the power validation procedure</a:t>
            </a:r>
            <a:endParaRPr lang="zh-CN" altLang="zh-CN" sz="2400" dirty="0"/>
          </a:p>
          <a:p>
            <a:pPr lvl="1" fontAlgn="auto" hangingPunct="1"/>
            <a:r>
              <a:rPr lang="en-US" altLang="zh-CN" sz="2400" dirty="0"/>
              <a:t>If a horizontally polarized sleeve dipole is used for H component power validation, the horizontal positions should be at least 4. </a:t>
            </a:r>
          </a:p>
          <a:p>
            <a:pPr lvl="1" fontAlgn="auto" hangingPunct="1"/>
            <a:r>
              <a:rPr lang="en-US" altLang="zh-CN" sz="2400" dirty="0"/>
              <a:t>A note is needed in the power validation Measurement Procedure: “Note: in step 4, if horizontally polarized sleeve dipole is used, the reference gain correction should be the average of the theta gain pattern cut of the dipole.”</a:t>
            </a:r>
          </a:p>
          <a:p>
            <a:pPr lvl="1" fontAlgn="auto" hangingPunct="1"/>
            <a:r>
              <a:rPr lang="en-US" altLang="zh-CN" sz="2400" dirty="0"/>
              <a:t>Correct the mistake of power validation procedure</a:t>
            </a:r>
          </a:p>
          <a:p>
            <a:pPr lvl="2" fontAlgn="auto" hangingPunct="1"/>
            <a:r>
              <a:rPr lang="en-US" altLang="zh-CN" sz="2000" dirty="0"/>
              <a:t>For PDP, Doppler, Spatial correlation, and XPR, keep using the sub-bands grouping approach, i.e. same as quality of quite zone</a:t>
            </a:r>
          </a:p>
          <a:p>
            <a:pPr lvl="2" fontAlgn="auto" hangingPunct="1"/>
            <a:r>
              <a:rPr lang="en-US" altLang="zh-CN" sz="2000" dirty="0"/>
              <a:t>For power validation, </a:t>
            </a:r>
            <a:r>
              <a:rPr lang="en-US" altLang="zh-CN" sz="2000" dirty="0" smtClean="0">
                <a:solidFill>
                  <a:srgbClr val="7030A0"/>
                </a:solidFill>
              </a:rPr>
              <a:t>FFS</a:t>
            </a:r>
            <a:r>
              <a:rPr lang="en-US" altLang="zh-CN" sz="2000" dirty="0" smtClean="0"/>
              <a:t> the </a:t>
            </a:r>
            <a:r>
              <a:rPr lang="en-US" altLang="zh-CN" sz="2000" dirty="0"/>
              <a:t>measurement should be done per-band </a:t>
            </a:r>
          </a:p>
          <a:p>
            <a:pPr lvl="1" fontAlgn="auto" hangingPunct="1"/>
            <a:r>
              <a:rPr lang="en-GB" sz="2200" dirty="0"/>
              <a:t>The power validation results should be considered as systematic offset </a:t>
            </a:r>
            <a:r>
              <a:rPr lang="en-GB" sz="2200" strike="sngStrike" dirty="0">
                <a:solidFill>
                  <a:srgbClr val="7030A0"/>
                </a:solidFill>
              </a:rPr>
              <a:t>of each band</a:t>
            </a:r>
            <a:r>
              <a:rPr lang="en-GB" sz="2200" dirty="0"/>
              <a:t>, which needs to be used to correct on the final sensitivity value to further reduce measurement uncertainty</a:t>
            </a:r>
            <a:r>
              <a:rPr lang="en-US" altLang="zh-CN" sz="2200" dirty="0"/>
              <a:t> </a:t>
            </a:r>
          </a:p>
          <a:p>
            <a:pPr fontAlgn="auto" hangingPunct="1"/>
            <a:r>
              <a:rPr lang="en-GB" altLang="zh-CN" sz="2400" dirty="0"/>
              <a:t>Further check the H component measure time with more than 4 averaging (e.g., 8 or 16) is encouraged</a:t>
            </a:r>
          </a:p>
          <a:p>
            <a:pPr fontAlgn="auto" hangingPunct="1"/>
            <a:endParaRPr lang="zh-CN" altLang="zh-CN" sz="2400" b="1" dirty="0"/>
          </a:p>
          <a:p>
            <a:pPr fontAlgn="auto" hangingPunct="1"/>
            <a:endParaRPr lang="en-US" altLang="zh-CN" sz="28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705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98" y="-26573"/>
            <a:ext cx="8543191" cy="1143000"/>
          </a:xfrm>
        </p:spPr>
        <p:txBody>
          <a:bodyPr/>
          <a:lstStyle/>
          <a:p>
            <a:r>
              <a:rPr lang="en-US" dirty="0"/>
              <a:t>System validation(1)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US" altLang="zh-CN" sz="2800" b="1" dirty="0" err="1"/>
              <a:t>gNB</a:t>
            </a:r>
            <a:r>
              <a:rPr lang="en-US" altLang="zh-CN" sz="2800" b="1" dirty="0"/>
              <a:t> Beams for </a:t>
            </a:r>
            <a:r>
              <a:rPr lang="en-GB" altLang="zh-CN" sz="2800" b="1" dirty="0"/>
              <a:t>Channel model validation</a:t>
            </a:r>
            <a:endParaRPr lang="zh-CN" altLang="zh-CN" sz="2800" dirty="0"/>
          </a:p>
          <a:p>
            <a:pPr lvl="1" fontAlgn="auto" hangingPunct="1"/>
            <a:r>
              <a:rPr lang="en-US" altLang="zh-CN" sz="2400" dirty="0" err="1"/>
              <a:t>gNB</a:t>
            </a:r>
            <a:r>
              <a:rPr lang="en-US" altLang="zh-CN" sz="2400" dirty="0"/>
              <a:t> Beams Usage Criteria for FR1 MIMO OTA Channel Model Validation</a:t>
            </a:r>
          </a:p>
          <a:p>
            <a:pPr lvl="2" fontAlgn="auto" hangingPunct="1"/>
            <a:r>
              <a:rPr lang="en-US" altLang="zh-CN" sz="2000" dirty="0"/>
              <a:t>Option 1: Beam specific: (agreed as baseline, to define limits) </a:t>
            </a:r>
          </a:p>
          <a:p>
            <a:pPr lvl="2" fontAlgn="auto" hangingPunct="1"/>
            <a:r>
              <a:rPr lang="en-US" altLang="zh-CN" sz="2000" dirty="0"/>
              <a:t>Option 2: Combined beams:</a:t>
            </a:r>
          </a:p>
          <a:p>
            <a:pPr fontAlgn="auto" hangingPunct="1"/>
            <a:r>
              <a:rPr lang="en-US" altLang="zh-CN" sz="2000" dirty="0"/>
              <a:t>Previous agreements: in WF </a:t>
            </a:r>
            <a:r>
              <a:rPr lang="en-GB" altLang="zh-CN" sz="2000" b="1" dirty="0"/>
              <a:t>R4-2103913</a:t>
            </a:r>
            <a:r>
              <a:rPr lang="en-GB" altLang="zh-CN" sz="2000" dirty="0"/>
              <a:t> RAN4#98e meeting:</a:t>
            </a:r>
          </a:p>
          <a:p>
            <a:pPr lvl="1" fontAlgn="auto" hangingPunct="1"/>
            <a:r>
              <a:rPr lang="en-US" altLang="zh-CN" sz="2000" dirty="0" err="1"/>
              <a:t>gNB</a:t>
            </a:r>
            <a:r>
              <a:rPr lang="en-US" altLang="zh-CN" sz="2000" dirty="0"/>
              <a:t> Beams Usage Criteria for FR1 MIMO OTA Channel Model Validation</a:t>
            </a:r>
          </a:p>
          <a:p>
            <a:pPr lvl="2" fontAlgn="auto" hangingPunct="1"/>
            <a:r>
              <a:rPr lang="en-US" altLang="zh-CN" sz="1800" dirty="0"/>
              <a:t>Option 1: Beam specific: The two strongest beams are measured separately applied for all channel model validation factors (agreed as baseline, further define validation pass/fail limit based on this approach) </a:t>
            </a:r>
          </a:p>
          <a:p>
            <a:pPr lvl="2" fontAlgn="auto" hangingPunct="1"/>
            <a:r>
              <a:rPr lang="en-US" altLang="zh-CN" sz="1800" dirty="0"/>
              <a:t>Option 2: Combined beams: The two strongest beams are combined at the input of the channel emulator for validation of spatial correlation. The PDP validation is done separately for each beam in this case.</a:t>
            </a:r>
          </a:p>
          <a:p>
            <a:pPr lvl="1" fontAlgn="auto" hangingPunct="1"/>
            <a:endParaRPr lang="en-US" altLang="zh-CN" sz="2000" dirty="0"/>
          </a:p>
          <a:p>
            <a:pPr lvl="1" fontAlgn="auto" hangingPunct="1"/>
            <a:r>
              <a:rPr lang="en-US" altLang="zh-CN" sz="2000" dirty="0">
                <a:highlight>
                  <a:srgbClr val="00FF00"/>
                </a:highlight>
              </a:rPr>
              <a:t>Recommendation: </a:t>
            </a:r>
            <a:r>
              <a:rPr lang="en-US" altLang="zh-CN" sz="2000" dirty="0"/>
              <a:t>stick with previous agreements.</a:t>
            </a:r>
          </a:p>
          <a:p>
            <a:pPr fontAlgn="auto" hangingPunct="1"/>
            <a:endParaRPr lang="en-US" altLang="zh-CN" sz="24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C40AC361-DB24-40A5-9E7F-99E21F1E7551}"/>
              </a:ext>
            </a:extLst>
          </p:cNvPr>
          <p:cNvSpPr/>
          <p:nvPr/>
        </p:nvSpPr>
        <p:spPr>
          <a:xfrm>
            <a:off x="134034" y="3068960"/>
            <a:ext cx="8856013" cy="252028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141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98" y="-26573"/>
            <a:ext cx="8543191" cy="1143000"/>
          </a:xfrm>
        </p:spPr>
        <p:txBody>
          <a:bodyPr/>
          <a:lstStyle/>
          <a:p>
            <a:r>
              <a:rPr lang="en-US" dirty="0"/>
              <a:t>System validation(2)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800" b="1" dirty="0"/>
              <a:t>Reference curve for Channel model validation</a:t>
            </a:r>
            <a:endParaRPr lang="zh-CN" altLang="zh-CN" sz="2800" dirty="0"/>
          </a:p>
          <a:p>
            <a:pPr lvl="1" fontAlgn="auto" hangingPunct="1"/>
            <a:r>
              <a:rPr lang="en-US" altLang="zh-CN" sz="2400" dirty="0"/>
              <a:t>Reference figure for FR1 spatial correlation validation</a:t>
            </a:r>
          </a:p>
          <a:p>
            <a:pPr lvl="2" fontAlgn="auto" hangingPunct="1"/>
            <a:r>
              <a:rPr lang="en-US" altLang="zh-CN" sz="2000" dirty="0"/>
              <a:t>Option 1: Choose simulation curve as reference (previous agreements) </a:t>
            </a:r>
          </a:p>
          <a:p>
            <a:pPr lvl="2" fontAlgn="auto" hangingPunct="1"/>
            <a:r>
              <a:rPr lang="en-US" altLang="zh-CN" sz="2000" dirty="0"/>
              <a:t>Option 2: Choose theoretical curve as reference:</a:t>
            </a:r>
          </a:p>
          <a:p>
            <a:pPr fontAlgn="auto" hangingPunct="1"/>
            <a:r>
              <a:rPr lang="en-US" altLang="zh-CN" sz="2000" dirty="0"/>
              <a:t>Previous agreements: in WF </a:t>
            </a:r>
            <a:r>
              <a:rPr lang="en-GB" altLang="zh-CN" sz="2000" b="1" dirty="0"/>
              <a:t>R4-2017585</a:t>
            </a:r>
            <a:r>
              <a:rPr lang="en-GB" altLang="zh-CN" sz="2000" dirty="0"/>
              <a:t> RAN4#97e meeting</a:t>
            </a:r>
          </a:p>
          <a:p>
            <a:pPr lvl="1" fontAlgn="auto" hangingPunct="1"/>
            <a:r>
              <a:rPr lang="en-US" altLang="zh-CN" sz="2000" dirty="0"/>
              <a:t>Reference figure for channel model validation</a:t>
            </a:r>
          </a:p>
          <a:p>
            <a:pPr lvl="2" fontAlgn="auto" hangingPunct="1"/>
            <a:r>
              <a:rPr lang="en-US" altLang="zh-CN" sz="1800" dirty="0"/>
              <a:t>Simulated curve (channel model with BS filtering effect) with limited number of probes (16 probes for FR1 and 6 probes for FR2) is agreed as a reference, to be added into the TR to determine pass fail limits</a:t>
            </a:r>
          </a:p>
          <a:p>
            <a:pPr lvl="2" fontAlgn="auto" hangingPunct="1"/>
            <a:r>
              <a:rPr lang="en-US" altLang="zh-CN" sz="1800" dirty="0"/>
              <a:t>Simulated curve (channel model with BS filtering effect) with infinite number of probes is optional to be added </a:t>
            </a:r>
          </a:p>
          <a:p>
            <a:pPr lvl="2" fontAlgn="auto" hangingPunct="1"/>
            <a:r>
              <a:rPr lang="en-US" altLang="zh-CN" sz="1800" dirty="0"/>
              <a:t>Simulation results of the reference figure from CE vendors are encouraged next meeting</a:t>
            </a:r>
          </a:p>
          <a:p>
            <a:pPr lvl="1" fontAlgn="auto" hangingPunct="1"/>
            <a:endParaRPr lang="en-US" altLang="zh-CN" sz="2000" dirty="0"/>
          </a:p>
          <a:p>
            <a:pPr lvl="1" fontAlgn="auto" hangingPunct="1"/>
            <a:r>
              <a:rPr lang="en-US" altLang="zh-CN" sz="2000" dirty="0">
                <a:highlight>
                  <a:srgbClr val="00FF00"/>
                </a:highlight>
              </a:rPr>
              <a:t>Recommendation: </a:t>
            </a:r>
            <a:r>
              <a:rPr lang="en-US" altLang="zh-CN" sz="2000" dirty="0"/>
              <a:t>stick with previous agreements.</a:t>
            </a:r>
          </a:p>
          <a:p>
            <a:pPr fontAlgn="auto" hangingPunct="1"/>
            <a:endParaRPr lang="en-US" altLang="zh-CN" sz="24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C40AC361-DB24-40A5-9E7F-99E21F1E7551}"/>
              </a:ext>
            </a:extLst>
          </p:cNvPr>
          <p:cNvSpPr/>
          <p:nvPr/>
        </p:nvSpPr>
        <p:spPr>
          <a:xfrm>
            <a:off x="134034" y="2708920"/>
            <a:ext cx="8856013" cy="280831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801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98" y="-26573"/>
            <a:ext cx="8543191" cy="1143000"/>
          </a:xfrm>
        </p:spPr>
        <p:txBody>
          <a:bodyPr/>
          <a:lstStyle/>
          <a:p>
            <a:r>
              <a:rPr lang="en-US" dirty="0"/>
              <a:t>System validation(3)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800" b="1" dirty="0"/>
              <a:t>Simulated Channel model reference figure</a:t>
            </a:r>
            <a:endParaRPr lang="zh-CN" altLang="zh-CN" sz="2800" dirty="0"/>
          </a:p>
          <a:p>
            <a:pPr lvl="1" fontAlgn="auto" hangingPunct="1"/>
            <a:r>
              <a:rPr lang="en-US" altLang="zh-CN" sz="2400" dirty="0"/>
              <a:t>Reference figure for FR1 channel model validation</a:t>
            </a:r>
          </a:p>
          <a:p>
            <a:pPr lvl="2" fontAlgn="auto" hangingPunct="1"/>
            <a:r>
              <a:rPr lang="en-US" altLang="zh-CN" sz="2000" dirty="0"/>
              <a:t>Simulation results have been shared from CE vendors in [</a:t>
            </a:r>
            <a:r>
              <a:rPr lang="en-GB" sz="2000" dirty="0"/>
              <a:t>R4-2106902</a:t>
            </a:r>
            <a:r>
              <a:rPr lang="zh-CN" altLang="en-US" sz="2000" dirty="0"/>
              <a:t>，</a:t>
            </a:r>
            <a:r>
              <a:rPr lang="en-US" altLang="zh-CN" sz="2000" dirty="0"/>
              <a:t>R4-2106097] </a:t>
            </a:r>
          </a:p>
          <a:p>
            <a:pPr lvl="2" fontAlgn="auto" hangingPunct="1"/>
            <a:r>
              <a:rPr lang="en-US" altLang="zh-CN" sz="2000" dirty="0"/>
              <a:t>Aligned results from CE vendors on reference channel model curve is required next RAN4 meeting.</a:t>
            </a:r>
          </a:p>
          <a:p>
            <a:pPr lvl="1" fontAlgn="auto" hangingPunct="1"/>
            <a:endParaRPr lang="en-US" altLang="zh-CN" sz="2000" dirty="0"/>
          </a:p>
          <a:p>
            <a:pPr fontAlgn="auto" hangingPunct="1"/>
            <a:endParaRPr lang="en-US" altLang="zh-CN" sz="24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27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Test Parameters for requirements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882543" cy="5688632"/>
          </a:xfrm>
          <a:noFill/>
        </p:spPr>
        <p:txBody>
          <a:bodyPr>
            <a:normAutofit/>
          </a:bodyPr>
          <a:lstStyle/>
          <a:p>
            <a:r>
              <a:rPr lang="en-US" altLang="zh-CN" sz="2400" b="1" dirty="0"/>
              <a:t>Test Parameters for FR1 requirements</a:t>
            </a:r>
          </a:p>
          <a:p>
            <a:pPr lvl="1"/>
            <a:r>
              <a:rPr lang="en-US" altLang="zh-CN" sz="2200" dirty="0"/>
              <a:t>For FR1 2x2 MIMO OTA requirements, the candidate options are:</a:t>
            </a:r>
          </a:p>
          <a:p>
            <a:pPr lvl="2"/>
            <a:r>
              <a:rPr lang="en-US" altLang="zh-CN" sz="1800" dirty="0"/>
              <a:t>Option 1: CDL-A </a:t>
            </a:r>
            <a:r>
              <a:rPr lang="en-US" altLang="zh-CN" sz="1800" dirty="0" err="1"/>
              <a:t>UMi</a:t>
            </a:r>
            <a:endParaRPr lang="en-US" altLang="zh-CN" sz="1800" dirty="0"/>
          </a:p>
          <a:p>
            <a:pPr lvl="2"/>
            <a:r>
              <a:rPr lang="en-US" altLang="zh-CN" sz="1800" dirty="0"/>
              <a:t>Option 2: CDL-C </a:t>
            </a:r>
            <a:r>
              <a:rPr lang="en-US" altLang="zh-CN" sz="1800" dirty="0" err="1"/>
              <a:t>Umi</a:t>
            </a:r>
            <a:endParaRPr lang="en-US" altLang="zh-CN" sz="1800" dirty="0"/>
          </a:p>
          <a:p>
            <a:pPr marL="457200" lvl="1" indent="0">
              <a:buNone/>
            </a:pPr>
            <a:r>
              <a:rPr lang="en-US" sz="2000" dirty="0"/>
              <a:t>Note The impact of different channel models on the downlink received power need to be considered</a:t>
            </a:r>
          </a:p>
          <a:p>
            <a:pPr lvl="1"/>
            <a:r>
              <a:rPr lang="en-GB" sz="2200" b="1" dirty="0"/>
              <a:t>P</a:t>
            </a:r>
            <a:r>
              <a:rPr lang="en-GB" sz="2200" b="1" baseline="-25000" dirty="0"/>
              <a:t>RS-EPRE-MAX</a:t>
            </a:r>
            <a:r>
              <a:rPr lang="en-GB" sz="2200" dirty="0"/>
              <a:t> for band frequency &lt;3GHz, 40MHz bandwidth</a:t>
            </a:r>
            <a:endParaRPr lang="en-US" altLang="zh-CN" sz="2200" dirty="0"/>
          </a:p>
          <a:p>
            <a:pPr lvl="2"/>
            <a:r>
              <a:rPr lang="en-US" altLang="zh-CN" sz="1800" dirty="0"/>
              <a:t>Agreed as -80dBm/15kHz, </a:t>
            </a:r>
          </a:p>
          <a:p>
            <a:pPr lvl="2"/>
            <a:r>
              <a:rPr lang="en-US" altLang="zh-CN" sz="1800" dirty="0"/>
              <a:t>The above value can be modified based on practical measurement in the future</a:t>
            </a:r>
          </a:p>
          <a:p>
            <a:pPr lvl="1"/>
            <a:r>
              <a:rPr lang="en-GB" sz="2400" b="1" dirty="0"/>
              <a:t>P</a:t>
            </a:r>
            <a:r>
              <a:rPr lang="en-GB" sz="2400" b="1" baseline="-25000" dirty="0"/>
              <a:t>RS-EPRE-MAX</a:t>
            </a:r>
            <a:r>
              <a:rPr lang="en-GB" sz="2400" dirty="0"/>
              <a:t> for band frequency &gt;3GHz, 40MHz bandwidth</a:t>
            </a:r>
          </a:p>
          <a:p>
            <a:pPr lvl="2"/>
            <a:r>
              <a:rPr lang="en-GB" altLang="zh-CN" sz="1800" dirty="0"/>
              <a:t>Option 1: -80dBm/15kHz (or equivalent -77dBm/30kHz)</a:t>
            </a:r>
          </a:p>
          <a:p>
            <a:pPr lvl="2"/>
            <a:r>
              <a:rPr lang="en-GB" altLang="zh-CN" sz="1800" dirty="0"/>
              <a:t>Option 2: -79dBm/15kHz (or equivalent -76dBm/30kHz)</a:t>
            </a:r>
          </a:p>
          <a:p>
            <a:pPr lvl="1"/>
            <a:endParaRPr lang="en-GB" altLang="zh-CN" sz="2400" dirty="0"/>
          </a:p>
          <a:p>
            <a:pPr lvl="1"/>
            <a:endParaRPr lang="en-US" altLang="zh-CN" sz="2400" dirty="0"/>
          </a:p>
          <a:p>
            <a:pPr marL="457200" lvl="1" indent="0">
              <a:buNone/>
            </a:pPr>
            <a:endParaRPr lang="en-US" altLang="zh-CN" sz="20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F3B8583-13A4-4037-88CF-59AB118258EE}"/>
              </a:ext>
            </a:extLst>
          </p:cNvPr>
          <p:cNvSpPr/>
          <p:nvPr/>
        </p:nvSpPr>
        <p:spPr>
          <a:xfrm>
            <a:off x="185273" y="5605209"/>
            <a:ext cx="871296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 hangingPunct="1"/>
            <a:r>
              <a:rPr lang="en-US" altLang="zh-CN" sz="2000" dirty="0">
                <a:highlight>
                  <a:srgbClr val="00FF00"/>
                </a:highlight>
              </a:rPr>
              <a:t>-Recommendation: </a:t>
            </a:r>
          </a:p>
          <a:p>
            <a:pPr marL="1257300" lvl="2" indent="-342900" fontAlgn="auto" hangingPunct="1">
              <a:buFont typeface="Arial" panose="020B0604020202020204" pitchFamily="34" charset="0"/>
              <a:buChar char="•"/>
            </a:pPr>
            <a:r>
              <a:rPr lang="en-US" altLang="zh-CN" dirty="0"/>
              <a:t>For FR1 2x2 channel model, select Option2 as baseline for next steps</a:t>
            </a:r>
          </a:p>
          <a:p>
            <a:pPr marL="1257300" lvl="2" indent="-342900" fontAlgn="auto" hangingPunct="1">
              <a:buFont typeface="Arial" panose="020B0604020202020204" pitchFamily="34" charset="0"/>
              <a:buChar char="•"/>
            </a:pPr>
            <a:r>
              <a:rPr lang="en-US" altLang="zh-CN" dirty="0"/>
              <a:t>For </a:t>
            </a:r>
            <a:r>
              <a:rPr lang="en-US" altLang="zh-CN" dirty="0" err="1"/>
              <a:t>Pmax</a:t>
            </a:r>
            <a:r>
              <a:rPr lang="en-US" altLang="zh-CN" dirty="0"/>
              <a:t> &gt;</a:t>
            </a:r>
            <a:r>
              <a:rPr lang="en-US" altLang="zh-CN" dirty="0"/>
              <a:t>3GHz, </a:t>
            </a:r>
            <a:r>
              <a:rPr lang="en-US" altLang="zh-CN" u="sng" dirty="0">
                <a:solidFill>
                  <a:srgbClr val="FF0000"/>
                </a:solidFill>
              </a:rPr>
              <a:t>select option2 as baseline for next steps </a:t>
            </a:r>
            <a:r>
              <a:rPr lang="en-US" altLang="zh-CN" strike="sngStrike" dirty="0">
                <a:solidFill>
                  <a:srgbClr val="FF0000"/>
                </a:solidFill>
              </a:rPr>
              <a:t>aligned parameters for FR1, i.e. Option 1</a:t>
            </a:r>
          </a:p>
          <a:p>
            <a:pPr marL="1714500" lvl="3" indent="-342900" fontAlgn="auto" hangingPunct="1">
              <a:buFont typeface="Arial" panose="020B0604020202020204" pitchFamily="34" charset="0"/>
              <a:buChar char="•"/>
            </a:pPr>
            <a:r>
              <a:rPr lang="en-US" altLang="zh-CN" u="sng" dirty="0">
                <a:solidFill>
                  <a:srgbClr val="FF0000"/>
                </a:solidFill>
              </a:rPr>
              <a:t>Note: the above value can be modified based on practical measurement in the future</a:t>
            </a:r>
            <a:endParaRPr lang="en-US" altLang="zh-CN" u="sng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828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CD74E91CD4AF408185E1FC416F4AC4" ma:contentTypeVersion="12" ma:contentTypeDescription="Create a new document." ma:contentTypeScope="" ma:versionID="28f9cf7ff0947e6ff336ed57262b94f6">
  <xsd:schema xmlns:xsd="http://www.w3.org/2001/XMLSchema" xmlns:xs="http://www.w3.org/2001/XMLSchema" xmlns:p="http://schemas.microsoft.com/office/2006/metadata/properties" xmlns:ns2="bdd78157-346c-4767-bfdd-352789a5c5f1" xmlns:ns3="878f5c59-aec9-459c-acf8-8cf941473193" targetNamespace="http://schemas.microsoft.com/office/2006/metadata/properties" ma:root="true" ma:fieldsID="3e074cbbecf9664a3b9bd27592852fad" ns2:_="" ns3:_="">
    <xsd:import namespace="bdd78157-346c-4767-bfdd-352789a5c5f1"/>
    <xsd:import namespace="878f5c59-aec9-459c-acf8-8cf9414731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78157-346c-4767-bfdd-352789a5c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f5c59-aec9-459c-acf8-8cf941473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C46D2F-2B5C-4945-B9A0-8F53F9D5C4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6E5432-22C9-4DE3-B7FA-038EA267B234}">
  <ds:schemaRefs>
    <ds:schemaRef ds:uri="http://purl.org/dc/dcmitype/"/>
    <ds:schemaRef ds:uri="http://schemas.microsoft.com/office/infopath/2007/PartnerControls"/>
    <ds:schemaRef ds:uri="http://www.w3.org/XML/1998/namespace"/>
    <ds:schemaRef ds:uri="bdd78157-346c-4767-bfdd-352789a5c5f1"/>
    <ds:schemaRef ds:uri="http://schemas.microsoft.com/office/2006/documentManagement/types"/>
    <ds:schemaRef ds:uri="878f5c59-aec9-459c-acf8-8cf941473193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2BAB1D7-0253-4579-8856-F8B17F9D2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d78157-346c-4767-bfdd-352789a5c5f1"/>
    <ds:schemaRef ds:uri="878f5c59-aec9-459c-acf8-8cf9414731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4230</TotalTime>
  <Words>1371</Words>
  <Application>Microsoft Office PowerPoint</Application>
  <PresentationFormat>全屏显示(4:3)</PresentationFormat>
  <Paragraphs>141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Malgun Gothic</vt:lpstr>
      <vt:lpstr>ＭＳ Ｐゴシック</vt:lpstr>
      <vt:lpstr>宋体</vt:lpstr>
      <vt:lpstr>Arial</vt:lpstr>
      <vt:lpstr>Calibri</vt:lpstr>
      <vt:lpstr>Times New Roman</vt:lpstr>
      <vt:lpstr>Wingdings</vt:lpstr>
      <vt:lpstr>Wingdings 2</vt:lpstr>
      <vt:lpstr>Office 主题</vt:lpstr>
      <vt:lpstr>WF on NR MIMO OTA</vt:lpstr>
      <vt:lpstr>General </vt:lpstr>
      <vt:lpstr>Channel model</vt:lpstr>
      <vt:lpstr>Test Method</vt:lpstr>
      <vt:lpstr>Power validation procedure</vt:lpstr>
      <vt:lpstr>System validation(1)</vt:lpstr>
      <vt:lpstr>System validation(2)</vt:lpstr>
      <vt:lpstr>System validation(3)</vt:lpstr>
      <vt:lpstr>Test Parameters for requirements </vt:lpstr>
      <vt:lpstr>Test Parameters for requirements </vt:lpstr>
      <vt:lpstr>FR1 MIMO OTA requirements</vt:lpstr>
      <vt:lpstr>FR2 MIMO OTA requirements</vt:lpstr>
      <vt:lpstr>FR2 simulation activity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MU and test tolerance</dc:title>
  <dc:creator>Ruixin Wang（CATR）</dc:creator>
  <cp:keywords>CTPClassification=CTP_PUBLIC:VisualMarkings=</cp:keywords>
  <cp:lastModifiedBy>Wangzhou (Standard &amp; Patent and Pre-Research Dept)</cp:lastModifiedBy>
  <cp:revision>1246</cp:revision>
  <dcterms:created xsi:type="dcterms:W3CDTF">2016-04-12T20:58:18Z</dcterms:created>
  <dcterms:modified xsi:type="dcterms:W3CDTF">2021-04-17T09:28:34Z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(3)4tzuxjrKY2CLEyncGvlu5q7mPjsf84w0Wn7qNZvIdckPmMQjTO6/3iDGWvEnJ0pfm3906/0U
bBf6+hYhn9Sn6JtqYxSjSMRsLcQFvOfuLyJs89fv73a9SUNfqoNYdeATbvTr45kwQZ89cYh0
SJwGHuovzK+nwWB3Ln8+OAwnj/0HRIfjuzbC2nbq9YD/bYw3TXRFQbK3bv+A29NJkPgqV38f
Vrvrln1hJzolb8I6tR</vt:lpwstr>
  </property>
  <property fmtid="{D5CDD505-2E9C-101B-9397-08002B2CF9AE}" pid="3" name="_2015_ms_pID_7253431">
    <vt:lpwstr>N2tQtHvJpgua5D3Fjf9vGLeCDA9M8ZFlL4EhAcT2LbI5lJcsU4bqNx
sKX7Nx4N6aWoc500OpAldyKwWRoCVwqaWYwqjzGElUpnmOoi8N2V4/y6TKIwz7I/fnZW5QaV
mbLP3ilx7dC4rLij7ZyC1siAjwaogPzXMw01rGeGhTE35ZecYvZBnOE6fxnyeBpgl/RgcQsj
iFNwzbamXMAApBEzU1wHMRjBTilvTSfhFSzO</vt:lpwstr>
  </property>
  <property fmtid="{D5CDD505-2E9C-101B-9397-08002B2CF9AE}" pid="4" name="_2015_ms_pID_7253432">
    <vt:lpwstr>QnDlbH1PVx1KLNuX59N2M9tesuK2P4zm3Qhb
WJwz7qEN5QqzKkBplnIJZ+6gjOXRgNea/6vtXM45jmdQuPGom2c=</vt:lpwstr>
  </property>
  <property fmtid="{D5CDD505-2E9C-101B-9397-08002B2CF9AE}" pid="5" name="TitusGUID">
    <vt:lpwstr>7ae9abdc-947a-4699-bc5a-913cc8dc90e2</vt:lpwstr>
  </property>
  <property fmtid="{D5CDD505-2E9C-101B-9397-08002B2CF9AE}" pid="6" name="CTP_TimeStamp">
    <vt:lpwstr>2016-11-19 00:27:52Z</vt:lpwstr>
  </property>
  <property fmtid="{D5CDD505-2E9C-101B-9397-08002B2CF9AE}" pid="7" name="CTP_BU">
    <vt:lpwstr>NA</vt:lpwstr>
  </property>
  <property fmtid="{D5CDD505-2E9C-101B-9397-08002B2CF9AE}" pid="8" name="CTP_IDSID">
    <vt:lpwstr>NA</vt:lpwstr>
  </property>
  <property fmtid="{D5CDD505-2E9C-101B-9397-08002B2CF9AE}" pid="9" name="CTP_WWID">
    <vt:lpwstr>NA</vt:lpwstr>
  </property>
  <property fmtid="{D5CDD505-2E9C-101B-9397-08002B2CF9AE}" pid="10" name="CTPClassification">
    <vt:lpwstr>CTP_PUBLIC</vt:lpwstr>
  </property>
  <property fmtid="{D5CDD505-2E9C-101B-9397-08002B2CF9AE}" pid="11" name="RS_Classification">
    <vt:lpwstr>UNRESTRICTED</vt:lpwstr>
  </property>
  <property fmtid="{D5CDD505-2E9C-101B-9397-08002B2CF9AE}" pid="12" name="RS_ClassificationID">
    <vt:i4>0</vt:i4>
  </property>
  <property fmtid="{D5CDD505-2E9C-101B-9397-08002B2CF9AE}" pid="13" name="ContentTypeId">
    <vt:lpwstr>0x01010017CD74E91CD4AF408185E1FC416F4AC4</vt:lpwstr>
  </property>
  <property fmtid="{D5CDD505-2E9C-101B-9397-08002B2CF9AE}" pid="14" name="NSCPROP_SA">
    <vt:lpwstr>D:\RAN4 Meeting Doc\RAN4_95e\draft  WF on FR2 MIMO OTA v1.pptx</vt:lpwstr>
  </property>
  <property fmtid="{D5CDD505-2E9C-101B-9397-08002B2CF9AE}" pid="15" name="_readonly">
    <vt:lpwstr/>
  </property>
  <property fmtid="{D5CDD505-2E9C-101B-9397-08002B2CF9AE}" pid="16" name="_change">
    <vt:lpwstr/>
  </property>
  <property fmtid="{D5CDD505-2E9C-101B-9397-08002B2CF9AE}" pid="17" name="_full-control">
    <vt:lpwstr/>
  </property>
  <property fmtid="{D5CDD505-2E9C-101B-9397-08002B2CF9AE}" pid="18" name="sflag">
    <vt:lpwstr>1618562574</vt:lpwstr>
  </property>
</Properties>
</file>