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8"/>
  </p:notesMasterIdLst>
  <p:sldIdLst>
    <p:sldId id="256" r:id="rId5"/>
    <p:sldId id="310" r:id="rId6"/>
    <p:sldId id="311" r:id="rId7"/>
    <p:sldId id="313" r:id="rId8"/>
    <p:sldId id="318" r:id="rId9"/>
    <p:sldId id="309" r:id="rId10"/>
    <p:sldId id="314" r:id="rId11"/>
    <p:sldId id="315" r:id="rId12"/>
    <p:sldId id="305" r:id="rId13"/>
    <p:sldId id="307" r:id="rId14"/>
    <p:sldId id="316" r:id="rId15"/>
    <p:sldId id="317" r:id="rId16"/>
    <p:sldId id="306" r:id="rId17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6" autoAdjust="0"/>
    <p:restoredTop sz="94426" autoAdjust="0"/>
  </p:normalViewPr>
  <p:slideViewPr>
    <p:cSldViewPr>
      <p:cViewPr varScale="1">
        <p:scale>
          <a:sx n="81" d="100"/>
          <a:sy n="81" d="100"/>
        </p:scale>
        <p:origin x="167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8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64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43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32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5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5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2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NR MIMO 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vivo, CAICT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#98-bis-e</a:t>
            </a:r>
            <a:r>
              <a:rPr lang="en-GB" altLang="zh-CN" sz="1800" b="1" dirty="0"/>
              <a:t>                                                                      R4-2106092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Apr. 12-20,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8.1.1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FR1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FR1 </a:t>
            </a:r>
            <a:r>
              <a:rPr lang="en-US" altLang="zh-CN" sz="2400" dirty="0" err="1"/>
              <a:t>FoM</a:t>
            </a:r>
            <a:r>
              <a:rPr lang="en-US" altLang="zh-CN" sz="2400" dirty="0"/>
              <a:t>:</a:t>
            </a:r>
          </a:p>
          <a:p>
            <a:pPr lvl="2" fontAlgn="auto" hangingPunct="1"/>
            <a:r>
              <a:rPr lang="en-US" altLang="zh-CN" sz="2000" dirty="0"/>
              <a:t>Restriction of </a:t>
            </a:r>
            <a:r>
              <a:rPr lang="en-US" altLang="zh-CN" sz="2000" dirty="0" err="1"/>
              <a:t>P</a:t>
            </a:r>
            <a:r>
              <a:rPr lang="en-US" altLang="zh-CN" sz="2000" baseline="-25000" dirty="0" err="1"/>
              <a:t>mode</a:t>
            </a:r>
            <a:r>
              <a:rPr lang="en-US" altLang="zh-CN" sz="2000" dirty="0"/>
              <a:t> at 90%TP for 10MHz and 40MHz CHBW. </a:t>
            </a:r>
          </a:p>
          <a:p>
            <a:pPr lvl="3" fontAlgn="auto" hangingPunct="1"/>
            <a:r>
              <a:rPr lang="en-US" altLang="zh-CN" sz="1800" dirty="0"/>
              <a:t>For 10MHz and 40MHz CHBW, the [10] of total 12 P</a:t>
            </a:r>
            <a:r>
              <a:rPr lang="en-US" altLang="zh-CN" sz="1800" baseline="-25000" dirty="0"/>
              <a:t>MODE</a:t>
            </a:r>
            <a:r>
              <a:rPr lang="en-US" altLang="zh-CN" sz="1800" dirty="0"/>
              <a:t> should reach 90%TP based on the current  assumption of </a:t>
            </a:r>
            <a:r>
              <a:rPr lang="en-GB" altLang="zh-CN" sz="1800" b="1" dirty="0"/>
              <a:t>P</a:t>
            </a:r>
            <a:r>
              <a:rPr lang="en-GB" altLang="zh-CN" sz="1800" b="1" baseline="-25000" dirty="0"/>
              <a:t>RS-EPRE-MAX</a:t>
            </a:r>
            <a:r>
              <a:rPr lang="en-GB" altLang="zh-CN" sz="1800" dirty="0"/>
              <a:t> value</a:t>
            </a:r>
          </a:p>
          <a:p>
            <a:pPr lvl="3" fontAlgn="auto" hangingPunct="1"/>
            <a:r>
              <a:rPr lang="en-GB" altLang="zh-CN" sz="1800" dirty="0"/>
              <a:t>The final decision will be concluded during requirement discussion stage</a:t>
            </a:r>
            <a:endParaRPr lang="en-US" altLang="zh-CN" sz="1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17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FR2 </a:t>
            </a:r>
            <a:r>
              <a:rPr lang="en-US" altLang="zh-CN" sz="2400" dirty="0" err="1"/>
              <a:t>FoM</a:t>
            </a:r>
            <a:r>
              <a:rPr lang="en-US" altLang="zh-CN" sz="2400" dirty="0"/>
              <a:t>:</a:t>
            </a:r>
          </a:p>
          <a:p>
            <a:pPr lvl="2" fontAlgn="auto" hangingPunct="1"/>
            <a:r>
              <a:rPr lang="en-US" altLang="zh-CN" sz="2000" dirty="0"/>
              <a:t>Refinement of MASC calculation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FR2 MASC is the average of “top N points” instead of “all the values better than 50% percentile of CCDF”. </a:t>
            </a:r>
          </a:p>
          <a:p>
            <a:pPr lvl="4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1: only consider PC3, N is specified clearly as 18; (in the WID, Smartphone is the first priority)</a:t>
            </a:r>
          </a:p>
          <a:p>
            <a:pPr lvl="4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2: consider all the PCs, specify several N values for each PC; For PC3, N=18, other PCs FFS;</a:t>
            </a:r>
          </a:p>
          <a:p>
            <a:pPr lvl="2" fontAlgn="auto" hangingPunct="1"/>
            <a:r>
              <a:rPr lang="en-US" altLang="zh-CN" sz="2200" dirty="0"/>
              <a:t>Additional criterion of FR2 </a:t>
            </a:r>
            <a:r>
              <a:rPr lang="en-US" altLang="zh-CN" sz="2200" dirty="0" err="1"/>
              <a:t>FoM</a:t>
            </a:r>
            <a:endParaRPr lang="en-US" altLang="zh-CN" sz="2200" dirty="0"/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The EUT must meet 70% throughput in [TBD] of total 36 3D orientations. If the EUT fails to meet this criterion even under maximum downlink power condition [TBD], the EUT shall fail the FR2 MIMO OTA test.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Additional criterion (on other TP outage level) is FFS.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A92156E-5082-42D1-8B29-24A12105B9E5}"/>
              </a:ext>
            </a:extLst>
          </p:cNvPr>
          <p:cNvSpPr/>
          <p:nvPr/>
        </p:nvSpPr>
        <p:spPr>
          <a:xfrm>
            <a:off x="277079" y="540614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 for MASC calculation: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Select Option2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Stabilize the TP R4-2106093, if consensus reached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12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simulation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FR2 simulation to ease the gap:</a:t>
            </a:r>
          </a:p>
          <a:p>
            <a:pPr lvl="2" fontAlgn="auto" hangingPunct="1"/>
            <a:r>
              <a:rPr lang="en-US" altLang="zh-CN" sz="2000" dirty="0"/>
              <a:t>The gap between simulation vs measurement should be minimized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1: Companies should </a:t>
            </a:r>
            <a:r>
              <a:rPr lang="en-US" altLang="zh-CN" sz="1800" dirty="0" err="1"/>
              <a:t>analyse</a:t>
            </a:r>
            <a:r>
              <a:rPr lang="en-US" altLang="zh-CN" sz="1800" dirty="0"/>
              <a:t> the impact induced by the unaligned channel model parameters between simulation and chamber, i.e. how to reflect the characteristic more close to the condition in a FR2 chamber. 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2:TE vendors to provide a reference probe weights for the 6 probes to facilitate the gap between measurement and simulation</a:t>
            </a:r>
          </a:p>
          <a:p>
            <a:pPr lvl="1" fontAlgn="auto" hangingPunct="1"/>
            <a:r>
              <a:rPr lang="en-US" altLang="zh-CN" sz="2600" dirty="0"/>
              <a:t>Specific FR2 simulation parameters for platform alignment between each company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UE antenna: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UE beamforming: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Polarization alignment: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A92156E-5082-42D1-8B29-24A12105B9E5}"/>
              </a:ext>
            </a:extLst>
          </p:cNvPr>
          <p:cNvSpPr/>
          <p:nvPr/>
        </p:nvSpPr>
        <p:spPr>
          <a:xfrm>
            <a:off x="277079" y="5406146"/>
            <a:ext cx="87129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TBD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165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Further study the proper Channel model for FR1 2x2 MIMO OTA requirements </a:t>
            </a:r>
          </a:p>
          <a:p>
            <a:pPr lvl="1" fontAlgn="auto" hangingPunct="1"/>
            <a:r>
              <a:rPr lang="en-US" altLang="zh-CN" sz="2200" dirty="0"/>
              <a:t>Further Discuss the pass/fail limit and reference figure of channel model validation</a:t>
            </a:r>
          </a:p>
          <a:p>
            <a:pPr lvl="1" fontAlgn="auto" hangingPunct="1"/>
            <a:r>
              <a:rPr lang="en-US" altLang="zh-CN" sz="2200" dirty="0"/>
              <a:t>Further discuss the DL </a:t>
            </a:r>
            <a:r>
              <a:rPr lang="en-US" altLang="zh-CN" sz="2200" dirty="0" err="1"/>
              <a:t>Pmax</a:t>
            </a:r>
            <a:r>
              <a:rPr lang="en-US" altLang="zh-CN" sz="2200" dirty="0"/>
              <a:t> for FR1 and FR2</a:t>
            </a:r>
          </a:p>
          <a:p>
            <a:pPr lvl="1" fontAlgn="auto" hangingPunct="1"/>
            <a:r>
              <a:rPr lang="en-US" altLang="zh-CN" sz="2200" dirty="0"/>
              <a:t>Measurement results of FR1 or FR2 UEs are encouraged for discussion</a:t>
            </a:r>
          </a:p>
          <a:p>
            <a:pPr lvl="1" fontAlgn="auto" hangingPunct="1"/>
            <a:r>
              <a:rPr lang="en-US" altLang="zh-CN" sz="2200" dirty="0"/>
              <a:t>Channel model validation results for FR2 channel models are encourages</a:t>
            </a:r>
          </a:p>
          <a:p>
            <a:pPr lvl="1" fontAlgn="auto" hangingPunct="1"/>
            <a:r>
              <a:rPr lang="en-US" altLang="zh-CN" sz="2200" dirty="0"/>
              <a:t>Further discuss how to handle FR2 blocking issue</a:t>
            </a:r>
          </a:p>
          <a:p>
            <a:pPr lvl="1" fontAlgn="auto" hangingPunct="1"/>
            <a:r>
              <a:rPr lang="en-US" altLang="zh-CN" sz="2200" dirty="0"/>
              <a:t>Further discuss FR2 simulation</a:t>
            </a:r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G</a:t>
            </a:r>
            <a:r>
              <a:rPr lang="en-US" altLang="zh-CN" dirty="0"/>
              <a:t>eneral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Updated Workplan for MIMO OTA WI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The updated workplan of NR MIMO OTA WI based on the Rel-17 timeline and RAN4 meeting plan is approved [R4-2106096]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32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Channel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FR1 BS antenna element polarization</a:t>
            </a:r>
            <a:endParaRPr lang="zh-CN" altLang="zh-CN" sz="2400" dirty="0"/>
          </a:p>
          <a:p>
            <a:pPr lvl="1" fontAlgn="auto" hangingPunct="1"/>
            <a:r>
              <a:rPr lang="en-GB" sz="2400" dirty="0"/>
              <a:t>Apply </a:t>
            </a:r>
            <a:r>
              <a:rPr lang="en-GB" sz="2400" dirty="0">
                <a:solidFill>
                  <a:srgbClr val="595959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Ò</a:t>
            </a:r>
            <a:r>
              <a:rPr lang="en-GB" sz="2400" dirty="0"/>
              <a:t> polarized antenna model with 45˚ slant angle for FR1 MIMO OTA and </a:t>
            </a:r>
            <a:r>
              <a:rPr lang="en-GB" sz="2400" dirty="0" err="1">
                <a:solidFill>
                  <a:srgbClr val="595959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Ë</a:t>
            </a:r>
            <a:r>
              <a:rPr lang="en-GB" sz="2400" dirty="0" err="1"/>
              <a:t>polarized</a:t>
            </a:r>
            <a:r>
              <a:rPr lang="en-GB" sz="2400" dirty="0"/>
              <a:t> antenna model for FR2 MIMO OTA.</a:t>
            </a:r>
          </a:p>
          <a:p>
            <a:pPr lvl="1" fontAlgn="auto" hangingPunct="1"/>
            <a:r>
              <a:rPr lang="en-GB" sz="2400" dirty="0"/>
              <a:t>Use polarization model-2 of section 7.3.2 of TR 38.901 for implementing the +/-45˚ slant angle for FR1 antenna model and 0˚/90˚ slant angle for FR2 antenna model.</a:t>
            </a:r>
            <a:endParaRPr lang="en-US" altLang="zh-CN" sz="2400" dirty="0"/>
          </a:p>
          <a:p>
            <a:pPr lvl="1" fontAlgn="auto" hangingPunct="1"/>
            <a:r>
              <a:rPr lang="en-US" altLang="zh-CN" sz="2400" dirty="0"/>
              <a:t>A TP is needed to add above information into spec next meeting</a:t>
            </a:r>
          </a:p>
          <a:p>
            <a:r>
              <a:rPr lang="en-GB" altLang="zh-CN" sz="2400" b="1" dirty="0"/>
              <a:t>FR2 BS antenna element polarization</a:t>
            </a:r>
            <a:endParaRPr lang="zh-CN" altLang="zh-CN" sz="2400" dirty="0"/>
          </a:p>
          <a:p>
            <a:pPr lvl="1" fontAlgn="auto" hangingPunct="1"/>
            <a:r>
              <a:rPr lang="en-GB" sz="2400" dirty="0"/>
              <a:t>P1:Apply </a:t>
            </a:r>
            <a:r>
              <a:rPr lang="en-GB" sz="2400" dirty="0">
                <a:solidFill>
                  <a:srgbClr val="595959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Ë</a:t>
            </a:r>
            <a:r>
              <a:rPr lang="en-GB" sz="2400" dirty="0"/>
              <a:t> polarized antenna model for FR2 MIMO OTA</a:t>
            </a:r>
          </a:p>
          <a:p>
            <a:pPr lvl="1" fontAlgn="auto" hangingPunct="1"/>
            <a:r>
              <a:rPr lang="en-GB" sz="2400" dirty="0"/>
              <a:t>P2:Use polarization model-2 of section 7.3.2 of TR 38.901 for implementing the 0˚/90˚ slant angle for FR2 antenna model</a:t>
            </a:r>
            <a:endParaRPr lang="en-US" altLang="zh-CN" sz="2000" strike="sngStrike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A4458B7-75D4-4AFA-A8EB-FEC917F78D9C}"/>
              </a:ext>
            </a:extLst>
          </p:cNvPr>
          <p:cNvSpPr/>
          <p:nvPr/>
        </p:nvSpPr>
        <p:spPr>
          <a:xfrm>
            <a:off x="-33911" y="5769834"/>
            <a:ext cx="9023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/>
              <a:t>- </a:t>
            </a:r>
            <a:r>
              <a:rPr lang="en-US" altLang="zh-CN" sz="2000" dirty="0">
                <a:highlight>
                  <a:srgbClr val="00FF00"/>
                </a:highlight>
              </a:rPr>
              <a:t>Recommendation for FR2: </a:t>
            </a:r>
            <a:r>
              <a:rPr lang="en-US" altLang="zh-CN" sz="2000" dirty="0"/>
              <a:t>keep above proposals as starting point, confirm next meeting.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48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Test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FR2 blocking issue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Further study how to address the FR2 blocking issue</a:t>
            </a:r>
          </a:p>
          <a:p>
            <a:pPr lvl="1" fontAlgn="auto" hangingPunct="1"/>
            <a:r>
              <a:rPr lang="en-US" altLang="zh-CN" sz="2400" dirty="0"/>
              <a:t>The approach provided by Keysight could be a starting point,</a:t>
            </a:r>
          </a:p>
          <a:p>
            <a:pPr lvl="2" fontAlgn="auto" hangingPunct="1"/>
            <a:r>
              <a:rPr lang="en-US" altLang="zh-CN" sz="2000" dirty="0"/>
              <a:t>Three-step simulation/measurement approach to quantify the blocking issue </a:t>
            </a:r>
          </a:p>
          <a:p>
            <a:pPr lvl="2" fontAlgn="auto" hangingPunct="1"/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1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Power validation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lnSpcReduction="10000"/>
          </a:bodyPr>
          <a:lstStyle/>
          <a:p>
            <a:r>
              <a:rPr lang="en-GB" altLang="zh-CN" sz="2400" b="1" dirty="0"/>
              <a:t>Update the power validation procedure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If a horizontally polarized sleeve dipole is used for H component power validation, the horizontal positions should be at least 4. </a:t>
            </a:r>
          </a:p>
          <a:p>
            <a:pPr lvl="1" fontAlgn="auto" hangingPunct="1"/>
            <a:r>
              <a:rPr lang="en-US" altLang="zh-CN" sz="2400" dirty="0"/>
              <a:t>A note is needed in the power validation Measurement Procedure: “Note: in step 4, if horizontally polarized sleeve dipole is used, the reference gain correction should be the average of the theta gain pattern cut of the dipole.”</a:t>
            </a:r>
          </a:p>
          <a:p>
            <a:pPr lvl="1" fontAlgn="auto" hangingPunct="1"/>
            <a:r>
              <a:rPr lang="en-US" altLang="zh-CN" sz="2400" dirty="0"/>
              <a:t>Correct the mistake of power validation procedure</a:t>
            </a:r>
          </a:p>
          <a:p>
            <a:pPr lvl="2" fontAlgn="auto" hangingPunct="1"/>
            <a:r>
              <a:rPr lang="en-US" altLang="zh-CN" sz="2000" dirty="0"/>
              <a:t>For PDP, Doppler, Spatial correlation, and XPR, keep using the sub-bands grouping approach, i.e. same as quality of quite zone</a:t>
            </a:r>
          </a:p>
          <a:p>
            <a:pPr lvl="2" fontAlgn="auto" hangingPunct="1"/>
            <a:r>
              <a:rPr lang="en-US" altLang="zh-CN" sz="2000" dirty="0"/>
              <a:t>For power validation, the measurement should be done per-band </a:t>
            </a:r>
          </a:p>
          <a:p>
            <a:pPr lvl="1" fontAlgn="auto" hangingPunct="1"/>
            <a:r>
              <a:rPr lang="en-GB" sz="2200" dirty="0"/>
              <a:t>The power validation results should be considered as systematic offset of each band, which needs to be used to correct on the final sensitivity value to further reduce measurement uncertainty</a:t>
            </a:r>
            <a:r>
              <a:rPr lang="en-US" altLang="zh-CN" sz="2200" dirty="0"/>
              <a:t> </a:t>
            </a:r>
          </a:p>
          <a:p>
            <a:pPr fontAlgn="auto" hangingPunct="1"/>
            <a:r>
              <a:rPr lang="en-GB" altLang="zh-CN" sz="2400" dirty="0"/>
              <a:t>Further check the H component measure time with more than 4 averaging (e.g., 8 or 16) is encouraged</a:t>
            </a:r>
          </a:p>
          <a:p>
            <a:pPr fontAlgn="auto" hangingPunct="1"/>
            <a:endParaRPr lang="zh-CN" altLang="zh-CN" sz="2400" b="1" dirty="0"/>
          </a:p>
          <a:p>
            <a:pPr fontAlgn="auto" hangingPunct="1"/>
            <a:endParaRPr lang="en-US" altLang="zh-CN" sz="2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705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US" altLang="zh-CN" sz="2800" b="1" dirty="0" err="1"/>
              <a:t>gNB</a:t>
            </a:r>
            <a:r>
              <a:rPr lang="en-US" altLang="zh-CN" sz="2800" b="1" dirty="0"/>
              <a:t> Beams for </a:t>
            </a:r>
            <a:r>
              <a:rPr lang="en-GB" altLang="zh-CN" sz="2800" b="1" dirty="0"/>
              <a:t>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 err="1"/>
              <a:t>gNB</a:t>
            </a:r>
            <a:r>
              <a:rPr lang="en-US" altLang="zh-CN" sz="2400" dirty="0"/>
              <a:t> Beams Usage Criteria for FR1 MIMO OTA Channel Model Validation</a:t>
            </a:r>
          </a:p>
          <a:p>
            <a:pPr lvl="2" fontAlgn="auto" hangingPunct="1"/>
            <a:r>
              <a:rPr lang="en-US" altLang="zh-CN" sz="2000" dirty="0"/>
              <a:t>Option 1: Beam specific: (agreed as baseline, to define limits) </a:t>
            </a:r>
          </a:p>
          <a:p>
            <a:pPr lvl="2" fontAlgn="auto" hangingPunct="1"/>
            <a:r>
              <a:rPr lang="en-US" altLang="zh-CN" sz="2000" dirty="0"/>
              <a:t>Option 2: Combined beams:</a:t>
            </a:r>
          </a:p>
          <a:p>
            <a:pPr fontAlgn="auto" hangingPunct="1"/>
            <a:r>
              <a:rPr lang="en-US" altLang="zh-CN" sz="2000" dirty="0"/>
              <a:t>Previous agreements: in WF </a:t>
            </a:r>
            <a:r>
              <a:rPr lang="en-GB" altLang="zh-CN" sz="2000" b="1" dirty="0"/>
              <a:t>R4-2103913</a:t>
            </a:r>
            <a:r>
              <a:rPr lang="en-GB" altLang="zh-CN" sz="2000" dirty="0"/>
              <a:t> RAN4#98e meeting:</a:t>
            </a:r>
          </a:p>
          <a:p>
            <a:pPr lvl="1" fontAlgn="auto" hangingPunct="1"/>
            <a:r>
              <a:rPr lang="en-US" altLang="zh-CN" sz="2000" dirty="0" err="1"/>
              <a:t>gNB</a:t>
            </a:r>
            <a:r>
              <a:rPr lang="en-US" altLang="zh-CN" sz="2000" dirty="0"/>
              <a:t> Beams Usage Criteria for FR1 MIMO OTA Channel Model Validation</a:t>
            </a:r>
          </a:p>
          <a:p>
            <a:pPr lvl="2" fontAlgn="auto" hangingPunct="1"/>
            <a:r>
              <a:rPr lang="en-US" altLang="zh-CN" sz="1800" dirty="0"/>
              <a:t>Option 1: Beam specific: The two strongest beams are measured separately applied for all channel model validation factors (agreed as baseline, further define validation pass/fail limit based on this approach) </a:t>
            </a:r>
          </a:p>
          <a:p>
            <a:pPr lvl="2" fontAlgn="auto" hangingPunct="1"/>
            <a:r>
              <a:rPr lang="en-US" altLang="zh-CN" sz="1800" dirty="0"/>
              <a:t>Option 2: Combined beams: The two strongest beams are combined at the input of the channel emulator for validation of spatial correlation. The PDP validation is done separately for each beam in this case.</a:t>
            </a:r>
          </a:p>
          <a:p>
            <a:pPr lvl="1" fontAlgn="auto" hangingPunct="1"/>
            <a:endParaRPr lang="en-US" altLang="zh-CN" sz="2000" dirty="0"/>
          </a:p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Recommendation: </a:t>
            </a:r>
            <a:r>
              <a:rPr lang="en-US" altLang="zh-CN" sz="2000" dirty="0"/>
              <a:t>stick with previous agreements.</a:t>
            </a:r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40AC361-DB24-40A5-9E7F-99E21F1E7551}"/>
              </a:ext>
            </a:extLst>
          </p:cNvPr>
          <p:cNvSpPr/>
          <p:nvPr/>
        </p:nvSpPr>
        <p:spPr>
          <a:xfrm>
            <a:off x="134034" y="3068960"/>
            <a:ext cx="8856013" cy="25202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41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Reference curve for 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Reference figure for FR1 spatial correlation validation</a:t>
            </a:r>
          </a:p>
          <a:p>
            <a:pPr lvl="2" fontAlgn="auto" hangingPunct="1"/>
            <a:r>
              <a:rPr lang="en-US" altLang="zh-CN" sz="2000" dirty="0"/>
              <a:t>Option 1: Choose simulation curve as reference (previous agreements) </a:t>
            </a:r>
          </a:p>
          <a:p>
            <a:pPr lvl="2" fontAlgn="auto" hangingPunct="1"/>
            <a:r>
              <a:rPr lang="en-US" altLang="zh-CN" sz="2000" dirty="0"/>
              <a:t>Option 2: Choose theoretical curve as reference:</a:t>
            </a:r>
          </a:p>
          <a:p>
            <a:pPr fontAlgn="auto" hangingPunct="1"/>
            <a:r>
              <a:rPr lang="en-US" altLang="zh-CN" sz="2000" dirty="0"/>
              <a:t>Previous agreements: in WF </a:t>
            </a:r>
            <a:r>
              <a:rPr lang="en-GB" altLang="zh-CN" sz="2000" b="1" dirty="0"/>
              <a:t>R4-2017585</a:t>
            </a:r>
            <a:r>
              <a:rPr lang="en-GB" altLang="zh-CN" sz="2000" dirty="0"/>
              <a:t> RAN4#97e meeting</a:t>
            </a:r>
          </a:p>
          <a:p>
            <a:pPr lvl="1" fontAlgn="auto" hangingPunct="1"/>
            <a:r>
              <a:rPr lang="en-US" altLang="zh-CN" sz="2000" dirty="0"/>
              <a:t>Reference figure for channel model validation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limited number of probes (16 probes for FR1 and 6 probes for FR2) is agreed as a reference, to be added into the TR to determine pass fail limits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infinite number of probes is optional to be added </a:t>
            </a:r>
          </a:p>
          <a:p>
            <a:pPr lvl="2" fontAlgn="auto" hangingPunct="1"/>
            <a:r>
              <a:rPr lang="en-US" altLang="zh-CN" sz="1800" dirty="0"/>
              <a:t>Simulation results of the reference figure from CE vendors are encouraged next meeting</a:t>
            </a:r>
          </a:p>
          <a:p>
            <a:pPr lvl="1" fontAlgn="auto" hangingPunct="1"/>
            <a:endParaRPr lang="en-US" altLang="zh-CN" sz="2000" dirty="0"/>
          </a:p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Recommendation: </a:t>
            </a:r>
            <a:r>
              <a:rPr lang="en-US" altLang="zh-CN" sz="2000" dirty="0"/>
              <a:t>stick with previous agreements.</a:t>
            </a:r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40AC361-DB24-40A5-9E7F-99E21F1E7551}"/>
              </a:ext>
            </a:extLst>
          </p:cNvPr>
          <p:cNvSpPr/>
          <p:nvPr/>
        </p:nvSpPr>
        <p:spPr>
          <a:xfrm>
            <a:off x="134034" y="2708920"/>
            <a:ext cx="8856013" cy="28083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01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Simulated Channel model reference figure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Reference figure for FR1 channel model validation</a:t>
            </a:r>
          </a:p>
          <a:p>
            <a:pPr lvl="2" fontAlgn="auto" hangingPunct="1"/>
            <a:r>
              <a:rPr lang="en-US" altLang="zh-CN" sz="2000" dirty="0"/>
              <a:t>Simulation results have been shared from CE vendors in [</a:t>
            </a:r>
            <a:r>
              <a:rPr lang="en-GB" sz="2000" dirty="0"/>
              <a:t>R4-2106902</a:t>
            </a:r>
            <a:r>
              <a:rPr lang="zh-CN" altLang="en-US" sz="2000" dirty="0"/>
              <a:t>，</a:t>
            </a:r>
            <a:r>
              <a:rPr lang="en-US" altLang="zh-CN" sz="2000" dirty="0"/>
              <a:t>R4-2106097] </a:t>
            </a:r>
          </a:p>
          <a:p>
            <a:pPr lvl="2" fontAlgn="auto" hangingPunct="1"/>
            <a:r>
              <a:rPr lang="en-US" altLang="zh-CN" sz="2000" dirty="0"/>
              <a:t>Aligned results from CE vendors on reference channel model curve is required next RAN4 meeting.</a:t>
            </a:r>
          </a:p>
          <a:p>
            <a:pPr lvl="1" fontAlgn="auto" hangingPunct="1"/>
            <a:endParaRPr lang="en-US" altLang="zh-CN" sz="2000" dirty="0"/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27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Test Parameters for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82543" cy="5688632"/>
          </a:xfrm>
          <a:noFill/>
        </p:spPr>
        <p:txBody>
          <a:bodyPr>
            <a:normAutofit/>
          </a:bodyPr>
          <a:lstStyle/>
          <a:p>
            <a:r>
              <a:rPr lang="en-US" altLang="zh-CN" sz="2400" b="1" dirty="0"/>
              <a:t>Test Parameters for FR1 requirements</a:t>
            </a:r>
          </a:p>
          <a:p>
            <a:pPr lvl="1"/>
            <a:r>
              <a:rPr lang="en-US" altLang="zh-CN" sz="2200" dirty="0"/>
              <a:t>For FR1 2x2 MIMO OTA requirements, the candidate options are:</a:t>
            </a:r>
          </a:p>
          <a:p>
            <a:pPr lvl="2"/>
            <a:r>
              <a:rPr lang="en-US" altLang="zh-CN" sz="1800" dirty="0"/>
              <a:t>Option 1: CDL-A </a:t>
            </a:r>
            <a:r>
              <a:rPr lang="en-US" altLang="zh-CN" sz="1800" dirty="0" err="1"/>
              <a:t>UMi</a:t>
            </a:r>
            <a:endParaRPr lang="en-US" altLang="zh-CN" sz="1800" dirty="0"/>
          </a:p>
          <a:p>
            <a:pPr lvl="2"/>
            <a:r>
              <a:rPr lang="en-US" altLang="zh-CN" sz="1800" dirty="0"/>
              <a:t>Option 2: CDL-C </a:t>
            </a:r>
            <a:r>
              <a:rPr lang="en-US" altLang="zh-CN" sz="1800" dirty="0" err="1"/>
              <a:t>Umi</a:t>
            </a:r>
            <a:endParaRPr lang="en-US" altLang="zh-CN" sz="1800" dirty="0"/>
          </a:p>
          <a:p>
            <a:pPr marL="457200" lvl="1" indent="0">
              <a:buNone/>
            </a:pPr>
            <a:r>
              <a:rPr lang="en-US" sz="2000" dirty="0"/>
              <a:t>Note The impact of different channel models on the downlink received power need to be considered</a:t>
            </a:r>
          </a:p>
          <a:p>
            <a:pPr lvl="1"/>
            <a:r>
              <a:rPr lang="en-GB" sz="2200" b="1" dirty="0"/>
              <a:t>P</a:t>
            </a:r>
            <a:r>
              <a:rPr lang="en-GB" sz="2200" b="1" baseline="-25000" dirty="0"/>
              <a:t>RS-EPRE-MAX</a:t>
            </a:r>
            <a:r>
              <a:rPr lang="en-GB" sz="2200" dirty="0"/>
              <a:t> for band frequency &lt;3GHz, 40MHz bandwidth</a:t>
            </a:r>
            <a:endParaRPr lang="en-US" altLang="zh-CN" sz="2200" dirty="0"/>
          </a:p>
          <a:p>
            <a:pPr lvl="2"/>
            <a:r>
              <a:rPr lang="en-US" altLang="zh-CN" sz="1800" dirty="0"/>
              <a:t>Agreed as -80dBm/15kHz, </a:t>
            </a:r>
          </a:p>
          <a:p>
            <a:pPr lvl="2"/>
            <a:r>
              <a:rPr lang="en-US" altLang="zh-CN" sz="1800" dirty="0"/>
              <a:t>The above value can be modified based on practical measurement in the future</a:t>
            </a:r>
          </a:p>
          <a:p>
            <a:pPr lvl="1"/>
            <a:r>
              <a:rPr lang="en-GB" sz="2400" b="1" dirty="0"/>
              <a:t>P</a:t>
            </a:r>
            <a:r>
              <a:rPr lang="en-GB" sz="2400" b="1" baseline="-25000" dirty="0"/>
              <a:t>RS-EPRE-MAX</a:t>
            </a:r>
            <a:r>
              <a:rPr lang="en-GB" sz="2400" dirty="0"/>
              <a:t> for band frequency &gt;3GHz, 40MHz bandwidth</a:t>
            </a:r>
          </a:p>
          <a:p>
            <a:pPr lvl="2"/>
            <a:r>
              <a:rPr lang="en-GB" altLang="zh-CN" sz="1800" dirty="0"/>
              <a:t>Option 1: -80dBm/15kHz (or equivalent -77dBm/30kHz)</a:t>
            </a:r>
          </a:p>
          <a:p>
            <a:pPr lvl="2"/>
            <a:r>
              <a:rPr lang="en-GB" altLang="zh-CN" sz="1800" dirty="0"/>
              <a:t>Option 2: -79dBm/15kHz (or equivalent -76dBm/30kHz)</a:t>
            </a:r>
          </a:p>
          <a:p>
            <a:pPr lvl="1"/>
            <a:endParaRPr lang="en-GB" altLang="zh-CN" sz="2400" dirty="0"/>
          </a:p>
          <a:p>
            <a:pPr lvl="1"/>
            <a:endParaRPr lang="en-US" altLang="zh-CN" sz="2400" dirty="0"/>
          </a:p>
          <a:p>
            <a:pPr marL="457200" lvl="1" indent="0">
              <a:buNone/>
            </a:pPr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F3B8583-13A4-4037-88CF-59AB118258EE}"/>
              </a:ext>
            </a:extLst>
          </p:cNvPr>
          <p:cNvSpPr/>
          <p:nvPr/>
        </p:nvSpPr>
        <p:spPr>
          <a:xfrm>
            <a:off x="185273" y="5605209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For FR1 2x2 channel model, select Option2 as baseline for next steps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For </a:t>
            </a:r>
            <a:r>
              <a:rPr lang="en-US" altLang="zh-CN" dirty="0" err="1"/>
              <a:t>Pmax</a:t>
            </a:r>
            <a:r>
              <a:rPr lang="en-US" altLang="zh-CN" dirty="0"/>
              <a:t> &gt;3GHz, select aligned parameters for FR1, i.e. Option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6E5432-22C9-4DE3-B7FA-038EA267B234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bdd78157-346c-4767-bfdd-352789a5c5f1"/>
    <ds:schemaRef ds:uri="878f5c59-aec9-459c-acf8-8cf94147319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3947</TotalTime>
  <Words>1287</Words>
  <Application>Microsoft Office PowerPoint</Application>
  <PresentationFormat>全屏显示(4:3)</PresentationFormat>
  <Paragraphs>128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Malgun Gothic</vt:lpstr>
      <vt:lpstr>ＭＳ Ｐゴシック</vt:lpstr>
      <vt:lpstr>宋体</vt:lpstr>
      <vt:lpstr>Arial</vt:lpstr>
      <vt:lpstr>Calibri</vt:lpstr>
      <vt:lpstr>Times New Roman</vt:lpstr>
      <vt:lpstr>Wingdings 2</vt:lpstr>
      <vt:lpstr>Office 主题</vt:lpstr>
      <vt:lpstr>WF on NR MIMO OTA</vt:lpstr>
      <vt:lpstr>General </vt:lpstr>
      <vt:lpstr>Channel model</vt:lpstr>
      <vt:lpstr>Test Method</vt:lpstr>
      <vt:lpstr>Power validation procedure</vt:lpstr>
      <vt:lpstr>System validation(1)</vt:lpstr>
      <vt:lpstr>System validation(2)</vt:lpstr>
      <vt:lpstr>System validation(3)</vt:lpstr>
      <vt:lpstr>Test Parameters for requirements </vt:lpstr>
      <vt:lpstr>FR1 MIMO OTA requirements</vt:lpstr>
      <vt:lpstr>FR2 MIMO OTA requirements</vt:lpstr>
      <vt:lpstr>FR2 simulation activity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Ruixin Wang (vivo)</cp:lastModifiedBy>
  <cp:revision>1234</cp:revision>
  <dcterms:created xsi:type="dcterms:W3CDTF">2016-04-12T20:58:18Z</dcterms:created>
  <dcterms:modified xsi:type="dcterms:W3CDTF">2021-04-16T13:53:00Z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