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90" r:id="rId3"/>
    <p:sldId id="309" r:id="rId4"/>
    <p:sldId id="312" r:id="rId5"/>
    <p:sldId id="314" r:id="rId6"/>
    <p:sldId id="315" r:id="rId7"/>
    <p:sldId id="326" r:id="rId8"/>
    <p:sldId id="316" r:id="rId9"/>
    <p:sldId id="318"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Nigam" initials="GN" lastIdx="1" clrIdx="0">
    <p:extLst>
      <p:ext uri="{19B8F6BF-5375-455C-9EA6-DF929625EA0E}">
        <p15:presenceInfo xmlns:p15="http://schemas.microsoft.com/office/powerpoint/2012/main" userId="S::gnigam@qti.qualcomm.com::5d6eecaa-87af-434f-b1c7-8f35e61232ad" providerId="AD"/>
      </p:ext>
    </p:extLst>
  </p:cmAuthor>
  <p:cmAuthor id="2" name="Huawei" initials="HW" lastIdx="1" clrIdx="1">
    <p:extLst>
      <p:ext uri="{19B8F6BF-5375-455C-9EA6-DF929625EA0E}">
        <p15:presenceInfo xmlns:p15="http://schemas.microsoft.com/office/powerpoint/2012/main" userId="Huaw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00C7CA-57DB-4AAC-B8EE-5211A9FF42AD}" v="4" dt="2021-04-16T20:15:37.622"/>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94" autoAdjust="0"/>
  </p:normalViewPr>
  <p:slideViewPr>
    <p:cSldViewPr>
      <p:cViewPr varScale="1">
        <p:scale>
          <a:sx n="107" d="100"/>
          <a:sy n="107" d="100"/>
        </p:scale>
        <p:origin x="103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urav Nigam" userId="5d6eecaa-87af-434f-b1c7-8f35e61232ad" providerId="ADAL" clId="{8700C7CA-57DB-4AAC-B8EE-5211A9FF42AD}"/>
    <pc:docChg chg="custSel modSld">
      <pc:chgData name="Gaurav Nigam" userId="5d6eecaa-87af-434f-b1c7-8f35e61232ad" providerId="ADAL" clId="{8700C7CA-57DB-4AAC-B8EE-5211A9FF42AD}" dt="2021-04-16T20:15:37.622" v="80" actId="207"/>
      <pc:docMkLst>
        <pc:docMk/>
      </pc:docMkLst>
      <pc:sldChg chg="modSp mod addCm modCm">
        <pc:chgData name="Gaurav Nigam" userId="5d6eecaa-87af-434f-b1c7-8f35e61232ad" providerId="ADAL" clId="{8700C7CA-57DB-4AAC-B8EE-5211A9FF42AD}" dt="2021-04-16T20:15:37.622" v="80" actId="207"/>
        <pc:sldMkLst>
          <pc:docMk/>
          <pc:sldMk cId="1726187968" sldId="314"/>
        </pc:sldMkLst>
        <pc:spChg chg="mod">
          <ac:chgData name="Gaurav Nigam" userId="5d6eecaa-87af-434f-b1c7-8f35e61232ad" providerId="ADAL" clId="{8700C7CA-57DB-4AAC-B8EE-5211A9FF42AD}" dt="2021-04-16T20:15:37.622" v="80" actId="207"/>
          <ac:spMkLst>
            <pc:docMk/>
            <pc:sldMk cId="1726187968" sldId="314"/>
            <ac:spMk id="3" creationId="{00000000-0000-0000-0000-000000000000}"/>
          </ac:spMkLst>
        </pc:spChg>
      </pc:sldChg>
      <pc:sldChg chg="modSp mod">
        <pc:chgData name="Gaurav Nigam" userId="5d6eecaa-87af-434f-b1c7-8f35e61232ad" providerId="ADAL" clId="{8700C7CA-57DB-4AAC-B8EE-5211A9FF42AD}" dt="2021-04-16T20:15:29.863" v="79" actId="207"/>
        <pc:sldMkLst>
          <pc:docMk/>
          <pc:sldMk cId="1885370479" sldId="316"/>
        </pc:sldMkLst>
        <pc:spChg chg="mod">
          <ac:chgData name="Gaurav Nigam" userId="5d6eecaa-87af-434f-b1c7-8f35e61232ad" providerId="ADAL" clId="{8700C7CA-57DB-4AAC-B8EE-5211A9FF42AD}" dt="2021-04-16T20:15:29.863" v="79" actId="207"/>
          <ac:spMkLst>
            <pc:docMk/>
            <pc:sldMk cId="1885370479" sldId="316"/>
            <ac:spMk id="3" creationId="{00000000-0000-0000-0000-000000000000}"/>
          </ac:spMkLst>
        </pc:spChg>
      </pc:sldChg>
    </pc:docChg>
  </pc:docChgLst>
  <pc:docChgLst>
    <pc:chgData name="Gaurav Nigam" userId="5d6eecaa-87af-434f-b1c7-8f35e61232ad" providerId="ADAL" clId="{4655FD20-1620-45EC-A245-0AF725DA5863}"/>
    <pc:docChg chg="modSld">
      <pc:chgData name="Gaurav Nigam" userId="5d6eecaa-87af-434f-b1c7-8f35e61232ad" providerId="ADAL" clId="{4655FD20-1620-45EC-A245-0AF725DA5863}" dt="2021-04-16T20:21:20.281" v="8" actId="20577"/>
      <pc:docMkLst>
        <pc:docMk/>
      </pc:docMkLst>
      <pc:sldChg chg="modSp mod">
        <pc:chgData name="Gaurav Nigam" userId="5d6eecaa-87af-434f-b1c7-8f35e61232ad" providerId="ADAL" clId="{4655FD20-1620-45EC-A245-0AF725DA5863}" dt="2021-04-16T20:21:20.281" v="8" actId="20577"/>
        <pc:sldMkLst>
          <pc:docMk/>
          <pc:sldMk cId="1885370479" sldId="316"/>
        </pc:sldMkLst>
        <pc:spChg chg="mod">
          <ac:chgData name="Gaurav Nigam" userId="5d6eecaa-87af-434f-b1c7-8f35e61232ad" providerId="ADAL" clId="{4655FD20-1620-45EC-A245-0AF725DA5863}" dt="2021-04-16T20:21:20.281" v="8" actId="20577"/>
          <ac:spMkLst>
            <pc:docMk/>
            <pc:sldMk cId="1885370479" sldId="316"/>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4-16T16:12:01.554" idx="1">
    <p:pos x="5552" y="2672"/>
    <p:text>This option goes against the agreements in single carrier where no capability was defined for DPS. We dont think this option should be entertained. With this option, both scehemes will get tested for CA and UEs unnecessarily have a capability to not support DPS scheme in newer release while it was mandated in older release.</p:text>
    <p:extLst>
      <p:ext uri="{C676402C-5697-4E1C-873F-D02D1690AC5C}">
        <p15:threadingInfo xmlns:p15="http://schemas.microsoft.com/office/powerpoint/2012/main" timeZoneBias="240"/>
      </p:ext>
    </p:extLst>
  </p:cm>
  <p:cm authorId="2" dt="2021-04-17T10:54:16.255" idx="1">
    <p:pos x="5552" y="2808"/>
    <p:text>In single carrier, DPS 1b do have the capability that supporting more than one active TCI states.</p:text>
    <p:extLst>
      <p:ext uri="{C676402C-5697-4E1C-873F-D02D1690AC5C}">
        <p15:threadingInfo xmlns:p15="http://schemas.microsoft.com/office/powerpoint/2012/main" timeZoneBias="-480">
          <p15:parentCm authorId="1" idx="1"/>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F80043-67E6-409D-8A58-69BB9019E53A}" type="datetimeFigureOut">
              <a:rPr lang="zh-CN" altLang="en-US" smtClean="0"/>
              <a:pPr/>
              <a:t>2021/4/19</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8A4ACE-87AB-4BCF-B2C9-B9F4846237E8}" type="slidenum">
              <a:rPr lang="zh-CN" altLang="en-US" smtClean="0"/>
              <a:pPr/>
              <a:t>‹#›</a:t>
            </a:fld>
            <a:endParaRPr lang="zh-CN" altLang="en-US"/>
          </a:p>
        </p:txBody>
      </p:sp>
    </p:spTree>
    <p:extLst>
      <p:ext uri="{BB962C8B-B14F-4D97-AF65-F5344CB8AC3E}">
        <p14:creationId xmlns:p14="http://schemas.microsoft.com/office/powerpoint/2010/main" val="38212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18A4ACE-87AB-4BCF-B2C9-B9F4846237E8}" type="slidenum">
              <a:rPr lang="zh-CN" altLang="en-US" smtClean="0"/>
              <a:pPr/>
              <a:t>2</a:t>
            </a:fld>
            <a:endParaRPr lang="zh-CN" altLang="en-US"/>
          </a:p>
        </p:txBody>
      </p:sp>
    </p:spTree>
    <p:extLst>
      <p:ext uri="{BB962C8B-B14F-4D97-AF65-F5344CB8AC3E}">
        <p14:creationId xmlns:p14="http://schemas.microsoft.com/office/powerpoint/2010/main" val="238824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2021/4/19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99033"/>
            <a:ext cx="8640960" cy="923330"/>
          </a:xfrm>
          <a:prstGeom prst="rect">
            <a:avLst/>
          </a:prstGeom>
        </p:spPr>
        <p:txBody>
          <a:bodyPr wrap="square">
            <a:spAutoFit/>
          </a:bodyPr>
          <a:lstStyle/>
          <a:p>
            <a:pPr hangingPunct="0"/>
            <a:r>
              <a:rPr lang="en-GB" altLang="zh-CN" b="1" dirty="0"/>
              <a:t>3GPP TSG-RAN WG4 Meeting  #</a:t>
            </a:r>
            <a:r>
              <a:rPr lang="en-US" altLang="zh-CN" b="1" dirty="0"/>
              <a:t>98</a:t>
            </a:r>
            <a:r>
              <a:rPr lang="en-GB" altLang="zh-CN" b="1" dirty="0"/>
              <a:t>-bis</a:t>
            </a:r>
            <a:r>
              <a:rPr lang="en-US" altLang="zh-CN" b="1" dirty="0"/>
              <a:t>-e</a:t>
            </a:r>
            <a:r>
              <a:rPr lang="en-GB" altLang="zh-CN" b="1" dirty="0"/>
              <a:t>	                                                   R4-2</a:t>
            </a:r>
            <a:r>
              <a:rPr lang="en-US" altLang="zh-CN" b="1" dirty="0"/>
              <a:t>10xxxx</a:t>
            </a:r>
          </a:p>
          <a:p>
            <a:r>
              <a:rPr lang="x-none" altLang="zh-CN" b="1" dirty="0"/>
              <a:t>Electronic Meeting, </a:t>
            </a:r>
            <a:r>
              <a:rPr lang="en-GB" altLang="zh-CN" b="1" dirty="0"/>
              <a:t>12th – 20th April</a:t>
            </a:r>
            <a:r>
              <a:rPr lang="en-US" altLang="zh-CN" b="1" dirty="0"/>
              <a:t>, </a:t>
            </a:r>
            <a:r>
              <a:rPr lang="x-none" altLang="zh-CN" b="1" dirty="0"/>
              <a:t>2020</a:t>
            </a:r>
            <a:endParaRPr lang="zh-CN" altLang="zh-CN" b="1" dirty="0"/>
          </a:p>
          <a:p>
            <a:r>
              <a:rPr lang="en-GB" altLang="zh-CN" b="1" dirty="0"/>
              <a:t>Agenda Item: 8.6.3</a:t>
            </a:r>
            <a:endParaRPr lang="en-US" altLang="zh-CN" b="1" dirty="0"/>
          </a:p>
        </p:txBody>
      </p:sp>
      <p:sp>
        <p:nvSpPr>
          <p:cNvPr id="5" name="Title 1"/>
          <p:cNvSpPr txBox="1">
            <a:spLocks/>
          </p:cNvSpPr>
          <p:nvPr/>
        </p:nvSpPr>
        <p:spPr>
          <a:xfrm>
            <a:off x="755576" y="1640986"/>
            <a:ext cx="7056784" cy="273994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800" b="0" i="0" u="none" strike="noStrike" kern="1200" cap="none" spc="0" normalizeH="0" baseline="0" noProof="0" dirty="0">
                <a:ln>
                  <a:noFill/>
                </a:ln>
                <a:solidFill>
                  <a:schemeClr val="tx1"/>
                </a:solidFill>
                <a:effectLst/>
                <a:uLnTx/>
                <a:uFillTx/>
                <a:latin typeface="+mj-lt"/>
                <a:ea typeface="+mj-ea"/>
                <a:cs typeface="+mj-cs"/>
              </a:rPr>
              <a:t>WF </a:t>
            </a:r>
            <a:r>
              <a:rPr kumimoji="0" lang="en-US" altLang="zh-CN" sz="4800" b="0" i="0" u="none" strike="noStrike" kern="1200" cap="none" spc="0" normalizeH="0" baseline="0" noProof="0" dirty="0">
                <a:ln>
                  <a:noFill/>
                </a:ln>
                <a:solidFill>
                  <a:schemeClr val="tx1"/>
                </a:solidFill>
                <a:effectLst/>
                <a:uLnTx/>
                <a:uFillTx/>
                <a:latin typeface="+mj-lt"/>
                <a:ea typeface="+mj-ea"/>
                <a:cs typeface="+mj-cs"/>
              </a:rPr>
              <a:t>on UE </a:t>
            </a:r>
            <a:r>
              <a:rPr lang="en-US" altLang="zh-CN" sz="4800" noProof="0" dirty="0">
                <a:latin typeface="+mj-lt"/>
                <a:ea typeface="+mj-ea"/>
                <a:cs typeface="+mj-cs"/>
              </a:rPr>
              <a:t>demodulation for FR1 HST</a:t>
            </a:r>
            <a:endParaRPr kumimoji="0" lang="en-US" sz="4800" b="0" i="0" u="none" strike="noStrike" kern="1200" cap="none" spc="0" normalizeH="0" baseline="0" noProof="0" dirty="0">
              <a:ln>
                <a:noFill/>
              </a:ln>
              <a:effectLst/>
              <a:uLnTx/>
              <a:uFillTx/>
              <a:latin typeface="+mj-lt"/>
              <a:ea typeface="+mj-ea"/>
              <a:cs typeface="+mj-cs"/>
            </a:endParaRPr>
          </a:p>
        </p:txBody>
      </p:sp>
      <p:sp>
        <p:nvSpPr>
          <p:cNvPr id="6" name="Subtitle 2"/>
          <p:cNvSpPr txBox="1">
            <a:spLocks/>
          </p:cNvSpPr>
          <p:nvPr/>
        </p:nvSpPr>
        <p:spPr>
          <a:xfrm>
            <a:off x="3635896" y="4437112"/>
            <a:ext cx="3126567" cy="958755"/>
          </a:xfrm>
          <a:prstGeom prst="rect">
            <a:avLst/>
          </a:prstGeom>
        </p:spPr>
        <p:txBody>
          <a:bodyPr vert="horz" lIns="91440" tIns="45720" rIns="91440" bIns="45720" rtlCol="0">
            <a:normAutofit/>
          </a:bodyPr>
          <a:lstStyle/>
          <a:p>
            <a:pPr marL="342900" lvl="0" indent="-342900">
              <a:spcBef>
                <a:spcPct val="20000"/>
              </a:spcBef>
              <a:defRPr/>
            </a:pPr>
            <a:r>
              <a:rPr kumimoji="0" lang="en-US" sz="2800" b="0" i="0" u="none" strike="noStrike" kern="1200" cap="none" spc="0" normalizeH="0" baseline="0" noProof="0" dirty="0">
                <a:ln>
                  <a:noFill/>
                </a:ln>
                <a:solidFill>
                  <a:schemeClr val="tx1"/>
                </a:solidFill>
                <a:effectLst/>
                <a:uLnTx/>
                <a:uFillTx/>
                <a:latin typeface="+mn-lt"/>
                <a:ea typeface="+mn-ea"/>
                <a:cs typeface="+mn-cs"/>
              </a:rPr>
              <a:t>CMCC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A656B4E7-F5B2-4EC4-96DE-D3E3FE82ADBE}"/>
              </a:ext>
            </a:extLst>
          </p:cNvPr>
          <p:cNvSpPr>
            <a:spLocks noGrp="1"/>
          </p:cNvSpPr>
          <p:nvPr>
            <p:ph type="title"/>
          </p:nvPr>
        </p:nvSpPr>
        <p:spPr/>
        <p:txBody>
          <a:bodyPr/>
          <a:lstStyle/>
          <a:p>
            <a:r>
              <a:rPr lang="en-US" altLang="zh-CN" dirty="0"/>
              <a:t>Background</a:t>
            </a:r>
            <a:endParaRPr lang="zh-CN" altLang="en-US" dirty="0"/>
          </a:p>
        </p:txBody>
      </p:sp>
      <p:sp>
        <p:nvSpPr>
          <p:cNvPr id="4" name="内容占位符 2">
            <a:extLst>
              <a:ext uri="{FF2B5EF4-FFF2-40B4-BE49-F238E27FC236}">
                <a16:creationId xmlns="" xmlns:a16="http://schemas.microsoft.com/office/drawing/2014/main" id="{58F4EF0B-6AEE-4084-8128-BA9EFD8E6A6B}"/>
              </a:ext>
            </a:extLst>
          </p:cNvPr>
          <p:cNvSpPr>
            <a:spLocks noGrp="1"/>
          </p:cNvSpPr>
          <p:nvPr>
            <p:ph idx="1"/>
          </p:nvPr>
        </p:nvSpPr>
        <p:spPr>
          <a:xfrm>
            <a:off x="467544" y="1700808"/>
            <a:ext cx="8568952" cy="4176464"/>
          </a:xfrm>
        </p:spPr>
        <p:txBody>
          <a:bodyPr>
            <a:noAutofit/>
          </a:bodyPr>
          <a:lstStyle/>
          <a:p>
            <a:r>
              <a:rPr lang="en-US" altLang="zh-CN" sz="2800" dirty="0"/>
              <a:t>The following WFs were approved:</a:t>
            </a:r>
          </a:p>
          <a:p>
            <a:pPr lvl="1">
              <a:buFont typeface="Wingdings" panose="05000000000000000000" pitchFamily="2" charset="2"/>
              <a:buChar char="Ø"/>
            </a:pPr>
            <a:r>
              <a:rPr lang="en-GB" altLang="zh-CN" dirty="0"/>
              <a:t>R4-2103876 </a:t>
            </a:r>
            <a:r>
              <a:rPr lang="en-US" altLang="zh-CN" dirty="0"/>
              <a:t> WF on UE demodulation for FR1 HST, RAN4#98-e</a:t>
            </a:r>
          </a:p>
          <a:p>
            <a:pPr lvl="1"/>
            <a:endParaRPr lang="en-US" altLang="zh-CN" dirty="0"/>
          </a:p>
          <a:p>
            <a:pPr lvl="1"/>
            <a:endParaRPr lang="en-US" altLang="zh-CN" dirty="0"/>
          </a:p>
          <a:p>
            <a:pPr lvl="1"/>
            <a:endParaRPr lang="en-US" altLang="zh-CN" dirty="0"/>
          </a:p>
          <a:p>
            <a:pPr marL="457200" lvl="1" indent="0">
              <a:buNone/>
            </a:pPr>
            <a:endParaRPr lang="en-US" altLang="zh-CN" dirty="0"/>
          </a:p>
          <a:p>
            <a:pPr lvl="2">
              <a:buNone/>
            </a:pPr>
            <a:endParaRPr lang="en-US" altLang="zh-CN" sz="2800" dirty="0"/>
          </a:p>
          <a:p>
            <a:pPr marL="342900" lvl="1" indent="-342900">
              <a:buFont typeface="Arial" pitchFamily="34" charset="0"/>
              <a:buChar char="•"/>
            </a:pPr>
            <a:endParaRPr lang="en-US" altLang="zh-CN" dirty="0"/>
          </a:p>
        </p:txBody>
      </p:sp>
    </p:spTree>
    <p:extLst>
      <p:ext uri="{BB962C8B-B14F-4D97-AF65-F5344CB8AC3E}">
        <p14:creationId xmlns:p14="http://schemas.microsoft.com/office/powerpoint/2010/main" val="3902167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251520" y="1340768"/>
            <a:ext cx="8766308" cy="4525963"/>
          </a:xfrm>
        </p:spPr>
        <p:txBody>
          <a:bodyPr>
            <a:noAutofit/>
          </a:bodyPr>
          <a:lstStyle/>
          <a:p>
            <a:pPr lvl="1"/>
            <a:r>
              <a:rPr lang="en-US" altLang="zh-CN" sz="2400" dirty="0"/>
              <a:t>Transmission schemes</a:t>
            </a:r>
          </a:p>
          <a:p>
            <a:pPr lvl="2"/>
            <a:r>
              <a:rPr lang="en-US" altLang="zh-CN" dirty="0"/>
              <a:t>For HST-DPS, considering DPS with both one and two active TCI(s). Reuse the applicability rule between the two DPS schemes from single carrier</a:t>
            </a:r>
          </a:p>
          <a:p>
            <a:pPr lvl="1"/>
            <a:endParaRPr lang="en-GB" altLang="zh-CN" sz="2400" dirty="0"/>
          </a:p>
          <a:p>
            <a:pPr lvl="1"/>
            <a:r>
              <a:rPr lang="en-GB" altLang="zh-CN" sz="2400" dirty="0"/>
              <a:t>Special slot configuration</a:t>
            </a:r>
          </a:p>
          <a:p>
            <a:pPr lvl="2"/>
            <a:r>
              <a:rPr lang="en-US" altLang="zh-CN" dirty="0"/>
              <a:t>PDSCH is not scheduled on ‘S’ slots under HST-SFN propagation condition for HST CA requirements</a:t>
            </a:r>
          </a:p>
          <a:p>
            <a:pPr lvl="1"/>
            <a:endParaRPr lang="en-US" altLang="zh-CN" sz="2400" dirty="0"/>
          </a:p>
          <a:p>
            <a:pPr marL="914400" lvl="2" indent="0">
              <a:buNone/>
            </a:pPr>
            <a:endParaRPr lang="en-US" altLang="zh-CN" dirty="0"/>
          </a:p>
          <a:p>
            <a:pPr lvl="1"/>
            <a:endParaRPr lang="zh-CN" altLang="en-US" sz="2400" dirty="0"/>
          </a:p>
        </p:txBody>
      </p:sp>
    </p:spTree>
    <p:extLst>
      <p:ext uri="{BB962C8B-B14F-4D97-AF65-F5344CB8AC3E}">
        <p14:creationId xmlns:p14="http://schemas.microsoft.com/office/powerpoint/2010/main" val="3940108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107504" y="1340768"/>
            <a:ext cx="9001000" cy="4525963"/>
          </a:xfrm>
        </p:spPr>
        <p:txBody>
          <a:bodyPr>
            <a:noAutofit/>
          </a:bodyPr>
          <a:lstStyle/>
          <a:p>
            <a:pPr lvl="1"/>
            <a:r>
              <a:rPr lang="en-US" altLang="zh-CN" sz="2000" dirty="0"/>
              <a:t>SCS configuration and applicability rules for SCS configuration</a:t>
            </a:r>
          </a:p>
          <a:p>
            <a:pPr lvl="2" fontAlgn="auto">
              <a:spcAft>
                <a:spcPts val="900"/>
              </a:spcAft>
            </a:pPr>
            <a:r>
              <a:rPr lang="en-US" altLang="zh-CN" sz="2000" dirty="0"/>
              <a:t>Option 1:  Do not introduce requirements in HST for FDD 15KHz + TDD 15KHz CA and TDD 15 kHz + TDD 30 kHz CA. If UE supports both FDD 15 kHz + TDD 30 kHz and FDD 15 kHz + FDD 15 kHz CA duplex modes, apply requirements only to the first one (i.e. use the same applicability rule on CA duplex mode for HST CA as CA CQI requirements).</a:t>
            </a:r>
            <a:endParaRPr lang="zh-CN" altLang="zh-CN" sz="2000" dirty="0"/>
          </a:p>
          <a:p>
            <a:pPr lvl="2" fontAlgn="auto">
              <a:spcAft>
                <a:spcPts val="900"/>
              </a:spcAft>
            </a:pPr>
            <a:r>
              <a:rPr lang="en-US" altLang="zh-CN" sz="2000" dirty="0"/>
              <a:t>Option 2: Introduce requirements in HST for FDD 15 kHz + TDD 15 kHz CA and TDD 15 kHz + TDD 30 kHz CA, and the applicability rule between CA scenario with TDD 15 kHz SCS and CA scenario with TDD 30 kHz SCS specified in Rel-16 can be reused</a:t>
            </a:r>
            <a:endParaRPr lang="zh-CN" altLang="zh-CN" sz="2000" dirty="0"/>
          </a:p>
          <a:p>
            <a:pPr lvl="2" fontAlgn="auto">
              <a:spcAft>
                <a:spcPts val="900"/>
              </a:spcAft>
            </a:pPr>
            <a:r>
              <a:rPr lang="en-US" altLang="zh-CN" sz="2000" dirty="0"/>
              <a:t>Option 3: Do not introduce requirements in HST for FDD 15 kHz + TDD 15 kHz CA and TDD 15 kHz + TDD 30 kHz CA, and no applicability rule for FDD 15 kHz + FDD 15 kHz CA, TDD 30 kHz + TDD 30 kHz CA and FDD 15 kHz + TDD 30 kHz CA (i.e. not to reuse CA CQI applicability rule to PDSCH CA normal demodulation requirements)</a:t>
            </a:r>
            <a:endParaRPr lang="en-US" altLang="zh-CN" dirty="0"/>
          </a:p>
          <a:p>
            <a:pPr lvl="2"/>
            <a:endParaRPr lang="en-US" altLang="zh-CN" sz="2000" dirty="0"/>
          </a:p>
          <a:p>
            <a:pPr lvl="1"/>
            <a:endParaRPr lang="zh-CN" altLang="en-US" sz="2000" dirty="0"/>
          </a:p>
        </p:txBody>
      </p:sp>
    </p:spTree>
    <p:extLst>
      <p:ext uri="{BB962C8B-B14F-4D97-AF65-F5344CB8AC3E}">
        <p14:creationId xmlns:p14="http://schemas.microsoft.com/office/powerpoint/2010/main" val="2093430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251520" y="1340768"/>
            <a:ext cx="8568952" cy="4525963"/>
          </a:xfrm>
        </p:spPr>
        <p:txBody>
          <a:bodyPr>
            <a:noAutofit/>
          </a:bodyPr>
          <a:lstStyle/>
          <a:p>
            <a:pPr lvl="1"/>
            <a:r>
              <a:rPr lang="en-US" altLang="zh-CN" sz="2000" dirty="0"/>
              <a:t>Applicability rule for HST-SFN joint transmission scheme and DPS transmission scheme</a:t>
            </a:r>
          </a:p>
          <a:p>
            <a:pPr lvl="2">
              <a:spcAft>
                <a:spcPts val="600"/>
              </a:spcAft>
            </a:pPr>
            <a:r>
              <a:rPr lang="en-US" altLang="zh-CN" sz="2000" dirty="0"/>
              <a:t>Option 1: </a:t>
            </a:r>
            <a:r>
              <a:rPr lang="en-GB" altLang="zh-CN" sz="2000" dirty="0"/>
              <a:t>If UE supports demodulationEnhancement-r16, only HST-SFN JT requirements shall apply, otherwise HST-DPS requirements shall apply for CA.</a:t>
            </a:r>
            <a:endParaRPr lang="zh-CN" altLang="zh-CN" sz="2000" dirty="0"/>
          </a:p>
          <a:p>
            <a:pPr lvl="2">
              <a:spcAft>
                <a:spcPts val="600"/>
              </a:spcAft>
            </a:pPr>
            <a:r>
              <a:rPr lang="en-US" altLang="zh-CN" sz="2000" dirty="0"/>
              <a:t>Option 2: </a:t>
            </a:r>
            <a:r>
              <a:rPr lang="en-GB" altLang="zh-CN" sz="2000" dirty="0"/>
              <a:t>Define applicability rule that UE has passed DPS CA requirements can skip SFN CA requirements</a:t>
            </a:r>
            <a:endParaRPr lang="en-US" altLang="zh-CN" sz="2000" dirty="0"/>
          </a:p>
          <a:p>
            <a:pPr lvl="2">
              <a:spcAft>
                <a:spcPts val="600"/>
              </a:spcAft>
            </a:pPr>
            <a:r>
              <a:rPr lang="en-US" altLang="zh-CN" sz="2000" dirty="0">
                <a:solidFill>
                  <a:srgbClr val="FF0000"/>
                </a:solidFill>
              </a:rPr>
              <a:t>Option 3:  Define two UE </a:t>
            </a:r>
            <a:r>
              <a:rPr lang="en-US" altLang="zh-CN" sz="2000" dirty="0" smtClean="0">
                <a:solidFill>
                  <a:srgbClr val="FF0000"/>
                </a:solidFill>
              </a:rPr>
              <a:t>capabilities </a:t>
            </a:r>
            <a:r>
              <a:rPr lang="en-US" altLang="zh-CN" sz="2000" dirty="0">
                <a:solidFill>
                  <a:srgbClr val="FF0000"/>
                </a:solidFill>
              </a:rPr>
              <a:t>for </a:t>
            </a:r>
            <a:r>
              <a:rPr lang="en-US" altLang="zh-CN" sz="2000" dirty="0" smtClean="0">
                <a:solidFill>
                  <a:srgbClr val="FF0000"/>
                </a:solidFill>
              </a:rPr>
              <a:t>HST-DPS </a:t>
            </a:r>
            <a:r>
              <a:rPr lang="en-US" altLang="zh-CN" sz="2000" dirty="0" smtClean="0">
                <a:solidFill>
                  <a:srgbClr val="FF0000"/>
                </a:solidFill>
              </a:rPr>
              <a:t>CA </a:t>
            </a:r>
            <a:r>
              <a:rPr lang="en-US" altLang="zh-CN" sz="2000" dirty="0" smtClean="0">
                <a:solidFill>
                  <a:srgbClr val="FF0000"/>
                </a:solidFill>
              </a:rPr>
              <a:t>and </a:t>
            </a:r>
            <a:r>
              <a:rPr lang="en-US" altLang="zh-CN" sz="2000" dirty="0" smtClean="0">
                <a:solidFill>
                  <a:srgbClr val="FF0000"/>
                </a:solidFill>
              </a:rPr>
              <a:t>HST-</a:t>
            </a:r>
            <a:r>
              <a:rPr lang="en-US" altLang="zh-CN" sz="2000" dirty="0" smtClean="0">
                <a:solidFill>
                  <a:srgbClr val="FF0000"/>
                </a:solidFill>
              </a:rPr>
              <a:t>SFN </a:t>
            </a:r>
            <a:r>
              <a:rPr lang="en-US" altLang="zh-CN" sz="2000" dirty="0">
                <a:solidFill>
                  <a:srgbClr val="FF0000"/>
                </a:solidFill>
              </a:rPr>
              <a:t>CA, UE perform the test only when UE support it and do not define any applicability rule for different </a:t>
            </a:r>
            <a:r>
              <a:rPr lang="en-US" altLang="zh-CN" sz="2000" dirty="0" smtClean="0">
                <a:solidFill>
                  <a:srgbClr val="FF0000"/>
                </a:solidFill>
              </a:rPr>
              <a:t>schemes</a:t>
            </a:r>
          </a:p>
          <a:p>
            <a:pPr lvl="2">
              <a:spcAft>
                <a:spcPts val="600"/>
              </a:spcAft>
            </a:pPr>
            <a:r>
              <a:rPr lang="en-US" altLang="zh-CN" sz="2000" dirty="0">
                <a:solidFill>
                  <a:srgbClr val="FF0000"/>
                </a:solidFill>
              </a:rPr>
              <a:t>Option </a:t>
            </a:r>
            <a:r>
              <a:rPr lang="en-US" altLang="zh-CN" sz="2000" dirty="0" smtClean="0">
                <a:solidFill>
                  <a:srgbClr val="FF0000"/>
                </a:solidFill>
              </a:rPr>
              <a:t>4:  </a:t>
            </a:r>
            <a:r>
              <a:rPr lang="en-US" altLang="zh-CN" sz="2000" dirty="0">
                <a:solidFill>
                  <a:srgbClr val="FF0000"/>
                </a:solidFill>
              </a:rPr>
              <a:t>Define </a:t>
            </a:r>
            <a:r>
              <a:rPr lang="en-US" altLang="zh-CN" sz="2000" dirty="0" smtClean="0">
                <a:solidFill>
                  <a:srgbClr val="FF0000"/>
                </a:solidFill>
              </a:rPr>
              <a:t>UE capability </a:t>
            </a:r>
            <a:r>
              <a:rPr lang="en-US" altLang="zh-CN" sz="2000" dirty="0">
                <a:solidFill>
                  <a:srgbClr val="FF0000"/>
                </a:solidFill>
              </a:rPr>
              <a:t>for </a:t>
            </a:r>
            <a:r>
              <a:rPr lang="en-US" altLang="zh-CN" sz="2000" dirty="0" smtClean="0">
                <a:solidFill>
                  <a:srgbClr val="FF0000"/>
                </a:solidFill>
              </a:rPr>
              <a:t>HST-SFN </a:t>
            </a:r>
            <a:r>
              <a:rPr lang="en-US" altLang="zh-CN" sz="2000" dirty="0">
                <a:solidFill>
                  <a:srgbClr val="FF0000"/>
                </a:solidFill>
              </a:rPr>
              <a:t>CA </a:t>
            </a:r>
            <a:r>
              <a:rPr lang="en-US" altLang="zh-CN" sz="2000" dirty="0" smtClean="0">
                <a:solidFill>
                  <a:srgbClr val="FF0000"/>
                </a:solidFill>
              </a:rPr>
              <a:t>and HST-DPS </a:t>
            </a:r>
            <a:r>
              <a:rPr lang="en-US" altLang="zh-CN" sz="2000" dirty="0">
                <a:solidFill>
                  <a:srgbClr val="FF0000"/>
                </a:solidFill>
              </a:rPr>
              <a:t>CA, UE </a:t>
            </a:r>
            <a:r>
              <a:rPr lang="en-US" altLang="zh-CN" sz="2000" dirty="0" smtClean="0">
                <a:solidFill>
                  <a:srgbClr val="FF0000"/>
                </a:solidFill>
              </a:rPr>
              <a:t>performs </a:t>
            </a:r>
            <a:r>
              <a:rPr lang="en-US" altLang="zh-CN" sz="2000" dirty="0">
                <a:solidFill>
                  <a:srgbClr val="FF0000"/>
                </a:solidFill>
              </a:rPr>
              <a:t>the test only when UE </a:t>
            </a:r>
            <a:r>
              <a:rPr lang="en-US" altLang="zh-CN" sz="2000" dirty="0" smtClean="0">
                <a:solidFill>
                  <a:srgbClr val="FF0000"/>
                </a:solidFill>
              </a:rPr>
              <a:t>supports it; if UE supports both, UE only needs to pass one of the requirements, i.e.</a:t>
            </a:r>
          </a:p>
          <a:p>
            <a:pPr lvl="3">
              <a:spcAft>
                <a:spcPts val="600"/>
              </a:spcAft>
            </a:pPr>
            <a:r>
              <a:rPr lang="en-US" altLang="zh-CN" sz="1600" dirty="0" smtClean="0">
                <a:solidFill>
                  <a:srgbClr val="FF0000"/>
                </a:solidFill>
              </a:rPr>
              <a:t>If UE has passed HST-DPS CA tests, HST-SFN CA tests can be skipped</a:t>
            </a:r>
          </a:p>
          <a:p>
            <a:pPr lvl="3">
              <a:spcAft>
                <a:spcPts val="600"/>
              </a:spcAft>
            </a:pPr>
            <a:r>
              <a:rPr lang="en-US" altLang="zh-CN" sz="1600" dirty="0" smtClean="0">
                <a:solidFill>
                  <a:srgbClr val="FF0000"/>
                </a:solidFill>
              </a:rPr>
              <a:t>If UE has passed HST-SFN CA tests, HST-DPS CA tests can be skipped</a:t>
            </a:r>
            <a:endParaRPr lang="en-US" altLang="zh-CN" sz="1600" dirty="0">
              <a:solidFill>
                <a:srgbClr val="FF0000"/>
              </a:solidFill>
            </a:endParaRPr>
          </a:p>
        </p:txBody>
      </p:sp>
    </p:spTree>
    <p:extLst>
      <p:ext uri="{BB962C8B-B14F-4D97-AF65-F5344CB8AC3E}">
        <p14:creationId xmlns:p14="http://schemas.microsoft.com/office/powerpoint/2010/main" val="1726187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251520" y="1340768"/>
            <a:ext cx="8352928" cy="4525963"/>
          </a:xfrm>
        </p:spPr>
        <p:txBody>
          <a:bodyPr>
            <a:noAutofit/>
          </a:bodyPr>
          <a:lstStyle/>
          <a:p>
            <a:pPr lvl="1"/>
            <a:r>
              <a:rPr lang="en-GB" altLang="zh-CN" sz="2000" strike="sngStrike" dirty="0">
                <a:solidFill>
                  <a:srgbClr val="FF0000"/>
                </a:solidFill>
              </a:rPr>
              <a:t>UE capability and </a:t>
            </a:r>
            <a:r>
              <a:rPr lang="en-GB" altLang="zh-CN" sz="2000" dirty="0"/>
              <a:t>network-assisted signalling</a:t>
            </a:r>
          </a:p>
          <a:p>
            <a:pPr lvl="2"/>
            <a:r>
              <a:rPr lang="en-US" altLang="zh-CN" sz="2000" strike="sngStrike" dirty="0">
                <a:solidFill>
                  <a:srgbClr val="FF0000"/>
                </a:solidFill>
              </a:rPr>
              <a:t>Option 1: </a:t>
            </a:r>
            <a:r>
              <a:rPr lang="en-US" altLang="zh-CN" sz="2000" dirty="0"/>
              <a:t>E</a:t>
            </a:r>
            <a:r>
              <a:rPr lang="en-US" altLang="zh-CN" sz="2000" dirty="0" smtClean="0"/>
              <a:t>xisting </a:t>
            </a:r>
            <a:r>
              <a:rPr lang="en-US" altLang="zh-CN" sz="2000" dirty="0"/>
              <a:t>HST network assisted signaling </a:t>
            </a:r>
            <a:r>
              <a:rPr lang="en-US" altLang="zh-CN" sz="2000" strike="sngStrike" dirty="0" smtClean="0"/>
              <a:t>and UE capability </a:t>
            </a:r>
            <a:r>
              <a:rPr lang="en-US" altLang="zh-CN" sz="2000" dirty="0" smtClean="0"/>
              <a:t>can </a:t>
            </a:r>
            <a:r>
              <a:rPr lang="en-US" altLang="zh-CN" sz="2000" dirty="0"/>
              <a:t>cover CA scenario</a:t>
            </a:r>
          </a:p>
          <a:p>
            <a:pPr lvl="2"/>
            <a:r>
              <a:rPr lang="en-US" altLang="zh-CN" sz="2000" strike="sngStrike" dirty="0">
                <a:solidFill>
                  <a:srgbClr val="FF0000"/>
                </a:solidFill>
              </a:rPr>
              <a:t>Other options are not </a:t>
            </a:r>
            <a:r>
              <a:rPr lang="en-US" altLang="zh-CN" sz="2000" strike="sngStrike" dirty="0" smtClean="0">
                <a:solidFill>
                  <a:srgbClr val="FF0000"/>
                </a:solidFill>
              </a:rPr>
              <a:t>precluded</a:t>
            </a:r>
            <a:endParaRPr lang="en-US" altLang="zh-CN" sz="2000" strike="sngStrike" dirty="0">
              <a:solidFill>
                <a:srgbClr val="FF0000"/>
              </a:solidFill>
            </a:endParaRPr>
          </a:p>
          <a:p>
            <a:pPr lvl="1"/>
            <a:r>
              <a:rPr lang="en-GB" altLang="zh-CN" sz="2000" dirty="0">
                <a:solidFill>
                  <a:srgbClr val="FF0000"/>
                </a:solidFill>
              </a:rPr>
              <a:t>UE </a:t>
            </a:r>
            <a:r>
              <a:rPr lang="en-GB" altLang="zh-CN" sz="2000" dirty="0" smtClean="0">
                <a:solidFill>
                  <a:srgbClr val="FF0000"/>
                </a:solidFill>
              </a:rPr>
              <a:t>capability signalling</a:t>
            </a:r>
            <a:endParaRPr lang="en-GB" altLang="zh-CN" sz="2000" dirty="0">
              <a:solidFill>
                <a:srgbClr val="FF0000"/>
              </a:solidFill>
            </a:endParaRPr>
          </a:p>
          <a:p>
            <a:pPr lvl="2"/>
            <a:r>
              <a:rPr lang="en-US" altLang="zh-CN" sz="2000" dirty="0">
                <a:solidFill>
                  <a:srgbClr val="FF0000"/>
                </a:solidFill>
              </a:rPr>
              <a:t>Option 1: </a:t>
            </a:r>
            <a:r>
              <a:rPr lang="en-US" altLang="zh-CN" sz="2000" dirty="0" smtClean="0">
                <a:solidFill>
                  <a:srgbClr val="FF0000"/>
                </a:solidFill>
              </a:rPr>
              <a:t>Existing UE </a:t>
            </a:r>
            <a:r>
              <a:rPr lang="en-US" altLang="zh-CN" sz="2000" dirty="0">
                <a:solidFill>
                  <a:srgbClr val="FF0000"/>
                </a:solidFill>
              </a:rPr>
              <a:t>capability can cover CA </a:t>
            </a:r>
            <a:r>
              <a:rPr lang="en-US" altLang="zh-CN" sz="2000" dirty="0" smtClean="0">
                <a:solidFill>
                  <a:srgbClr val="FF0000"/>
                </a:solidFill>
              </a:rPr>
              <a:t>scenario</a:t>
            </a:r>
          </a:p>
          <a:p>
            <a:pPr lvl="2"/>
            <a:r>
              <a:rPr lang="en-US" altLang="zh-CN" sz="2000" dirty="0" smtClean="0">
                <a:solidFill>
                  <a:srgbClr val="FF0000"/>
                </a:solidFill>
              </a:rPr>
              <a:t>Option 2: Define UE capability signaling for UE supporting HST-SFN </a:t>
            </a:r>
            <a:r>
              <a:rPr lang="en-US" altLang="zh-CN" sz="2000" smtClean="0">
                <a:solidFill>
                  <a:srgbClr val="FF0000"/>
                </a:solidFill>
              </a:rPr>
              <a:t>CA and </a:t>
            </a:r>
            <a:r>
              <a:rPr lang="en-US" altLang="zh-CN" sz="2000" dirty="0" smtClean="0">
                <a:solidFill>
                  <a:srgbClr val="FF0000"/>
                </a:solidFill>
              </a:rPr>
              <a:t>HST-DPS CA</a:t>
            </a:r>
            <a:endParaRPr lang="en-US" altLang="zh-CN" sz="2000" dirty="0">
              <a:solidFill>
                <a:srgbClr val="FF0000"/>
              </a:solidFill>
            </a:endParaRPr>
          </a:p>
          <a:p>
            <a:pPr lvl="1"/>
            <a:r>
              <a:rPr lang="en-US" altLang="zh-CN" sz="2000" dirty="0" smtClean="0"/>
              <a:t>Applicability </a:t>
            </a:r>
            <a:r>
              <a:rPr lang="en-US" altLang="zh-CN" sz="2000" dirty="0"/>
              <a:t>rule between single carrier and CA</a:t>
            </a:r>
          </a:p>
          <a:p>
            <a:pPr lvl="2"/>
            <a:r>
              <a:rPr lang="en-US" altLang="zh-CN" sz="2000" dirty="0"/>
              <a:t>Discuss applicability rule between single carrier and CA later based on the conclusion of applicability rule for HST-SFN joint transmission scheme and DPS transmission scheme.</a:t>
            </a:r>
          </a:p>
          <a:p>
            <a:pPr marL="914400" lvl="2" indent="0">
              <a:buNone/>
            </a:pPr>
            <a:endParaRPr lang="zh-CN" altLang="en-US" sz="2000" dirty="0"/>
          </a:p>
        </p:txBody>
      </p:sp>
    </p:spTree>
    <p:extLst>
      <p:ext uri="{BB962C8B-B14F-4D97-AF65-F5344CB8AC3E}">
        <p14:creationId xmlns:p14="http://schemas.microsoft.com/office/powerpoint/2010/main" val="18482782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fontScale="90000"/>
          </a:bodyPr>
          <a:lstStyle/>
          <a:p>
            <a:r>
              <a:rPr lang="en-US" altLang="zh-CN" dirty="0"/>
              <a:t>PDSCH requirements for CA scenarios</a:t>
            </a:r>
            <a:endParaRPr lang="zh-CN" altLang="en-US" dirty="0"/>
          </a:p>
        </p:txBody>
      </p:sp>
      <p:sp>
        <p:nvSpPr>
          <p:cNvPr id="3" name="内容占位符 2"/>
          <p:cNvSpPr>
            <a:spLocks noGrp="1"/>
          </p:cNvSpPr>
          <p:nvPr>
            <p:ph idx="1"/>
          </p:nvPr>
        </p:nvSpPr>
        <p:spPr>
          <a:xfrm>
            <a:off x="448876" y="1700808"/>
            <a:ext cx="8352928" cy="4525963"/>
          </a:xfrm>
        </p:spPr>
        <p:txBody>
          <a:bodyPr>
            <a:noAutofit/>
          </a:bodyPr>
          <a:lstStyle/>
          <a:p>
            <a:pPr lvl="1"/>
            <a:r>
              <a:rPr lang="en-US" altLang="zh-CN" sz="2400" dirty="0"/>
              <a:t>FFS whether to update the HST-DPS channel model (adding path loss and propagation delay)</a:t>
            </a:r>
          </a:p>
          <a:p>
            <a:pPr lvl="1"/>
            <a:endParaRPr lang="en-US" altLang="zh-CN" sz="2400" dirty="0"/>
          </a:p>
          <a:p>
            <a:pPr lvl="1"/>
            <a:r>
              <a:rPr lang="en-US" altLang="zh-CN" sz="2400" dirty="0"/>
              <a:t>FFS whether HST PDSCH CA requirements can be release independent from Rel-15</a:t>
            </a:r>
          </a:p>
          <a:p>
            <a:pPr lvl="1"/>
            <a:endParaRPr lang="zh-CN" altLang="en-US" dirty="0"/>
          </a:p>
        </p:txBody>
      </p:sp>
    </p:spTree>
    <p:extLst>
      <p:ext uri="{BB962C8B-B14F-4D97-AF65-F5344CB8AC3E}">
        <p14:creationId xmlns:p14="http://schemas.microsoft.com/office/powerpoint/2010/main" val="1846673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a:bodyPr>
          <a:lstStyle/>
          <a:p>
            <a:r>
              <a:rPr lang="en-US" altLang="zh-CN" dirty="0"/>
              <a:t>Enhanced transmission schemes</a:t>
            </a:r>
            <a:endParaRPr lang="zh-CN" altLang="en-US" dirty="0"/>
          </a:p>
        </p:txBody>
      </p:sp>
      <p:sp>
        <p:nvSpPr>
          <p:cNvPr id="3" name="内容占位符 2"/>
          <p:cNvSpPr>
            <a:spLocks noGrp="1"/>
          </p:cNvSpPr>
          <p:nvPr>
            <p:ph idx="1"/>
          </p:nvPr>
        </p:nvSpPr>
        <p:spPr>
          <a:xfrm>
            <a:off x="251520" y="1340768"/>
            <a:ext cx="8352928" cy="4525963"/>
          </a:xfrm>
        </p:spPr>
        <p:txBody>
          <a:bodyPr>
            <a:noAutofit/>
          </a:bodyPr>
          <a:lstStyle/>
          <a:p>
            <a:pPr lvl="1"/>
            <a:r>
              <a:rPr lang="en-US" altLang="zh-CN" sz="2000" dirty="0">
                <a:solidFill>
                  <a:srgbClr val="FF0000"/>
                </a:solidFill>
              </a:rPr>
              <a:t>Option 1: Do not define requirements for transmission scheme 2.</a:t>
            </a:r>
          </a:p>
          <a:p>
            <a:pPr lvl="1"/>
            <a:r>
              <a:rPr lang="en-US" altLang="zh-CN" sz="2000" dirty="0">
                <a:solidFill>
                  <a:srgbClr val="FF0000"/>
                </a:solidFill>
              </a:rPr>
              <a:t>Option 2</a:t>
            </a:r>
            <a:r>
              <a:rPr lang="en-US" altLang="zh-CN" sz="2000">
                <a:solidFill>
                  <a:srgbClr val="FF0000"/>
                </a:solidFill>
              </a:rPr>
              <a:t>: Continue </a:t>
            </a:r>
            <a:r>
              <a:rPr lang="en-US" altLang="zh-CN" sz="2000"/>
              <a:t>Evaluation </a:t>
            </a:r>
            <a:r>
              <a:rPr lang="en-US" altLang="zh-CN" sz="2000" dirty="0"/>
              <a:t>of transmission scheme 2</a:t>
            </a:r>
          </a:p>
          <a:p>
            <a:pPr lvl="2"/>
            <a:r>
              <a:rPr lang="en-US" altLang="zh-CN" sz="2000" dirty="0"/>
              <a:t>Companies are suggested to</a:t>
            </a:r>
            <a:r>
              <a:rPr lang="zh-CN" altLang="en-US" sz="2000" dirty="0"/>
              <a:t> </a:t>
            </a:r>
            <a:r>
              <a:rPr lang="en-US" altLang="zh-CN" sz="2000" dirty="0"/>
              <a:t>provide the performance evaluation of transmission scheme 2 (i.e., multi-DCI based transmission scheme) for following cases</a:t>
            </a:r>
            <a:endParaRPr lang="en-GB" altLang="zh-CN" sz="2000" dirty="0"/>
          </a:p>
          <a:p>
            <a:pPr lvl="3"/>
            <a:r>
              <a:rPr lang="en-US" altLang="zh-CN" dirty="0"/>
              <a:t>Case  1: Vary the SNR according to the location of UE and fix the MCS along the track</a:t>
            </a:r>
          </a:p>
          <a:p>
            <a:pPr lvl="3"/>
            <a:r>
              <a:rPr lang="en-US" altLang="zh-CN" dirty="0"/>
              <a:t>Case  2: Vary the SNR according to the location of UE and vary the MCS along the track</a:t>
            </a:r>
          </a:p>
          <a:p>
            <a:pPr lvl="2"/>
            <a:endParaRPr lang="en-US" altLang="zh-CN" sz="2000" dirty="0"/>
          </a:p>
        </p:txBody>
      </p:sp>
    </p:spTree>
    <p:extLst>
      <p:ext uri="{BB962C8B-B14F-4D97-AF65-F5344CB8AC3E}">
        <p14:creationId xmlns:p14="http://schemas.microsoft.com/office/powerpoint/2010/main" val="1885370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876" y="188640"/>
            <a:ext cx="8229600" cy="994122"/>
          </a:xfrm>
        </p:spPr>
        <p:txBody>
          <a:bodyPr>
            <a:normAutofit/>
          </a:bodyPr>
          <a:lstStyle/>
          <a:p>
            <a:r>
              <a:rPr lang="en-US" altLang="zh-CN" dirty="0"/>
              <a:t>Enhanced transmission schemes</a:t>
            </a:r>
            <a:endParaRPr lang="zh-CN" altLang="en-US" dirty="0"/>
          </a:p>
        </p:txBody>
      </p:sp>
      <p:sp>
        <p:nvSpPr>
          <p:cNvPr id="3" name="内容占位符 2"/>
          <p:cNvSpPr>
            <a:spLocks noGrp="1"/>
          </p:cNvSpPr>
          <p:nvPr>
            <p:ph idx="1"/>
          </p:nvPr>
        </p:nvSpPr>
        <p:spPr>
          <a:xfrm>
            <a:off x="251520" y="1340768"/>
            <a:ext cx="8352928" cy="4525963"/>
          </a:xfrm>
        </p:spPr>
        <p:txBody>
          <a:bodyPr>
            <a:noAutofit/>
          </a:bodyPr>
          <a:lstStyle/>
          <a:p>
            <a:pPr lvl="1"/>
            <a:r>
              <a:rPr lang="en-US" altLang="zh-CN" sz="2000" dirty="0"/>
              <a:t>Reference performance for comparison</a:t>
            </a:r>
          </a:p>
          <a:p>
            <a:pPr lvl="2"/>
            <a:r>
              <a:rPr lang="en-US" altLang="zh-CN" sz="2000" dirty="0"/>
              <a:t>Option 1:  </a:t>
            </a:r>
            <a:r>
              <a:rPr lang="en-US" altLang="zh-CN" sz="2000" dirty="0" err="1"/>
              <a:t>mDCI</a:t>
            </a:r>
            <a:r>
              <a:rPr lang="en-US" altLang="zh-CN" sz="2000" dirty="0"/>
              <a:t>-based transmission vs. HST-SFN joint transmission</a:t>
            </a:r>
          </a:p>
          <a:p>
            <a:pPr lvl="2"/>
            <a:r>
              <a:rPr lang="en-US" altLang="zh-CN" sz="2000" dirty="0"/>
              <a:t>Option 2:  </a:t>
            </a:r>
            <a:r>
              <a:rPr lang="en-US" altLang="zh-CN" sz="2000" dirty="0" err="1"/>
              <a:t>mDCI</a:t>
            </a:r>
            <a:r>
              <a:rPr lang="en-US" altLang="zh-CN" sz="2000" dirty="0"/>
              <a:t>-based transmission vs. HST-DPS</a:t>
            </a:r>
          </a:p>
          <a:p>
            <a:pPr lvl="2"/>
            <a:r>
              <a:rPr lang="en-US" altLang="zh-CN" sz="2000" dirty="0"/>
              <a:t>Other options are not precluded</a:t>
            </a:r>
            <a:endParaRPr lang="en-US" altLang="zh-CN" sz="2000" dirty="0">
              <a:solidFill>
                <a:srgbClr val="FF0000"/>
              </a:solidFill>
            </a:endParaRPr>
          </a:p>
          <a:p>
            <a:pPr lvl="1"/>
            <a:endParaRPr lang="en-GB" altLang="zh-CN" sz="2000" dirty="0"/>
          </a:p>
          <a:p>
            <a:pPr lvl="1"/>
            <a:r>
              <a:rPr lang="en-GB" altLang="zh-CN" sz="2000" dirty="0"/>
              <a:t>Evaluation criteria</a:t>
            </a:r>
          </a:p>
          <a:p>
            <a:pPr lvl="2"/>
            <a:r>
              <a:rPr lang="en-US" altLang="zh-CN" sz="2000" dirty="0"/>
              <a:t>Option 1: Max achievable throughput across all scheduled TB</a:t>
            </a:r>
          </a:p>
          <a:p>
            <a:pPr lvl="3"/>
            <a:r>
              <a:rPr lang="en-US" altLang="zh-CN" dirty="0"/>
              <a:t>Different train locations and SNR points should be analyzed</a:t>
            </a:r>
          </a:p>
          <a:p>
            <a:pPr lvl="2"/>
            <a:r>
              <a:rPr lang="en-US" altLang="zh-CN" sz="2000" dirty="0"/>
              <a:t>Option 2: SNR at 70% @max achievable throughput</a:t>
            </a:r>
          </a:p>
          <a:p>
            <a:pPr lvl="2"/>
            <a:r>
              <a:rPr lang="en-US" altLang="zh-CN" sz="2000" dirty="0"/>
              <a:t>Option 3: Max supported Doppler frequency</a:t>
            </a:r>
          </a:p>
          <a:p>
            <a:pPr lvl="2"/>
            <a:r>
              <a:rPr lang="en-US" altLang="zh-CN" sz="2000" dirty="0"/>
              <a:t>Other options are not precluded</a:t>
            </a:r>
            <a:endParaRPr lang="en-US" altLang="zh-CN" sz="2000" dirty="0">
              <a:solidFill>
                <a:srgbClr val="FF0000"/>
              </a:solidFill>
            </a:endParaRPr>
          </a:p>
          <a:p>
            <a:pPr marL="1371600" lvl="3" indent="0">
              <a:buNone/>
            </a:pPr>
            <a:endParaRPr lang="en-US" altLang="zh-CN" dirty="0"/>
          </a:p>
        </p:txBody>
      </p:sp>
    </p:spTree>
    <p:extLst>
      <p:ext uri="{BB962C8B-B14F-4D97-AF65-F5344CB8AC3E}">
        <p14:creationId xmlns:p14="http://schemas.microsoft.com/office/powerpoint/2010/main" val="138145206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6203</TotalTime>
  <Words>744</Words>
  <Application>Microsoft Office PowerPoint</Application>
  <PresentationFormat>全屏显示(4:3)</PresentationFormat>
  <Paragraphs>64</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宋体</vt:lpstr>
      <vt:lpstr>Arial</vt:lpstr>
      <vt:lpstr>Calibri</vt:lpstr>
      <vt:lpstr>Wingdings</vt:lpstr>
      <vt:lpstr>Office 主题</vt:lpstr>
      <vt:lpstr>PowerPoint 演示文稿</vt:lpstr>
      <vt:lpstr>Background</vt:lpstr>
      <vt:lpstr>PDSCH requirements for CA scenarios</vt:lpstr>
      <vt:lpstr>PDSCH requirements for CA scenarios</vt:lpstr>
      <vt:lpstr>PDSCH requirements for CA scenarios</vt:lpstr>
      <vt:lpstr>PDSCH requirements for CA scenarios</vt:lpstr>
      <vt:lpstr>PDSCH requirements for CA scenarios</vt:lpstr>
      <vt:lpstr>Enhanced transmission schemes</vt:lpstr>
      <vt:lpstr>Enhanced transmission schemes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cmri</dc:creator>
  <cp:lastModifiedBy>Huawei</cp:lastModifiedBy>
  <cp:revision>441</cp:revision>
  <dcterms:created xsi:type="dcterms:W3CDTF">2018-01-09T09:10:37Z</dcterms:created>
  <dcterms:modified xsi:type="dcterms:W3CDTF">2021-04-19T04:21:06Z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(3)U2y433yJYgWEW0dyitRqCVZZ/5gU8+lYeHMIGkfuTAOjIYI7w9tooSGuybC4g67W3xRYfHFY
YxXQMlyX1wKJs2krVyYRtrxQ5VAftFg9WSumT93VMQ06uGoyXvLJuqqeE72qpHEyI8DFG292
btQqrqCoLzOS3ehxyZcTonuLHnn/nYL2yiPmd2u5RiA9Pdfc59CPl9V1Ft2T3UcjGdJfIlob
64Q52C0B+iHrAWtwh+</vt:lpwstr>
  </property>
  <property fmtid="{D5CDD505-2E9C-101B-9397-08002B2CF9AE}" pid="3" name="_2015_ms_pID_7253431">
    <vt:lpwstr>6RIL6BhLgebEmKkMBicnsKzi6zigB9gsa+XiOkMspHqIKGP/h+wTN7
y/zoZPwOzW8qLJk2mUm4rhvwZmCEPp1lb4Ken1xwBnM/cDJtV26mDtx3731YFgXIQpUhuNUr
FkegVhsJzfS7C+gMtd4LZ76EDdkG0U7s/uMx+/ry0TJ/96eyMVSi5JhhyjxDLKMkjXvSsRiJ
YhJ9mhmR8s9N2SBN6Tr6MIRUNko8Bt0oVwAC</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1617967587</vt:lpwstr>
  </property>
  <property fmtid="{D5CDD505-2E9C-101B-9397-08002B2CF9AE}" pid="8" name="_2015_ms_pID_7253432">
    <vt:lpwstr>HA==</vt:lpwstr>
  </property>
</Properties>
</file>