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9" r:id="rId4"/>
    <p:sldId id="281" r:id="rId5"/>
    <p:sldId id="282" r:id="rId6"/>
    <p:sldId id="283" r:id="rId7"/>
    <p:sldId id="284"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594" y="10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2021/4/17</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55250" y="265294"/>
            <a:ext cx="6664886" cy="1080120"/>
          </a:xfrm>
        </p:spPr>
        <p:txBody>
          <a:bodyPr>
            <a:noAutofit/>
          </a:bodyPr>
          <a:lstStyle/>
          <a:p>
            <a:pPr algn="l"/>
            <a:r>
              <a:rPr lang="en-US" altLang="zh-CN" sz="2000" dirty="0">
                <a:latin typeface="Arial Unicode MS" pitchFamily="50" charset="-127"/>
                <a:ea typeface="Arial Unicode MS" pitchFamily="50" charset="-127"/>
                <a:cs typeface="Arial Unicode MS" pitchFamily="50" charset="-127"/>
              </a:rPr>
              <a:t>3GPP TSG-RAN WG4 Meeting #</a:t>
            </a:r>
            <a:r>
              <a:rPr lang="en-US" altLang="zh-CN" sz="2000" dirty="0" smtClean="0">
                <a:latin typeface="Arial Unicode MS" pitchFamily="50" charset="-127"/>
                <a:ea typeface="Arial Unicode MS" pitchFamily="50" charset="-127"/>
                <a:cs typeface="Arial Unicode MS" pitchFamily="50" charset="-127"/>
              </a:rPr>
              <a:t>98-bis-e </a:t>
            </a:r>
            <a:r>
              <a:rPr lang="en-US" altLang="zh-CN" sz="2000" dirty="0">
                <a:latin typeface="Arial Unicode MS" pitchFamily="50" charset="-127"/>
                <a:ea typeface="Arial Unicode MS" pitchFamily="50" charset="-127"/>
                <a:cs typeface="Arial Unicode MS" pitchFamily="50" charset="-127"/>
              </a:rPr>
              <a:t/>
            </a:r>
            <a:br>
              <a:rPr lang="en-US" altLang="zh-CN" sz="2000" dirty="0">
                <a:latin typeface="Arial Unicode MS" pitchFamily="50" charset="-127"/>
                <a:ea typeface="Arial Unicode MS" pitchFamily="50" charset="-127"/>
                <a:cs typeface="Arial Unicode MS" pitchFamily="50" charset="-127"/>
              </a:rPr>
            </a:br>
            <a:r>
              <a:rPr lang="en-US" altLang="zh-CN" sz="2000" dirty="0">
                <a:latin typeface="Arial Unicode MS" pitchFamily="50" charset="-127"/>
                <a:ea typeface="Arial Unicode MS" pitchFamily="50" charset="-127"/>
                <a:cs typeface="Arial Unicode MS" pitchFamily="50" charset="-127"/>
              </a:rPr>
              <a:t>Electronic Meeting, </a:t>
            </a:r>
            <a:r>
              <a:rPr lang="en-US" altLang="zh-CN" sz="2000" dirty="0" smtClean="0">
                <a:latin typeface="Arial Unicode MS" pitchFamily="50" charset="-127"/>
                <a:ea typeface="Arial Unicode MS" pitchFamily="50" charset="-127"/>
                <a:cs typeface="Arial Unicode MS" pitchFamily="50" charset="-127"/>
              </a:rPr>
              <a:t>April 12</a:t>
            </a:r>
            <a:r>
              <a:rPr lang="en-US" altLang="zh-CN" sz="2000" baseline="30000" dirty="0" smtClean="0">
                <a:latin typeface="Arial Unicode MS" pitchFamily="50" charset="-127"/>
                <a:ea typeface="Arial Unicode MS" pitchFamily="50" charset="-127"/>
                <a:cs typeface="Arial Unicode MS" pitchFamily="50" charset="-127"/>
              </a:rPr>
              <a:t>th</a:t>
            </a:r>
            <a:r>
              <a:rPr lang="en-US" altLang="zh-CN" sz="2000" dirty="0" smtClean="0">
                <a:latin typeface="Arial Unicode MS" pitchFamily="50" charset="-127"/>
                <a:ea typeface="Arial Unicode MS" pitchFamily="50" charset="-127"/>
                <a:cs typeface="Arial Unicode MS" pitchFamily="50" charset="-127"/>
              </a:rPr>
              <a:t> </a:t>
            </a:r>
            <a:r>
              <a:rPr lang="en-US" altLang="zh-CN" sz="2000" dirty="0">
                <a:latin typeface="Arial Unicode MS" pitchFamily="50" charset="-127"/>
                <a:ea typeface="Arial Unicode MS" pitchFamily="50" charset="-127"/>
                <a:cs typeface="Arial Unicode MS" pitchFamily="50" charset="-127"/>
              </a:rPr>
              <a:t>– </a:t>
            </a:r>
            <a:r>
              <a:rPr lang="en-US" altLang="zh-CN" sz="2000" dirty="0" smtClean="0">
                <a:latin typeface="Arial Unicode MS" pitchFamily="50" charset="-127"/>
                <a:ea typeface="Arial Unicode MS" pitchFamily="50" charset="-127"/>
                <a:cs typeface="Arial Unicode MS" pitchFamily="50" charset="-127"/>
              </a:rPr>
              <a:t>20</a:t>
            </a:r>
            <a:r>
              <a:rPr lang="en-US" altLang="zh-CN" sz="2000" baseline="30000" dirty="0" smtClean="0">
                <a:latin typeface="Arial Unicode MS" pitchFamily="50" charset="-127"/>
                <a:ea typeface="Arial Unicode MS" pitchFamily="50" charset="-127"/>
                <a:cs typeface="Arial Unicode MS" pitchFamily="50" charset="-127"/>
              </a:rPr>
              <a:t>th</a:t>
            </a:r>
            <a:r>
              <a:rPr lang="en-US" altLang="zh-CN" sz="2000" dirty="0" smtClean="0">
                <a:latin typeface="Arial Unicode MS" pitchFamily="50" charset="-127"/>
                <a:ea typeface="Arial Unicode MS" pitchFamily="50" charset="-127"/>
                <a:cs typeface="Arial Unicode MS" pitchFamily="50" charset="-127"/>
              </a:rPr>
              <a:t> April, 2021</a:t>
            </a:r>
            <a:endParaRPr lang="zh-CN" altLang="en-US" sz="2000" dirty="0">
              <a:latin typeface="Arial Unicode MS" pitchFamily="50" charset="-127"/>
              <a:ea typeface="Arial Unicode MS" pitchFamily="50" charset="-127"/>
              <a:cs typeface="Arial Unicode MS" pitchFamily="50" charset="-127"/>
            </a:endParaRPr>
          </a:p>
        </p:txBody>
      </p:sp>
      <p:sp>
        <p:nvSpPr>
          <p:cNvPr id="3" name="副标题 2"/>
          <p:cNvSpPr>
            <a:spLocks noGrp="1"/>
          </p:cNvSpPr>
          <p:nvPr>
            <p:ph type="subTitle" idx="1"/>
          </p:nvPr>
        </p:nvSpPr>
        <p:spPr>
          <a:xfrm>
            <a:off x="2855640" y="4581128"/>
            <a:ext cx="6400800" cy="744488"/>
          </a:xfrm>
        </p:spPr>
        <p:txBody>
          <a:bodyPr/>
          <a:lstStyle/>
          <a:p>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4" name="TextBox 3"/>
          <p:cNvSpPr txBox="1"/>
          <p:nvPr/>
        </p:nvSpPr>
        <p:spPr>
          <a:xfrm>
            <a:off x="1775520" y="2060848"/>
            <a:ext cx="8784976" cy="1323439"/>
          </a:xfrm>
          <a:prstGeom prst="rect">
            <a:avLst/>
          </a:prstGeom>
          <a:noFill/>
        </p:spPr>
        <p:txBody>
          <a:bodyPr wrap="square" rtlCol="0">
            <a:spAutoFit/>
          </a:bodyPr>
          <a:lstStyle/>
          <a:p>
            <a:pPr algn="ctr"/>
            <a:r>
              <a:rPr lang="en-US" altLang="zh-CN" sz="4000" dirty="0"/>
              <a:t>Way forward on </a:t>
            </a:r>
            <a:r>
              <a:rPr lang="en-US" altLang="zh-CN" sz="4000" dirty="0" smtClean="0"/>
              <a:t>NR-U BS demodulation requirements</a:t>
            </a:r>
            <a:endParaRPr lang="zh-CN" altLang="en-US" sz="4000" dirty="0"/>
          </a:p>
        </p:txBody>
      </p:sp>
      <p:sp>
        <p:nvSpPr>
          <p:cNvPr id="5" name="TextBox 4"/>
          <p:cNvSpPr txBox="1"/>
          <p:nvPr/>
        </p:nvSpPr>
        <p:spPr>
          <a:xfrm>
            <a:off x="9480376" y="605299"/>
            <a:ext cx="1944216" cy="400110"/>
          </a:xfrm>
          <a:prstGeom prst="rect">
            <a:avLst/>
          </a:prstGeom>
          <a:noFill/>
        </p:spPr>
        <p:txBody>
          <a:bodyPr wrap="square" rtlCol="0">
            <a:spAutoFit/>
          </a:bodyPr>
          <a:lstStyle/>
          <a:p>
            <a:r>
              <a:rPr lang="en-US" altLang="zh-CN" sz="2000" dirty="0" smtClean="0">
                <a:latin typeface="Arial Unicode MS" pitchFamily="50" charset="-127"/>
                <a:ea typeface="Arial Unicode MS" pitchFamily="50" charset="-127"/>
                <a:cs typeface="Arial Unicode MS" pitchFamily="50" charset="-127"/>
              </a:rPr>
              <a:t>R4-2106010</a:t>
            </a:r>
            <a:endParaRPr lang="zh-CN" altLang="en-US" dirty="0">
              <a:latin typeface="Arial Unicode MS" pitchFamily="50" charset="-127"/>
              <a:ea typeface="Arial Unicode MS" pitchFamily="50" charset="-127"/>
              <a:cs typeface="Arial Unicode MS" pitchFamily="50"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4419" y="44624"/>
            <a:ext cx="10513168" cy="936104"/>
          </a:xfrm>
        </p:spPr>
        <p:txBody>
          <a:bodyPr>
            <a:normAutofit/>
          </a:bodyPr>
          <a:lstStyle/>
          <a:p>
            <a:r>
              <a:rPr lang="en-GB" altLang="zh-CN" dirty="0" smtClean="0"/>
              <a:t>Test applicability rules for PUSCH/PUCCH</a:t>
            </a:r>
            <a:endParaRPr lang="zh-CN" altLang="en-US" dirty="0"/>
          </a:p>
        </p:txBody>
      </p:sp>
      <p:sp>
        <p:nvSpPr>
          <p:cNvPr id="3" name="内容占位符 2"/>
          <p:cNvSpPr>
            <a:spLocks noGrp="1"/>
          </p:cNvSpPr>
          <p:nvPr>
            <p:ph idx="1"/>
          </p:nvPr>
        </p:nvSpPr>
        <p:spPr>
          <a:xfrm>
            <a:off x="191344" y="1196752"/>
            <a:ext cx="11370879" cy="4824536"/>
          </a:xfrm>
        </p:spPr>
        <p:txBody>
          <a:bodyPr>
            <a:normAutofit fontScale="40000" lnSpcReduction="20000"/>
          </a:bodyPr>
          <a:lstStyle/>
          <a:p>
            <a:pPr lvl="0">
              <a:spcBef>
                <a:spcPts val="1800"/>
              </a:spcBef>
              <a:buFont typeface="Courier New" panose="02070309020205020404" pitchFamily="49" charset="0"/>
              <a:buChar char="o"/>
            </a:pPr>
            <a:r>
              <a:rPr lang="en-GB" altLang="zh-CN" sz="5600" dirty="0" smtClean="0">
                <a:ea typeface="Yu Mincho"/>
              </a:rPr>
              <a:t>For </a:t>
            </a:r>
            <a:r>
              <a:rPr lang="en-GB" altLang="zh-CN" sz="5600" dirty="0">
                <a:ea typeface="Yu Mincho"/>
              </a:rPr>
              <a:t>each subcarrier spacing declared to be supported, the tests for a specific channel bandwidth shall apply only if the BS supports it (see </a:t>
            </a:r>
            <a:r>
              <a:rPr lang="en-GB" altLang="zh-CN" sz="5600" dirty="0" err="1">
                <a:ea typeface="Yu Mincho"/>
              </a:rPr>
              <a:t>D.xx</a:t>
            </a:r>
            <a:r>
              <a:rPr lang="en-GB" altLang="zh-CN" sz="5600" dirty="0">
                <a:ea typeface="Yu Mincho"/>
              </a:rPr>
              <a:t> in table 4.6-1</a:t>
            </a:r>
            <a:r>
              <a:rPr lang="en-GB" altLang="zh-CN" sz="5600" dirty="0" smtClean="0">
                <a:ea typeface="Yu Mincho"/>
              </a:rPr>
              <a:t>). Unless </a:t>
            </a:r>
            <a:r>
              <a:rPr lang="en-GB" altLang="zh-CN" sz="5600" dirty="0">
                <a:ea typeface="Yu Mincho"/>
              </a:rPr>
              <a:t>otherwise stated, for each subcarrier spacing declared to be supported, the tests shall be done only for the widest supported channel bandwidth. If performance requirement is not specified for this widest supported channel bandwidth, the tests shall be done by using performance requirement defined for 20MHz channel bandwidth.</a:t>
            </a:r>
            <a:endParaRPr lang="zh-CN" altLang="zh-CN" sz="5600" dirty="0"/>
          </a:p>
          <a:p>
            <a:pPr lvl="2">
              <a:buFont typeface="Calibri" panose="020F0502020204030204" pitchFamily="34" charset="0"/>
              <a:buChar char="–"/>
            </a:pPr>
            <a:r>
              <a:rPr lang="en-GB" altLang="zh-CN" sz="5600" dirty="0" smtClean="0">
                <a:ea typeface="Yu Mincho"/>
                <a:cs typeface="Times New Roman" panose="02020603050405020304" pitchFamily="18" charset="0"/>
              </a:rPr>
              <a:t>For 15kHz SCS:</a:t>
            </a:r>
            <a:endParaRPr lang="zh-CN" altLang="zh-CN" sz="5600" dirty="0">
              <a:cs typeface="Times New Roman" panose="02020603050405020304" pitchFamily="18" charset="0"/>
            </a:endParaRPr>
          </a:p>
          <a:p>
            <a:pPr lvl="3">
              <a:buFont typeface="Calibri" panose="020F0502020204030204" pitchFamily="34" charset="0"/>
              <a:buChar char="○"/>
            </a:pPr>
            <a:r>
              <a:rPr lang="en-GB" altLang="zh-CN" sz="5600" dirty="0">
                <a:ea typeface="等线" panose="02010600030101010101" pitchFamily="2" charset="-122"/>
              </a:rPr>
              <a:t>For PUSCH test and PF0, PF1, PF2 test, </a:t>
            </a:r>
            <a:r>
              <a:rPr lang="en-GB" altLang="zh-CN" sz="5600" dirty="0">
                <a:ea typeface="Yu Mincho"/>
              </a:rPr>
              <a:t>the tested RB’s are uniformly spaced over the channel bandwidth at RB index </a:t>
            </a:r>
            <a:r>
              <a:rPr lang="en-GB" altLang="zh-CN" sz="5600" strike="sngStrike" dirty="0">
                <a:solidFill>
                  <a:srgbClr val="FF0000"/>
                </a:solidFill>
                <a:ea typeface="Yu Mincho"/>
              </a:rPr>
              <a:t>{0, 10, …, 100</a:t>
            </a:r>
            <a:r>
              <a:rPr lang="en-GB" altLang="zh-CN" sz="5600" strike="sngStrike" dirty="0" smtClean="0">
                <a:solidFill>
                  <a:srgbClr val="FF0000"/>
                </a:solidFill>
                <a:ea typeface="Yu Mincho"/>
              </a:rPr>
              <a:t>} or </a:t>
            </a:r>
            <a:r>
              <a:rPr lang="en-GB" altLang="zh-CN" sz="5600" dirty="0" smtClean="0">
                <a:solidFill>
                  <a:srgbClr val="FF0000"/>
                </a:solidFill>
                <a:ea typeface="Yu Mincho"/>
              </a:rPr>
              <a:t>{110, 120,…, 210}</a:t>
            </a:r>
            <a:endParaRPr lang="zh-CN" altLang="zh-CN" sz="5600" dirty="0">
              <a:solidFill>
                <a:srgbClr val="FF0000"/>
              </a:solidFill>
            </a:endParaRPr>
          </a:p>
          <a:p>
            <a:pPr lvl="3">
              <a:buFont typeface="Calibri" panose="020F0502020204030204" pitchFamily="34" charset="0"/>
              <a:buChar char="○"/>
            </a:pPr>
            <a:r>
              <a:rPr lang="en-GB" altLang="zh-CN" sz="5600" dirty="0">
                <a:ea typeface="等线" panose="02010600030101010101" pitchFamily="2" charset="-122"/>
              </a:rPr>
              <a:t>For </a:t>
            </a:r>
            <a:r>
              <a:rPr lang="en-GB" altLang="zh-CN" sz="5600" dirty="0" smtClean="0">
                <a:ea typeface="等线" panose="02010600030101010101" pitchFamily="2" charset="-122"/>
              </a:rPr>
              <a:t>PF3 </a:t>
            </a:r>
            <a:r>
              <a:rPr lang="en-GB" altLang="zh-CN" sz="5600" dirty="0">
                <a:ea typeface="等线" panose="02010600030101010101" pitchFamily="2" charset="-122"/>
              </a:rPr>
              <a:t>test, </a:t>
            </a:r>
            <a:r>
              <a:rPr lang="en-GB" altLang="zh-CN" sz="5600" dirty="0">
                <a:ea typeface="Yu Mincho"/>
              </a:rPr>
              <a:t>the tested RB’s are uniformly spaced over the channel bandwidth at RB index </a:t>
            </a:r>
            <a:r>
              <a:rPr lang="en-GB" altLang="zh-CN" sz="5600" strike="sngStrike" dirty="0">
                <a:solidFill>
                  <a:srgbClr val="FF0000"/>
                </a:solidFill>
                <a:ea typeface="Yu Mincho"/>
              </a:rPr>
              <a:t>{0, 10, …, 90</a:t>
            </a:r>
            <a:r>
              <a:rPr lang="en-GB" altLang="zh-CN" sz="5600" strike="sngStrike" dirty="0" smtClean="0">
                <a:solidFill>
                  <a:srgbClr val="FF0000"/>
                </a:solidFill>
                <a:ea typeface="Yu Mincho"/>
              </a:rPr>
              <a:t>} </a:t>
            </a:r>
            <a:r>
              <a:rPr lang="en-GB" altLang="zh-CN" sz="5600" strike="sngStrike" dirty="0">
                <a:solidFill>
                  <a:srgbClr val="FF0000"/>
                </a:solidFill>
                <a:ea typeface="Yu Mincho"/>
              </a:rPr>
              <a:t>or </a:t>
            </a:r>
            <a:r>
              <a:rPr lang="en-GB" altLang="zh-CN" sz="5600" dirty="0">
                <a:solidFill>
                  <a:srgbClr val="FF0000"/>
                </a:solidFill>
                <a:ea typeface="Yu Mincho"/>
              </a:rPr>
              <a:t>{110, 120,…, </a:t>
            </a:r>
            <a:r>
              <a:rPr lang="en-GB" altLang="zh-CN" sz="5600" dirty="0" smtClean="0">
                <a:solidFill>
                  <a:srgbClr val="FF0000"/>
                </a:solidFill>
                <a:ea typeface="Yu Mincho"/>
              </a:rPr>
              <a:t>200}</a:t>
            </a:r>
            <a:endParaRPr lang="zh-CN" altLang="zh-CN" sz="5600" dirty="0">
              <a:solidFill>
                <a:srgbClr val="FF0000"/>
              </a:solidFill>
            </a:endParaRPr>
          </a:p>
          <a:p>
            <a:pPr lvl="2">
              <a:buFont typeface="Calibri" panose="020F0502020204030204" pitchFamily="34" charset="0"/>
              <a:buChar char="–"/>
            </a:pPr>
            <a:r>
              <a:rPr lang="en-GB" altLang="zh-CN" sz="5600" dirty="0" smtClean="0">
                <a:ea typeface="Yu Mincho"/>
                <a:cs typeface="Times New Roman" panose="02020603050405020304" pitchFamily="18" charset="0"/>
              </a:rPr>
              <a:t>For 30kHz SCS:</a:t>
            </a:r>
            <a:endParaRPr lang="zh-CN" altLang="zh-CN" sz="5600" dirty="0">
              <a:cs typeface="Times New Roman" panose="02020603050405020304" pitchFamily="18" charset="0"/>
            </a:endParaRPr>
          </a:p>
          <a:p>
            <a:pPr lvl="3">
              <a:buFont typeface="Calibri" panose="020F0502020204030204" pitchFamily="34" charset="0"/>
              <a:buChar char="○"/>
            </a:pPr>
            <a:r>
              <a:rPr lang="en-GB" altLang="zh-CN" sz="5600" dirty="0">
                <a:ea typeface="等线" panose="02010600030101010101" pitchFamily="2" charset="-122"/>
              </a:rPr>
              <a:t>For PUSCH test and PF0, PF1, PF2 test, the tested RB’s are uniformly spaced over the channel bandwidth at RB index </a:t>
            </a:r>
            <a:r>
              <a:rPr lang="en-GB" altLang="zh-CN" sz="5600" dirty="0">
                <a:solidFill>
                  <a:srgbClr val="FF0000"/>
                </a:solidFill>
                <a:ea typeface="等线" panose="02010600030101010101" pitchFamily="2" charset="-122"/>
              </a:rPr>
              <a:t>{55, 60,…,105}</a:t>
            </a:r>
            <a:endParaRPr lang="zh-CN" altLang="zh-CN" sz="5600" dirty="0">
              <a:solidFill>
                <a:srgbClr val="FF0000"/>
              </a:solidFill>
              <a:ea typeface="等线" panose="02010600030101010101" pitchFamily="2" charset="-122"/>
            </a:endParaRPr>
          </a:p>
          <a:p>
            <a:pPr lvl="3">
              <a:buFont typeface="Calibri" panose="020F0502020204030204" pitchFamily="34" charset="0"/>
              <a:buChar char="○"/>
            </a:pPr>
            <a:r>
              <a:rPr lang="en-GB" altLang="zh-CN" sz="5600" dirty="0">
                <a:ea typeface="等线" panose="02010600030101010101" pitchFamily="2" charset="-122"/>
              </a:rPr>
              <a:t>For </a:t>
            </a:r>
            <a:r>
              <a:rPr lang="en-GB" altLang="zh-CN" sz="5600" dirty="0" smtClean="0">
                <a:ea typeface="等线" panose="02010600030101010101" pitchFamily="2" charset="-122"/>
              </a:rPr>
              <a:t>PF3 test</a:t>
            </a:r>
            <a:r>
              <a:rPr lang="en-GB" altLang="zh-CN" sz="5600" dirty="0">
                <a:ea typeface="等线" panose="02010600030101010101" pitchFamily="2" charset="-122"/>
              </a:rPr>
              <a:t>, the tested RB’s are uniformly spaced over the channel bandwidth at RB index </a:t>
            </a:r>
            <a:r>
              <a:rPr lang="en-GB" altLang="zh-CN" sz="5600" dirty="0">
                <a:solidFill>
                  <a:srgbClr val="FF0000"/>
                </a:solidFill>
                <a:ea typeface="等线" panose="02010600030101010101" pitchFamily="2" charset="-122"/>
              </a:rPr>
              <a:t>{55, 60,…,100</a:t>
            </a:r>
            <a:r>
              <a:rPr lang="en-GB" altLang="zh-CN" sz="5600" dirty="0" smtClean="0">
                <a:solidFill>
                  <a:srgbClr val="FF0000"/>
                </a:solidFill>
                <a:ea typeface="等线" panose="02010600030101010101" pitchFamily="2" charset="-122"/>
              </a:rPr>
              <a:t>}</a:t>
            </a:r>
            <a:endParaRPr lang="zh-CN" altLang="zh-CN" sz="5600" dirty="0">
              <a:solidFill>
                <a:srgbClr val="FF0000"/>
              </a:solidFill>
              <a:ea typeface="等线" panose="02010600030101010101" pitchFamily="2" charset="-122"/>
            </a:endParaRPr>
          </a:p>
        </p:txBody>
      </p:sp>
    </p:spTree>
    <p:extLst>
      <p:ext uri="{BB962C8B-B14F-4D97-AF65-F5344CB8AC3E}">
        <p14:creationId xmlns:p14="http://schemas.microsoft.com/office/powerpoint/2010/main" val="2164036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CG-UCI requirements</a:t>
            </a:r>
            <a:endParaRPr lang="zh-CN" altLang="en-US" dirty="0"/>
          </a:p>
        </p:txBody>
      </p:sp>
      <p:sp>
        <p:nvSpPr>
          <p:cNvPr id="3" name="内容占位符 2"/>
          <p:cNvSpPr>
            <a:spLocks noGrp="1"/>
          </p:cNvSpPr>
          <p:nvPr>
            <p:ph idx="1"/>
          </p:nvPr>
        </p:nvSpPr>
        <p:spPr>
          <a:xfrm>
            <a:off x="479376" y="1556792"/>
            <a:ext cx="10972800" cy="4680520"/>
          </a:xfrm>
        </p:spPr>
        <p:txBody>
          <a:bodyPr>
            <a:normAutofit fontScale="92500" lnSpcReduction="10000"/>
          </a:bodyPr>
          <a:lstStyle/>
          <a:p>
            <a:pPr marL="342900" lvl="1" indent="-342900">
              <a:buFont typeface="Arial" pitchFamily="34" charset="0"/>
              <a:buChar char="•"/>
            </a:pPr>
            <a:r>
              <a:rPr lang="en-US" altLang="zh-CN" sz="2600" dirty="0" err="1"/>
              <a:t>BetaOffsetCG</a:t>
            </a:r>
            <a:r>
              <a:rPr lang="en-US" altLang="zh-CN" sz="2600" dirty="0"/>
              <a:t>-UCI-index configuration</a:t>
            </a:r>
          </a:p>
          <a:p>
            <a:pPr lvl="1">
              <a:spcAft>
                <a:spcPts val="600"/>
              </a:spcAft>
            </a:pPr>
            <a:r>
              <a:rPr lang="en-US" altLang="zh-CN" sz="2400" i="1" dirty="0" err="1"/>
              <a:t>BetaOffsetCG</a:t>
            </a:r>
            <a:r>
              <a:rPr lang="en-US" altLang="zh-CN" sz="2400" i="1" dirty="0"/>
              <a:t>-UCI-index </a:t>
            </a:r>
            <a:r>
              <a:rPr lang="en-US" altLang="zh-CN" sz="2400" dirty="0"/>
              <a:t>= 8</a:t>
            </a:r>
          </a:p>
          <a:p>
            <a:pPr marL="342900" lvl="1" indent="-342900">
              <a:buFont typeface="Arial" pitchFamily="34" charset="0"/>
              <a:buChar char="•"/>
            </a:pPr>
            <a:r>
              <a:rPr lang="en-US" altLang="zh-CN" sz="2600" dirty="0"/>
              <a:t>Number of CG-UCI information bits</a:t>
            </a:r>
          </a:p>
          <a:p>
            <a:pPr lvl="1">
              <a:spcAft>
                <a:spcPts val="600"/>
              </a:spcAft>
            </a:pPr>
            <a:r>
              <a:rPr lang="en-US" altLang="zh-CN" sz="2400" dirty="0"/>
              <a:t>18 </a:t>
            </a:r>
            <a:r>
              <a:rPr lang="en-US" altLang="zh-CN" sz="2400" dirty="0" smtClean="0"/>
              <a:t>bits</a:t>
            </a:r>
          </a:p>
          <a:p>
            <a:pPr marL="342900" lvl="1" indent="-342900">
              <a:buFont typeface="Arial" pitchFamily="34" charset="0"/>
              <a:buChar char="•"/>
            </a:pPr>
            <a:r>
              <a:rPr lang="en-US" altLang="zh-CN" sz="2600" dirty="0" smtClean="0"/>
              <a:t>Pattern of CG-UCI information bits </a:t>
            </a:r>
          </a:p>
          <a:p>
            <a:pPr lvl="1"/>
            <a:r>
              <a:rPr lang="en-GB" altLang="zh-CN" sz="2400" dirty="0" smtClean="0">
                <a:solidFill>
                  <a:srgbClr val="FF0000"/>
                </a:solidFill>
              </a:rPr>
              <a:t>Use </a:t>
            </a:r>
            <a:r>
              <a:rPr lang="en-GB" altLang="zh-CN" sz="2400" dirty="0">
                <a:solidFill>
                  <a:srgbClr val="FF0000"/>
                </a:solidFill>
              </a:rPr>
              <a:t>a bit pattern </a:t>
            </a:r>
            <a:r>
              <a:rPr lang="en-GB" altLang="zh-CN" sz="2400" dirty="0" smtClean="0">
                <a:solidFill>
                  <a:srgbClr val="FF0000"/>
                </a:solidFill>
              </a:rPr>
              <a:t>{c0,c1,…,</a:t>
            </a:r>
            <a:r>
              <a:rPr lang="en-GB" altLang="zh-CN" sz="2400" dirty="0">
                <a:solidFill>
                  <a:srgbClr val="FF0000"/>
                </a:solidFill>
              </a:rPr>
              <a:t>c17} that </a:t>
            </a:r>
            <a:r>
              <a:rPr lang="en-GB" altLang="zh-CN" sz="2400" dirty="0" smtClean="0">
                <a:solidFill>
                  <a:srgbClr val="FF0000"/>
                </a:solidFill>
              </a:rPr>
              <a:t>consists </a:t>
            </a:r>
            <a:r>
              <a:rPr lang="en-GB" altLang="zh-CN" sz="2400" dirty="0">
                <a:solidFill>
                  <a:srgbClr val="FF0000"/>
                </a:solidFill>
              </a:rPr>
              <a:t>of :</a:t>
            </a:r>
            <a:endParaRPr lang="zh-CN" altLang="zh-CN" sz="2400" dirty="0">
              <a:solidFill>
                <a:srgbClr val="FF0000"/>
              </a:solidFill>
            </a:endParaRPr>
          </a:p>
          <a:p>
            <a:pPr lvl="2"/>
            <a:r>
              <a:rPr lang="en-GB" altLang="zh-CN" sz="2200" dirty="0">
                <a:solidFill>
                  <a:srgbClr val="FF0000"/>
                </a:solidFill>
              </a:rPr>
              <a:t>HARQ process </a:t>
            </a:r>
            <a:r>
              <a:rPr lang="en-GB" altLang="zh-CN" sz="2200" dirty="0" smtClean="0">
                <a:solidFill>
                  <a:srgbClr val="FF0000"/>
                </a:solidFill>
              </a:rPr>
              <a:t>number: </a:t>
            </a:r>
            <a:r>
              <a:rPr lang="en-US" altLang="zh-CN" sz="2200" dirty="0" smtClean="0">
                <a:solidFill>
                  <a:srgbClr val="FF0000"/>
                </a:solidFill>
              </a:rPr>
              <a:t>[c0,c1,c2,c3] = </a:t>
            </a:r>
            <a:r>
              <a:rPr lang="en-GB" altLang="zh-CN" sz="2200" dirty="0" smtClean="0">
                <a:solidFill>
                  <a:srgbClr val="FF0000"/>
                </a:solidFill>
              </a:rPr>
              <a:t>[</a:t>
            </a:r>
            <a:r>
              <a:rPr lang="en-GB" altLang="zh-CN" sz="2200" dirty="0">
                <a:solidFill>
                  <a:srgbClr val="FF0000"/>
                </a:solidFill>
              </a:rPr>
              <a:t>0 0 0 </a:t>
            </a:r>
            <a:r>
              <a:rPr lang="en-GB" altLang="zh-CN" sz="2200" dirty="0" smtClean="0">
                <a:solidFill>
                  <a:srgbClr val="FF0000"/>
                </a:solidFill>
              </a:rPr>
              <a:t>1]</a:t>
            </a:r>
            <a:endParaRPr lang="zh-CN" altLang="zh-CN" sz="2200" dirty="0">
              <a:solidFill>
                <a:srgbClr val="FF0000"/>
              </a:solidFill>
            </a:endParaRPr>
          </a:p>
          <a:p>
            <a:pPr lvl="2"/>
            <a:r>
              <a:rPr lang="en-GB" altLang="zh-CN" sz="2200" dirty="0">
                <a:solidFill>
                  <a:srgbClr val="FF0000"/>
                </a:solidFill>
              </a:rPr>
              <a:t>RV </a:t>
            </a:r>
            <a:r>
              <a:rPr lang="en-GB" altLang="zh-CN" sz="2200" dirty="0" smtClean="0">
                <a:solidFill>
                  <a:srgbClr val="FF0000"/>
                </a:solidFill>
              </a:rPr>
              <a:t>sequence: [</a:t>
            </a:r>
            <a:r>
              <a:rPr lang="en-GB" altLang="zh-CN" sz="2200" dirty="0">
                <a:solidFill>
                  <a:srgbClr val="FF0000"/>
                </a:solidFill>
              </a:rPr>
              <a:t>c4,c5</a:t>
            </a:r>
            <a:r>
              <a:rPr lang="en-GB" altLang="zh-CN" sz="2200" dirty="0" smtClean="0">
                <a:solidFill>
                  <a:srgbClr val="FF0000"/>
                </a:solidFill>
              </a:rPr>
              <a:t>] = </a:t>
            </a:r>
            <a:r>
              <a:rPr lang="en-GB" altLang="zh-CN" sz="2200" dirty="0">
                <a:solidFill>
                  <a:srgbClr val="FF0000"/>
                </a:solidFill>
              </a:rPr>
              <a:t>[</a:t>
            </a:r>
            <a:r>
              <a:rPr lang="en-GB" altLang="zh-CN" sz="2200" dirty="0" smtClean="0">
                <a:solidFill>
                  <a:srgbClr val="FF0000"/>
                </a:solidFill>
              </a:rPr>
              <a:t>0 0]</a:t>
            </a:r>
            <a:endParaRPr lang="zh-CN" altLang="zh-CN" sz="2200" dirty="0">
              <a:solidFill>
                <a:srgbClr val="FF0000"/>
              </a:solidFill>
            </a:endParaRPr>
          </a:p>
          <a:p>
            <a:pPr lvl="2"/>
            <a:r>
              <a:rPr lang="en-GB" altLang="zh-CN" sz="2200" dirty="0" smtClean="0">
                <a:solidFill>
                  <a:srgbClr val="FF0000"/>
                </a:solidFill>
              </a:rPr>
              <a:t>NDI: [c6]</a:t>
            </a:r>
          </a:p>
          <a:p>
            <a:pPr lvl="3"/>
            <a:r>
              <a:rPr lang="en-GB" altLang="zh-CN" sz="1900" dirty="0" smtClean="0">
                <a:solidFill>
                  <a:srgbClr val="FF0000"/>
                </a:solidFill>
              </a:rPr>
              <a:t>Option 1</a:t>
            </a:r>
            <a:r>
              <a:rPr lang="en-US" altLang="zh-CN" sz="1900" dirty="0" smtClean="0">
                <a:solidFill>
                  <a:srgbClr val="FF0000"/>
                </a:solidFill>
              </a:rPr>
              <a:t>: [c6] = </a:t>
            </a:r>
            <a:r>
              <a:rPr lang="en-GB" altLang="zh-CN" sz="1900" dirty="0" smtClean="0">
                <a:solidFill>
                  <a:srgbClr val="FF0000"/>
                </a:solidFill>
              </a:rPr>
              <a:t>[1]</a:t>
            </a:r>
          </a:p>
          <a:p>
            <a:pPr lvl="3"/>
            <a:r>
              <a:rPr lang="en-GB" altLang="zh-CN" sz="1900" dirty="0" smtClean="0">
                <a:solidFill>
                  <a:srgbClr val="FF0000"/>
                </a:solidFill>
              </a:rPr>
              <a:t>Option 2: [c6] = </a:t>
            </a:r>
            <a:r>
              <a:rPr lang="en-US" altLang="zh-CN" sz="1900" dirty="0">
                <a:solidFill>
                  <a:srgbClr val="FF0000"/>
                </a:solidFill>
              </a:rPr>
              <a:t>toggle for every new transmission, e.g. 0 for even transmissions and 1 for odd ones</a:t>
            </a:r>
            <a:endParaRPr lang="zh-CN" altLang="zh-CN" sz="1900" dirty="0">
              <a:solidFill>
                <a:srgbClr val="FF0000"/>
              </a:solidFill>
            </a:endParaRPr>
          </a:p>
          <a:p>
            <a:pPr lvl="2"/>
            <a:r>
              <a:rPr lang="en-GB" altLang="zh-CN" sz="2200" dirty="0">
                <a:solidFill>
                  <a:srgbClr val="FF0000"/>
                </a:solidFill>
              </a:rPr>
              <a:t>COT sharing information </a:t>
            </a:r>
            <a:r>
              <a:rPr lang="en-GB" altLang="zh-CN" sz="2200" dirty="0" smtClean="0">
                <a:solidFill>
                  <a:srgbClr val="FF0000"/>
                </a:solidFill>
              </a:rPr>
              <a:t>field: [</a:t>
            </a:r>
            <a:r>
              <a:rPr lang="en-GB" altLang="zh-CN" sz="2200" dirty="0">
                <a:solidFill>
                  <a:srgbClr val="FF0000"/>
                </a:solidFill>
              </a:rPr>
              <a:t>c7,c8</a:t>
            </a:r>
            <a:r>
              <a:rPr lang="en-GB" altLang="zh-CN" sz="2200" dirty="0" smtClean="0">
                <a:solidFill>
                  <a:srgbClr val="FF0000"/>
                </a:solidFill>
              </a:rPr>
              <a:t>,…c17] </a:t>
            </a:r>
            <a:r>
              <a:rPr lang="en-GB" altLang="zh-CN" sz="2200" dirty="0">
                <a:solidFill>
                  <a:srgbClr val="FF0000"/>
                </a:solidFill>
              </a:rPr>
              <a:t>= [</a:t>
            </a:r>
            <a:r>
              <a:rPr lang="en-GB" altLang="zh-CN" sz="2200" dirty="0" smtClean="0">
                <a:solidFill>
                  <a:srgbClr val="FF0000"/>
                </a:solidFill>
              </a:rPr>
              <a:t>0,0,0,0,0,0,0,0,0,0,0]</a:t>
            </a:r>
            <a:endParaRPr lang="zh-CN" altLang="zh-CN" sz="2200" dirty="0">
              <a:solidFill>
                <a:srgbClr val="FF0000"/>
              </a:solidFill>
            </a:endParaRPr>
          </a:p>
        </p:txBody>
      </p:sp>
    </p:spTree>
    <p:extLst>
      <p:ext uri="{BB962C8B-B14F-4D97-AF65-F5344CB8AC3E}">
        <p14:creationId xmlns:p14="http://schemas.microsoft.com/office/powerpoint/2010/main" val="1082113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格 24"/>
          <p:cNvGraphicFramePr>
            <a:graphicFrameLocks noGrp="1"/>
          </p:cNvGraphicFramePr>
          <p:nvPr>
            <p:extLst>
              <p:ext uri="{D42A27DB-BD31-4B8C-83A1-F6EECF244321}">
                <p14:modId xmlns:p14="http://schemas.microsoft.com/office/powerpoint/2010/main" val="3640219270"/>
              </p:ext>
            </p:extLst>
          </p:nvPr>
        </p:nvGraphicFramePr>
        <p:xfrm>
          <a:off x="1775520" y="692696"/>
          <a:ext cx="8127999" cy="6027141"/>
        </p:xfrm>
        <a:graphic>
          <a:graphicData uri="http://schemas.openxmlformats.org/drawingml/2006/table">
            <a:tbl>
              <a:tblPr firstRow="1" bandRow="1">
                <a:tableStyleId>{2D5ABB26-0587-4C30-8999-92F81FD0307C}</a:tableStyleId>
              </a:tblPr>
              <a:tblGrid>
                <a:gridCol w="1512168"/>
                <a:gridCol w="3906498"/>
                <a:gridCol w="2709333"/>
              </a:tblGrid>
              <a:tr h="232765">
                <a:tc gridSpan="2">
                  <a:txBody>
                    <a:bodyPr/>
                    <a:lstStyle/>
                    <a:p>
                      <a:pPr algn="ctr"/>
                      <a:r>
                        <a:rPr lang="en-US" altLang="zh-CN" sz="1050" b="1" dirty="0" smtClean="0"/>
                        <a:t>Parameter</a:t>
                      </a:r>
                      <a:endParaRPr lang="zh-CN" altLang="en-US" sz="105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b="1" kern="1200" dirty="0" smtClean="0">
                          <a:solidFill>
                            <a:schemeClr val="tx1"/>
                          </a:solidFill>
                          <a:latin typeface="+mn-lt"/>
                          <a:ea typeface="+mn-ea"/>
                          <a:cs typeface="+mn-cs"/>
                        </a:rPr>
                        <a:t>Value</a:t>
                      </a:r>
                      <a:endParaRPr lang="zh-CN" sz="1050" b="1" kern="120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gridSpan="2">
                  <a:txBody>
                    <a:bodyPr/>
                    <a:lstStyle/>
                    <a:p>
                      <a:r>
                        <a:rPr lang="en-US" altLang="zh-CN" sz="1050" b="0" dirty="0" smtClean="0"/>
                        <a:t>Channel model</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smtClean="0">
                          <a:effectLst/>
                          <a:latin typeface="Times New Roman" panose="02020603050405020304" pitchFamily="18" charset="0"/>
                          <a:ea typeface="宋体" panose="02010600030101010101" pitchFamily="2" charset="-122"/>
                          <a:cs typeface="Times New Roman" panose="02020603050405020304" pitchFamily="18" charset="0"/>
                        </a:rPr>
                        <a:t>TDLA30-10</a:t>
                      </a:r>
                      <a:r>
                        <a:rPr lang="en-US" sz="1050" b="0" dirty="0" smtClean="0">
                          <a:effectLst/>
                          <a:latin typeface="Times New Roman" panose="02020603050405020304" pitchFamily="18" charset="0"/>
                          <a:ea typeface="宋体" panose="02010600030101010101" pitchFamily="2" charset="-122"/>
                          <a:cs typeface="Times New Roman" panose="02020603050405020304" pitchFamily="18" charset="0"/>
                        </a:rPr>
                        <a:t> Low</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gridSpan="2">
                  <a:txBody>
                    <a:bodyPr/>
                    <a:lstStyle/>
                    <a:p>
                      <a:r>
                        <a:rPr lang="en-US" altLang="zh-CN" sz="1050" b="0" dirty="0" smtClean="0"/>
                        <a:t>Bandwidth</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smtClean="0">
                          <a:effectLst/>
                          <a:latin typeface="Times New Roman" panose="02020603050405020304" pitchFamily="18" charset="0"/>
                          <a:ea typeface="宋体" panose="02010600030101010101" pitchFamily="2" charset="-122"/>
                          <a:cs typeface="Times New Roman" panose="02020603050405020304" pitchFamily="18" charset="0"/>
                        </a:rPr>
                        <a:t>20MHz</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gridSpan="2">
                  <a:txBody>
                    <a:bodyPr/>
                    <a:lstStyle/>
                    <a:p>
                      <a:r>
                        <a:rPr lang="en-US" altLang="zh-CN" sz="1050" b="0" dirty="0" smtClean="0"/>
                        <a:t>Transform</a:t>
                      </a:r>
                      <a:r>
                        <a:rPr lang="en-US" altLang="zh-CN" sz="1050" b="0" baseline="0" dirty="0" smtClean="0"/>
                        <a:t> precoding</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Disabled</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0721">
                <a:tc gridSpan="2">
                  <a:txBody>
                    <a:bodyPr/>
                    <a:lstStyle/>
                    <a:p>
                      <a:r>
                        <a:rPr lang="en-US" altLang="zh-CN" sz="1050" b="0" dirty="0" smtClean="0"/>
                        <a:t>Default</a:t>
                      </a:r>
                      <a:r>
                        <a:rPr lang="en-US" altLang="zh-CN" sz="1050" b="0" baseline="0" dirty="0" smtClean="0"/>
                        <a:t> TDD UL-DL pattern</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30 kHz </a:t>
                      </a:r>
                      <a:r>
                        <a:rPr lang="x-none" sz="1050" b="0" dirty="0" smtClean="0">
                          <a:effectLst/>
                          <a:latin typeface="Times New Roman" panose="02020603050405020304" pitchFamily="18" charset="0"/>
                          <a:ea typeface="宋体" panose="02010600030101010101" pitchFamily="2" charset="-122"/>
                          <a:cs typeface="Times New Roman" panose="02020603050405020304" pitchFamily="18" charset="0"/>
                        </a:rPr>
                        <a:t>SCS:7D1S2U</a:t>
                      </a: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 </a:t>
                      </a:r>
                      <a:r>
                        <a:rPr lang="x-none" sz="1050" b="0" dirty="0" smtClean="0">
                          <a:effectLst/>
                          <a:latin typeface="Times New Roman" panose="02020603050405020304" pitchFamily="18" charset="0"/>
                          <a:ea typeface="宋体" panose="02010600030101010101" pitchFamily="2" charset="-122"/>
                          <a:cs typeface="Times New Roman" panose="02020603050405020304" pitchFamily="18" charset="0"/>
                        </a:rPr>
                        <a:t>S=6D:4G:4U</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15 kHz SCS: </a:t>
                      </a:r>
                      <a:r>
                        <a:rPr lang="x-none" sz="1050" b="0" dirty="0" smtClean="0">
                          <a:effectLst/>
                          <a:latin typeface="Times New Roman" panose="02020603050405020304" pitchFamily="18" charset="0"/>
                          <a:ea typeface="宋体" panose="02010600030101010101" pitchFamily="2" charset="-122"/>
                          <a:cs typeface="Times New Roman" panose="02020603050405020304" pitchFamily="18" charset="0"/>
                        </a:rPr>
                        <a:t>3D1S1U </a:t>
                      </a: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S=10D:2G:2U</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689">
                <a:tc gridSpan="2">
                  <a:txBody>
                    <a:bodyPr/>
                    <a:lstStyle/>
                    <a:p>
                      <a:r>
                        <a:rPr lang="en-US" altLang="zh-CN" sz="1050" b="0" dirty="0" smtClean="0"/>
                        <a:t>MCS</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MCS 20</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rowSpan="2">
                  <a:txBody>
                    <a:bodyPr/>
                    <a:lstStyle/>
                    <a:p>
                      <a:r>
                        <a:rPr lang="en-US" altLang="zh-CN" sz="1050" dirty="0" smtClean="0"/>
                        <a:t>HARQ</a:t>
                      </a:r>
                      <a:endParaRPr lang="zh-CN"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b="0" dirty="0" smtClean="0"/>
                        <a:t>Maximum number</a:t>
                      </a:r>
                      <a:r>
                        <a:rPr lang="en-US" altLang="zh-CN" sz="1050" b="0" baseline="0" dirty="0" smtClean="0"/>
                        <a:t> of HARQ transmissions </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1</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751">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b="0" dirty="0" smtClean="0"/>
                        <a:t>RV sequence</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050" b="0" dirty="0">
                          <a:effectLst/>
                          <a:latin typeface="Times New Roman" panose="02020603050405020304" pitchFamily="18" charset="0"/>
                          <a:ea typeface="宋体" panose="02010600030101010101" pitchFamily="2" charset="-122"/>
                          <a:cs typeface="Times New Roman" panose="02020603050405020304" pitchFamily="18" charset="0"/>
                        </a:rPr>
                        <a:t>0</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176">
                <a:tc rowSpan="7">
                  <a:txBody>
                    <a:bodyPr/>
                    <a:lstStyle/>
                    <a:p>
                      <a:r>
                        <a:rPr lang="en-US" altLang="zh-CN" sz="1050" dirty="0" smtClean="0"/>
                        <a:t>DMRS</a:t>
                      </a:r>
                      <a:endParaRPr lang="zh-CN"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x-none" sz="1050" b="0" kern="1200" dirty="0">
                          <a:solidFill>
                            <a:schemeClr val="tx1"/>
                          </a:solidFill>
                          <a:latin typeface="+mn-lt"/>
                          <a:ea typeface="+mn-ea"/>
                          <a:cs typeface="+mn-cs"/>
                        </a:rPr>
                        <a:t>DM-RS configuration type</a:t>
                      </a:r>
                      <a:endParaRPr lang="zh-CN" sz="1050" b="0" kern="1200" dirty="0">
                        <a:solidFill>
                          <a:schemeClr val="tx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1</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176">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x-none" sz="1050" b="0" kern="1200" dirty="0">
                          <a:solidFill>
                            <a:schemeClr val="tx1"/>
                          </a:solidFill>
                          <a:latin typeface="+mn-lt"/>
                          <a:ea typeface="+mn-ea"/>
                          <a:cs typeface="+mn-cs"/>
                        </a:rPr>
                        <a:t>DM-RS duration</a:t>
                      </a:r>
                      <a:endParaRPr lang="zh-CN" sz="1050" b="0" kern="1200" dirty="0">
                        <a:solidFill>
                          <a:schemeClr val="tx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Single-symbol DM-RS</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176">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x-none" sz="1050" b="0" kern="1200" dirty="0">
                          <a:solidFill>
                            <a:schemeClr val="tx1"/>
                          </a:solidFill>
                          <a:latin typeface="+mn-lt"/>
                          <a:ea typeface="+mn-ea"/>
                          <a:cs typeface="+mn-cs"/>
                        </a:rPr>
                        <a:t>Additional DM-RS position</a:t>
                      </a:r>
                      <a:endParaRPr lang="zh-CN" sz="1050" b="0" kern="1200" dirty="0">
                        <a:solidFill>
                          <a:schemeClr val="tx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pos1</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176">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x-none" sz="1050" b="0" kern="1200" dirty="0">
                          <a:solidFill>
                            <a:schemeClr val="tx1"/>
                          </a:solidFill>
                          <a:latin typeface="+mn-lt"/>
                          <a:ea typeface="+mn-ea"/>
                          <a:cs typeface="+mn-cs"/>
                        </a:rPr>
                        <a:t>Number of DM-RS CDM group(s) without data</a:t>
                      </a:r>
                      <a:endParaRPr lang="zh-CN" sz="1050" b="0" kern="1200" dirty="0">
                        <a:solidFill>
                          <a:schemeClr val="tx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2</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176">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x-none" sz="1050" b="0" kern="1200" dirty="0">
                          <a:solidFill>
                            <a:schemeClr val="tx1"/>
                          </a:solidFill>
                          <a:latin typeface="+mn-lt"/>
                          <a:ea typeface="+mn-ea"/>
                          <a:cs typeface="+mn-cs"/>
                        </a:rPr>
                        <a:t>Ratio of PUSCH EPRE to DM-RS EPRE </a:t>
                      </a:r>
                      <a:endParaRPr lang="zh-CN" sz="1050" b="0" kern="1200" dirty="0">
                        <a:solidFill>
                          <a:schemeClr val="tx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-3 dB</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176">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x-none" sz="1050" b="0" kern="1200" dirty="0">
                          <a:solidFill>
                            <a:schemeClr val="tx1"/>
                          </a:solidFill>
                          <a:latin typeface="+mn-lt"/>
                          <a:ea typeface="+mn-ea"/>
                          <a:cs typeface="+mn-cs"/>
                        </a:rPr>
                        <a:t>DM-RS port(s)</a:t>
                      </a:r>
                      <a:endParaRPr lang="zh-CN" sz="1050" b="0" kern="1200" dirty="0">
                        <a:solidFill>
                          <a:schemeClr val="tx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{0}</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176">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x-none" sz="1050" b="0" kern="1200" dirty="0">
                          <a:solidFill>
                            <a:schemeClr val="tx1"/>
                          </a:solidFill>
                          <a:latin typeface="+mn-lt"/>
                          <a:ea typeface="+mn-ea"/>
                          <a:cs typeface="+mn-cs"/>
                        </a:rPr>
                        <a:t>DM-RS sequence generation</a:t>
                      </a:r>
                      <a:endParaRPr lang="zh-CN" sz="1050" b="0" kern="1200" dirty="0">
                        <a:solidFill>
                          <a:schemeClr val="tx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i="1" dirty="0">
                          <a:effectLst/>
                          <a:latin typeface="Times New Roman" panose="02020603050405020304" pitchFamily="18" charset="0"/>
                          <a:ea typeface="宋体" panose="02010600030101010101" pitchFamily="2" charset="-122"/>
                          <a:cs typeface="Times New Roman" panose="02020603050405020304" pitchFamily="18" charset="0"/>
                        </a:rPr>
                        <a:t>N</a:t>
                      </a:r>
                      <a:r>
                        <a:rPr lang="x-none" sz="1050" b="0" i="1" baseline="-25000" dirty="0">
                          <a:effectLst/>
                          <a:latin typeface="Times New Roman" panose="02020603050405020304" pitchFamily="18" charset="0"/>
                          <a:ea typeface="宋体" panose="02010600030101010101" pitchFamily="2" charset="-122"/>
                          <a:cs typeface="Times New Roman" panose="02020603050405020304" pitchFamily="18" charset="0"/>
                        </a:rPr>
                        <a:t>ID</a:t>
                      </a:r>
                      <a:r>
                        <a:rPr lang="x-none" sz="1050" b="0" i="1" baseline="30000" dirty="0">
                          <a:effectLst/>
                          <a:latin typeface="Times New Roman" panose="02020603050405020304" pitchFamily="18" charset="0"/>
                          <a:ea typeface="宋体" panose="02010600030101010101" pitchFamily="2" charset="-122"/>
                          <a:cs typeface="Times New Roman" panose="02020603050405020304" pitchFamily="18" charset="0"/>
                        </a:rPr>
                        <a:t>0</a:t>
                      </a: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=0, </a:t>
                      </a:r>
                      <a:r>
                        <a:rPr lang="x-none" sz="1050" b="0" i="1" dirty="0">
                          <a:effectLst/>
                          <a:latin typeface="Times New Roman" panose="02020603050405020304" pitchFamily="18" charset="0"/>
                          <a:ea typeface="宋体" panose="02010600030101010101" pitchFamily="2" charset="-122"/>
                          <a:cs typeface="Times New Roman" panose="02020603050405020304" pitchFamily="18" charset="0"/>
                        </a:rPr>
                        <a:t>n</a:t>
                      </a:r>
                      <a:r>
                        <a:rPr lang="x-none" sz="1050" b="0" i="1" baseline="-25000" dirty="0">
                          <a:effectLst/>
                          <a:latin typeface="Times New Roman" panose="02020603050405020304" pitchFamily="18" charset="0"/>
                          <a:ea typeface="宋体" panose="02010600030101010101" pitchFamily="2" charset="-122"/>
                          <a:cs typeface="Times New Roman" panose="02020603050405020304" pitchFamily="18" charset="0"/>
                        </a:rPr>
                        <a:t>SCID</a:t>
                      </a: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=0</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rowSpan="3">
                  <a:txBody>
                    <a:bodyPr/>
                    <a:lstStyle/>
                    <a:p>
                      <a:r>
                        <a:rPr lang="en-US" altLang="zh-CN" sz="1050" dirty="0" smtClean="0"/>
                        <a:t>Time domain</a:t>
                      </a:r>
                      <a:r>
                        <a:rPr lang="en-US" altLang="zh-CN" sz="1050" baseline="0" dirty="0" smtClean="0"/>
                        <a:t> resource assignment</a:t>
                      </a:r>
                      <a:endParaRPr lang="zh-CN"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b="0" dirty="0" smtClean="0"/>
                        <a:t>PUSCH mapping type</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A, B</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b="0" dirty="0" smtClean="0"/>
                        <a:t>Start symbol</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0</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b="0" dirty="0" smtClean="0"/>
                        <a:t>Allocation length</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14</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rowSpan="2">
                  <a:txBody>
                    <a:bodyPr/>
                    <a:lstStyle/>
                    <a:p>
                      <a:pPr marL="0" algn="l" defTabSz="914400" rtl="0" eaLnBrk="1" latinLnBrk="0" hangingPunct="1"/>
                      <a:r>
                        <a:rPr lang="en-US" altLang="zh-CN" sz="1050" kern="1200" dirty="0" smtClean="0">
                          <a:solidFill>
                            <a:schemeClr val="tx1"/>
                          </a:solidFill>
                          <a:latin typeface="+mn-lt"/>
                          <a:ea typeface="+mn-ea"/>
                          <a:cs typeface="+mn-cs"/>
                        </a:rPr>
                        <a:t>Frequency domain resource assignment</a:t>
                      </a:r>
                      <a:endParaRPr lang="zh-CN" altLang="en-US" sz="105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b="0" dirty="0" smtClean="0"/>
                        <a:t>RB assignment</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1 interlace</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b="0" dirty="0" smtClean="0"/>
                        <a:t>Frequency hopping</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Disabled</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gridSpan="2">
                  <a:txBody>
                    <a:bodyPr/>
                    <a:lstStyle/>
                    <a:p>
                      <a:r>
                        <a:rPr lang="en-US" altLang="zh-CN" sz="1050" b="0" dirty="0" smtClean="0"/>
                        <a:t>Code block group</a:t>
                      </a:r>
                      <a:r>
                        <a:rPr lang="en-US" altLang="zh-CN" sz="1050" b="0" baseline="0" dirty="0" smtClean="0"/>
                        <a:t> based PUSCH transmission</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smtClean="0">
                          <a:effectLst/>
                          <a:latin typeface="Times New Roman" panose="02020603050405020304" pitchFamily="18" charset="0"/>
                          <a:ea typeface="宋体" panose="02010600030101010101" pitchFamily="2" charset="-122"/>
                          <a:cs typeface="Times New Roman" panose="02020603050405020304" pitchFamily="18" charset="0"/>
                        </a:rPr>
                        <a:t>Disabled</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gridSpan="2">
                  <a:txBody>
                    <a:bodyPr/>
                    <a:lstStyle/>
                    <a:p>
                      <a:r>
                        <a:rPr lang="en-US" altLang="zh-CN" sz="1050" b="0" dirty="0" smtClean="0"/>
                        <a:t>Test metric</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a:txBody>
                    <a:bodyPr/>
                    <a:lstStyle/>
                    <a:p>
                      <a:pPr marL="0" algn="ctr" defTabSz="914400" rtl="0" eaLnBrk="1" latinLnBrk="0" hangingPunct="1">
                        <a:spcAft>
                          <a:spcPts val="0"/>
                        </a:spcAft>
                      </a:pPr>
                      <a:r>
                        <a:rPr lang="en-US" altLang="zh-CN" sz="1050" b="0" kern="120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SNR@1% BLER of CG-UCI</a:t>
                      </a:r>
                      <a:endParaRPr lang="zh-CN" sz="1050" b="0" kern="12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rowSpan="4">
                  <a:txBody>
                    <a:bodyPr/>
                    <a:lstStyle/>
                    <a:p>
                      <a:r>
                        <a:rPr lang="en-US" altLang="zh-CN" sz="1050" dirty="0" smtClean="0"/>
                        <a:t>UCI</a:t>
                      </a:r>
                      <a:endParaRPr lang="zh-CN"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b="0" dirty="0" smtClean="0"/>
                        <a:t>Number</a:t>
                      </a:r>
                      <a:r>
                        <a:rPr lang="en-US" altLang="zh-CN" sz="1050" b="0" baseline="0" dirty="0" smtClean="0"/>
                        <a:t> CG-UCI information bits </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18</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b="0" dirty="0" smtClean="0"/>
                        <a:t>Scaling</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1</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b="0" dirty="0" err="1" smtClean="0"/>
                        <a:t>betaOffsetCG</a:t>
                      </a:r>
                      <a:r>
                        <a:rPr lang="en-US" altLang="zh-CN" sz="1050" b="0" dirty="0" smtClean="0"/>
                        <a:t>-UCI index</a:t>
                      </a:r>
                      <a:endParaRPr lang="zh-CN" alt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b="0" dirty="0">
                          <a:effectLst/>
                          <a:latin typeface="Times New Roman" panose="02020603050405020304" pitchFamily="18" charset="0"/>
                          <a:ea typeface="宋体" panose="02010600030101010101" pitchFamily="2" charset="-122"/>
                          <a:cs typeface="Times New Roman" panose="02020603050405020304" pitchFamily="18" charset="0"/>
                        </a:rPr>
                        <a:t>8</a:t>
                      </a:r>
                      <a:endParaRPr lang="zh-CN" sz="1050" b="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765">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dirty="0" smtClean="0"/>
                        <a:t>UCI</a:t>
                      </a:r>
                      <a:r>
                        <a:rPr lang="en-US" altLang="zh-CN" sz="1050" baseline="0" dirty="0" smtClean="0"/>
                        <a:t> partition for frequency hopping</a:t>
                      </a:r>
                      <a:endParaRPr lang="zh-CN"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x-none" sz="1050" dirty="0" smtClean="0">
                          <a:effectLst/>
                          <a:latin typeface="Times New Roman" panose="02020603050405020304" pitchFamily="18" charset="0"/>
                          <a:ea typeface="宋体" panose="02010600030101010101" pitchFamily="2" charset="-122"/>
                          <a:cs typeface="Times New Roman" panose="02020603050405020304" pitchFamily="18" charset="0"/>
                        </a:rPr>
                        <a:t>Disabled</a:t>
                      </a:r>
                      <a:endParaRPr lang="zh-CN" sz="105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0" name="矩形 39"/>
          <p:cNvSpPr/>
          <p:nvPr/>
        </p:nvSpPr>
        <p:spPr>
          <a:xfrm>
            <a:off x="2639616" y="44624"/>
            <a:ext cx="6696744" cy="461665"/>
          </a:xfrm>
          <a:prstGeom prst="rect">
            <a:avLst/>
          </a:prstGeom>
        </p:spPr>
        <p:txBody>
          <a:bodyPr wrap="square">
            <a:spAutoFit/>
          </a:bodyPr>
          <a:lstStyle/>
          <a:p>
            <a:r>
              <a:rPr lang="en-US" altLang="zh-CN" sz="2400" dirty="0" smtClean="0"/>
              <a:t>Simulation assumptions for CG-UCI</a:t>
            </a:r>
            <a:endParaRPr lang="zh-CN" altLang="en-US" sz="2400" dirty="0"/>
          </a:p>
        </p:txBody>
      </p:sp>
    </p:spTree>
    <p:extLst>
      <p:ext uri="{BB962C8B-B14F-4D97-AF65-F5344CB8AC3E}">
        <p14:creationId xmlns:p14="http://schemas.microsoft.com/office/powerpoint/2010/main" val="1199554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PUCCH requirements</a:t>
            </a:r>
            <a:endParaRPr lang="zh-CN" altLang="en-US" dirty="0"/>
          </a:p>
        </p:txBody>
      </p:sp>
      <p:sp>
        <p:nvSpPr>
          <p:cNvPr id="3" name="内容占位符 2"/>
          <p:cNvSpPr>
            <a:spLocks noGrp="1"/>
          </p:cNvSpPr>
          <p:nvPr>
            <p:ph idx="1"/>
          </p:nvPr>
        </p:nvSpPr>
        <p:spPr>
          <a:xfrm>
            <a:off x="479376" y="1402543"/>
            <a:ext cx="10972800" cy="4525963"/>
          </a:xfrm>
        </p:spPr>
        <p:txBody>
          <a:bodyPr>
            <a:normAutofit/>
          </a:bodyPr>
          <a:lstStyle/>
          <a:p>
            <a:pPr marL="342900" lvl="1" indent="-342900">
              <a:buFont typeface="Arial" pitchFamily="34" charset="0"/>
              <a:buChar char="•"/>
            </a:pPr>
            <a:r>
              <a:rPr lang="en-US" altLang="zh-CN" sz="2400" dirty="0" smtClean="0"/>
              <a:t>Test metric for PF3</a:t>
            </a:r>
          </a:p>
          <a:p>
            <a:pPr lvl="1">
              <a:spcAft>
                <a:spcPts val="600"/>
              </a:spcAft>
            </a:pPr>
            <a:r>
              <a:rPr lang="en-GB" altLang="zh-CN" sz="2400" dirty="0" err="1" smtClean="0"/>
              <a:t>Prob</a:t>
            </a:r>
            <a:r>
              <a:rPr lang="en-GB" altLang="zh-CN" sz="2400" dirty="0" smtClean="0"/>
              <a:t>(DTX-&gt;ACK)&lt;=1% and </a:t>
            </a:r>
            <a:r>
              <a:rPr lang="en-GB" altLang="zh-CN" sz="2400" dirty="0" err="1" smtClean="0"/>
              <a:t>Prob</a:t>
            </a:r>
            <a:r>
              <a:rPr lang="en-GB" altLang="zh-CN" sz="2400" dirty="0" smtClean="0"/>
              <a:t>(ACK miss)&lt;=1% </a:t>
            </a:r>
            <a:endParaRPr lang="zh-CN" altLang="zh-CN" sz="2400" dirty="0" smtClean="0"/>
          </a:p>
          <a:p>
            <a:pPr marL="342900" lvl="1" indent="-342900">
              <a:buFont typeface="Arial" pitchFamily="34" charset="0"/>
              <a:buChar char="•"/>
            </a:pPr>
            <a:r>
              <a:rPr lang="en-US" altLang="zh-CN" sz="2400" dirty="0" smtClean="0"/>
              <a:t>Pattern of information bits</a:t>
            </a:r>
          </a:p>
          <a:p>
            <a:pPr lvl="1">
              <a:spcAft>
                <a:spcPts val="600"/>
              </a:spcAft>
            </a:pPr>
            <a:r>
              <a:rPr lang="en-US" altLang="zh-CN" sz="2400" dirty="0" smtClean="0"/>
              <a:t>PF0: [0] including HARQ-ACK information only</a:t>
            </a:r>
          </a:p>
          <a:p>
            <a:pPr lvl="1">
              <a:spcAft>
                <a:spcPts val="600"/>
              </a:spcAft>
            </a:pPr>
            <a:r>
              <a:rPr lang="en-US" altLang="zh-CN" sz="2400" dirty="0" smtClean="0"/>
              <a:t>PF1:[0 1] including HARQ-ACK information only</a:t>
            </a:r>
          </a:p>
          <a:p>
            <a:pPr lvl="1">
              <a:spcAft>
                <a:spcPts val="600"/>
              </a:spcAft>
            </a:pPr>
            <a:r>
              <a:rPr lang="en-US" altLang="zh-CN" sz="2400" dirty="0" smtClean="0"/>
              <a:t>PF3: [0 0 0 0] including HARQ-ACK information only</a:t>
            </a:r>
          </a:p>
          <a:p>
            <a:pPr marL="342900" lvl="1" indent="-342900">
              <a:buFont typeface="Arial" pitchFamily="34" charset="0"/>
              <a:buChar char="•"/>
            </a:pPr>
            <a:r>
              <a:rPr lang="en-US" altLang="zh-CN" sz="2400" dirty="0">
                <a:solidFill>
                  <a:srgbClr val="FF0000"/>
                </a:solidFill>
              </a:rPr>
              <a:t>Pattern </a:t>
            </a:r>
            <a:r>
              <a:rPr lang="en-US" altLang="zh-CN" sz="2400" dirty="0" smtClean="0">
                <a:solidFill>
                  <a:srgbClr val="FF0000"/>
                </a:solidFill>
              </a:rPr>
              <a:t>of PF2 information bits </a:t>
            </a:r>
          </a:p>
          <a:p>
            <a:pPr lvl="1">
              <a:spcAft>
                <a:spcPts val="600"/>
              </a:spcAft>
            </a:pPr>
            <a:r>
              <a:rPr lang="en-US" altLang="zh-CN" sz="2400" dirty="0" smtClean="0">
                <a:solidFill>
                  <a:srgbClr val="FF0000"/>
                </a:solidFill>
              </a:rPr>
              <a:t>Random information bits selection</a:t>
            </a:r>
          </a:p>
        </p:txBody>
      </p:sp>
    </p:spTree>
    <p:extLst>
      <p:ext uri="{BB962C8B-B14F-4D97-AF65-F5344CB8AC3E}">
        <p14:creationId xmlns:p14="http://schemas.microsoft.com/office/powerpoint/2010/main" val="3657551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PRACH requirements</a:t>
            </a:r>
            <a:endParaRPr lang="zh-CN" altLang="en-US" dirty="0"/>
          </a:p>
        </p:txBody>
      </p:sp>
      <p:sp>
        <p:nvSpPr>
          <p:cNvPr id="3" name="内容占位符 2"/>
          <p:cNvSpPr>
            <a:spLocks noGrp="1"/>
          </p:cNvSpPr>
          <p:nvPr>
            <p:ph idx="1"/>
          </p:nvPr>
        </p:nvSpPr>
        <p:spPr/>
        <p:txBody>
          <a:bodyPr/>
          <a:lstStyle/>
          <a:p>
            <a:r>
              <a:rPr lang="en-US" altLang="zh-CN" dirty="0" smtClean="0"/>
              <a:t> BS declaration for extended PRACH formats</a:t>
            </a:r>
          </a:p>
          <a:p>
            <a:pPr marL="457200" lvl="1" indent="0">
              <a:buNone/>
            </a:pPr>
            <a:endParaRPr lang="zh-CN" altLang="en-US" dirty="0"/>
          </a:p>
        </p:txBody>
      </p:sp>
      <p:graphicFrame>
        <p:nvGraphicFramePr>
          <p:cNvPr id="12" name="表格 11"/>
          <p:cNvGraphicFramePr>
            <a:graphicFrameLocks noGrp="1"/>
          </p:cNvGraphicFramePr>
          <p:nvPr>
            <p:extLst>
              <p:ext uri="{D42A27DB-BD31-4B8C-83A1-F6EECF244321}">
                <p14:modId xmlns:p14="http://schemas.microsoft.com/office/powerpoint/2010/main" val="2542330951"/>
              </p:ext>
            </p:extLst>
          </p:nvPr>
        </p:nvGraphicFramePr>
        <p:xfrm>
          <a:off x="1199456" y="2494151"/>
          <a:ext cx="8127999" cy="1368152"/>
        </p:xfrm>
        <a:graphic>
          <a:graphicData uri="http://schemas.openxmlformats.org/drawingml/2006/table">
            <a:tbl>
              <a:tblPr firstRow="1" bandRow="1">
                <a:tableStyleId>{2D5ABB26-0587-4C30-8999-92F81FD0307C}</a:tableStyleId>
              </a:tblPr>
              <a:tblGrid>
                <a:gridCol w="2709333"/>
                <a:gridCol w="2709333"/>
                <a:gridCol w="2709333"/>
              </a:tblGrid>
              <a:tr h="1368152">
                <a:tc>
                  <a:txBody>
                    <a:bodyPr/>
                    <a:lstStyle/>
                    <a:p>
                      <a:pPr>
                        <a:spcAft>
                          <a:spcPts val="0"/>
                        </a:spcAft>
                      </a:pPr>
                      <a:r>
                        <a:rPr lang="en-GB" sz="1200" dirty="0">
                          <a:effectLst/>
                        </a:rPr>
                        <a:t>[D.111]</a:t>
                      </a:r>
                      <a:endParaRPr lang="zh-CN" sz="1200" dirty="0">
                        <a:effectLst/>
                        <a:latin typeface="Times New Roman" panose="02020603050405020304" pitchFamily="18" charset="0"/>
                        <a:ea typeface="宋体"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ltLang="zh-CN" sz="1200" kern="1200" dirty="0" smtClean="0">
                          <a:solidFill>
                            <a:schemeClr val="tx1"/>
                          </a:solidFill>
                          <a:effectLst/>
                          <a:latin typeface="+mn-lt"/>
                          <a:ea typeface="+mn-ea"/>
                          <a:cs typeface="+mn-cs"/>
                        </a:rPr>
                        <a:t>PRACH format with LRA = 1151 for 15kHz SCS and LRA = 571 for 30kHz SCS</a:t>
                      </a:r>
                      <a:endParaRPr lang="zh-CN" altLang="en-US" sz="1200" kern="1200" dirty="0">
                        <a:solidFill>
                          <a:schemeClr val="tx1"/>
                        </a:solidFill>
                        <a:effectLst/>
                        <a:latin typeface="+mn-lt"/>
                        <a:ea typeface="+mn-ea"/>
                        <a:cs typeface="+mn-cs"/>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200" dirty="0">
                          <a:effectLst/>
                        </a:rPr>
                        <a:t>Declaration of the supported PRACH format(s) as specified in TS 38.211 [17], i.e</a:t>
                      </a:r>
                      <a:r>
                        <a:rPr lang="en-GB" sz="1200" dirty="0" smtClean="0">
                          <a:effectLst/>
                        </a:rPr>
                        <a:t>., </a:t>
                      </a:r>
                      <a:r>
                        <a:rPr lang="en-GB" sz="1200" dirty="0">
                          <a:effectLst/>
                        </a:rPr>
                        <a:t>format: A2, B4, C2.</a:t>
                      </a:r>
                      <a:endParaRPr lang="zh-CN" sz="1200" dirty="0">
                        <a:effectLst/>
                      </a:endParaRPr>
                    </a:p>
                    <a:p>
                      <a:pPr>
                        <a:spcAft>
                          <a:spcPts val="0"/>
                        </a:spcAft>
                      </a:pPr>
                      <a:r>
                        <a:rPr lang="en-GB" sz="1200" dirty="0">
                          <a:effectLst/>
                        </a:rPr>
                        <a:t>Declaration of the supported SCS(s) per supported PRACH format as specified in TS 38.211 [17], i.e., 15 kHz, 30 kHz or both.</a:t>
                      </a:r>
                      <a:endParaRPr lang="zh-CN" sz="1200" dirty="0">
                        <a:effectLst/>
                        <a:latin typeface="Times New Roman" panose="02020603050405020304" pitchFamily="18" charset="0"/>
                        <a:ea typeface="宋体"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88333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Final Performance </a:t>
            </a:r>
            <a:r>
              <a:rPr lang="en-US" altLang="zh-CN" dirty="0"/>
              <a:t>R</a:t>
            </a:r>
            <a:r>
              <a:rPr lang="en-US" altLang="zh-CN" dirty="0" smtClean="0"/>
              <a:t>equirements</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solidFill>
                  <a:srgbClr val="FF0000"/>
                </a:solidFill>
              </a:rPr>
              <a:t>Company is encouraged to provide both ideal simulation results and impairment results for </a:t>
            </a:r>
            <a:r>
              <a:rPr lang="en-US" altLang="zh-CN" dirty="0">
                <a:solidFill>
                  <a:srgbClr val="FF0000"/>
                </a:solidFill>
              </a:rPr>
              <a:t>PUSCH, CG-UCI, PUCCH and PRACH </a:t>
            </a:r>
            <a:r>
              <a:rPr lang="en-US" altLang="zh-CN" dirty="0" smtClean="0">
                <a:solidFill>
                  <a:srgbClr val="FF0000"/>
                </a:solidFill>
              </a:rPr>
              <a:t>in next RAN4#99-e meeting (May)</a:t>
            </a:r>
          </a:p>
          <a:p>
            <a:r>
              <a:rPr lang="en-US" altLang="zh-CN" dirty="0" smtClean="0">
                <a:solidFill>
                  <a:srgbClr val="FF0000"/>
                </a:solidFill>
              </a:rPr>
              <a:t>Performance requirements will be derived as per the rules used for NR Rel-15 </a:t>
            </a:r>
            <a:r>
              <a:rPr lang="en-US" altLang="zh-CN" u="sng" dirty="0" smtClean="0">
                <a:solidFill>
                  <a:srgbClr val="FF0000"/>
                </a:solidFill>
              </a:rPr>
              <a:t>BS</a:t>
            </a:r>
            <a:r>
              <a:rPr lang="en-US" altLang="zh-CN" dirty="0" smtClean="0">
                <a:solidFill>
                  <a:srgbClr val="FF0000"/>
                </a:solidFill>
              </a:rPr>
              <a:t> performance requirements definition (R4-1904713)</a:t>
            </a:r>
          </a:p>
          <a:p>
            <a:pPr lvl="1"/>
            <a:r>
              <a:rPr lang="en-US" altLang="zh-CN" dirty="0" smtClean="0">
                <a:solidFill>
                  <a:srgbClr val="FF0000"/>
                </a:solidFill>
              </a:rPr>
              <a:t>The </a:t>
            </a:r>
            <a:r>
              <a:rPr lang="en-US" altLang="zh-CN" dirty="0">
                <a:solidFill>
                  <a:srgbClr val="FF0000"/>
                </a:solidFill>
              </a:rPr>
              <a:t>template </a:t>
            </a:r>
            <a:r>
              <a:rPr lang="en-US" altLang="zh-CN" dirty="0" smtClean="0">
                <a:solidFill>
                  <a:srgbClr val="FF0000"/>
                </a:solidFill>
              </a:rPr>
              <a:t>for the summary of simulation results implemented this rules</a:t>
            </a:r>
          </a:p>
          <a:p>
            <a:r>
              <a:rPr lang="en-US" altLang="zh-CN" dirty="0" smtClean="0">
                <a:solidFill>
                  <a:srgbClr val="FF0000"/>
                </a:solidFill>
              </a:rPr>
              <a:t>Formal CRs that capture derived SNR with [ ] will be agreed in next RAN4#99-e meeting (May</a:t>
            </a:r>
            <a:r>
              <a:rPr lang="en-US" altLang="zh-CN" dirty="0" smtClean="0">
                <a:solidFill>
                  <a:srgbClr val="FF0000"/>
                </a:solidFill>
              </a:rPr>
              <a:t>)</a:t>
            </a:r>
          </a:p>
          <a:p>
            <a:pPr lvl="1"/>
            <a:r>
              <a:rPr lang="en-US" altLang="zh-CN" dirty="0" smtClean="0">
                <a:solidFill>
                  <a:srgbClr val="FF0000"/>
                </a:solidFill>
              </a:rPr>
              <a:t>Refer to R4-2106134 for CR splitting </a:t>
            </a:r>
            <a:endParaRPr lang="en-US" altLang="zh-CN" dirty="0" smtClean="0">
              <a:solidFill>
                <a:srgbClr val="FF0000"/>
              </a:solidFill>
            </a:endParaRPr>
          </a:p>
          <a:p>
            <a:r>
              <a:rPr lang="en-US" altLang="zh-CN" dirty="0" smtClean="0">
                <a:solidFill>
                  <a:srgbClr val="FF0000"/>
                </a:solidFill>
              </a:rPr>
              <a:t>Target to remove [ ] in upcoming RAN4#100-e meeting (August) </a:t>
            </a:r>
          </a:p>
          <a:p>
            <a:endParaRPr lang="en-US" altLang="zh-CN" dirty="0" smtClean="0"/>
          </a:p>
          <a:p>
            <a:endParaRPr lang="en-US" altLang="zh-CN" dirty="0" smtClean="0"/>
          </a:p>
          <a:p>
            <a:endParaRPr lang="en-US" altLang="zh-CN" dirty="0" smtClean="0"/>
          </a:p>
          <a:p>
            <a:endParaRPr lang="zh-CN" altLang="en-US" dirty="0"/>
          </a:p>
        </p:txBody>
      </p:sp>
    </p:spTree>
    <p:extLst>
      <p:ext uri="{BB962C8B-B14F-4D97-AF65-F5344CB8AC3E}">
        <p14:creationId xmlns:p14="http://schemas.microsoft.com/office/powerpoint/2010/main" val="939163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2915</TotalTime>
  <Words>696</Words>
  <Application>Microsoft Office PowerPoint</Application>
  <PresentationFormat>宽屏</PresentationFormat>
  <Paragraphs>108</Paragraphs>
  <Slides>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Arial Unicode MS</vt:lpstr>
      <vt:lpstr>Yu Mincho</vt:lpstr>
      <vt:lpstr>等线</vt:lpstr>
      <vt:lpstr>宋体</vt:lpstr>
      <vt:lpstr>Arial</vt:lpstr>
      <vt:lpstr>Calibri</vt:lpstr>
      <vt:lpstr>Courier New</vt:lpstr>
      <vt:lpstr>Times New Roman</vt:lpstr>
      <vt:lpstr>Office 主题</vt:lpstr>
      <vt:lpstr>3GPP TSG-RAN WG4 Meeting #98-bis-e  Electronic Meeting, April 12th – 20th April, 2021</vt:lpstr>
      <vt:lpstr>Test applicability rules for PUSCH/PUCCH</vt:lpstr>
      <vt:lpstr>CG-UCI requirements</vt:lpstr>
      <vt:lpstr>PowerPoint 演示文稿</vt:lpstr>
      <vt:lpstr>PUCCH requirements</vt:lpstr>
      <vt:lpstr>PRACH requirements</vt:lpstr>
      <vt:lpstr>Final Performance Requirements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275</cp:revision>
  <dcterms:created xsi:type="dcterms:W3CDTF">2016-01-12T08:39:50Z</dcterms:created>
  <dcterms:modified xsi:type="dcterms:W3CDTF">2021-04-17T08:14:46Z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(3)Pjc9bzw1xux0lT/1t9YqCYmUIWLeYxw+aoBUJPuxrYxGG9IuUrMnfjyeRhd3L8tjyeM1CKli
qiEBvgI6c03mKQdznEzzW8tbF0n94z3dva2nEfCU8ZwG1d3Sn0cwdkDmvoBKfLEtvO/vOrrv
KE5qXBnOsPP6DLvyV0fAXJnMDqdFfKkUlrQKcdmjP2bmA+EY5N1hc0giKgifM6a6IA4KhH9l
WTuJ6NuLXJLLvZ0kdf</vt:lpwstr>
  </property>
  <property fmtid="{D5CDD505-2E9C-101B-9397-08002B2CF9AE}" pid="3" name="_2015_ms_pID_7253431">
    <vt:lpwstr>rUo61eLD5gg63KLkhJS+YM8BoI+RgslGjdYRButcFprqmOqUPIN6Rv
1OxI9cyXLZeqju0mSRABVg4syd+mBn5ylylw5UJuiEjCAdmT6pNTn4qvkEZ9zNqQgL2HKiGb
K00+rov7FqgVQ6qFjwKb0cN3W0hff1Dmi/Fyw8kTi+jOnIMgms6uJpW2cVB928DdT3PZL+KT
xb+aJXkKLaNcWWfjsu/5EzxufSS1da16Dttl</vt:lpwstr>
  </property>
  <property fmtid="{D5CDD505-2E9C-101B-9397-08002B2CF9AE}" pid="4" name="_2015_ms_pID_7253432">
    <vt:lpwstr>/tCFxmAJ1J2rcjUyachEQudtsrgAZKvTXE/i
iaJi49sq2LE5zI5RFwhB0iUVewqn1OLWhUBj7vmsrZctEZFxT58=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1617967587</vt:lpwstr>
  </property>
</Properties>
</file>