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C580BFDC-C28C-4578-A3CE-B54E4D09E6BA}" v="8" dt="2021-04-19T11:50:23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88652" autoAdjust="0"/>
  </p:normalViewPr>
  <p:slideViewPr>
    <p:cSldViewPr snapToGrid="0">
      <p:cViewPr varScale="1">
        <p:scale>
          <a:sx n="80" d="100"/>
          <a:sy n="80" d="100"/>
        </p:scale>
        <p:origin x="1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1:50:39.526" v="141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1:50:39.526" v="141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1:50:39.526" v="141" actId="20577"/>
          <ac:spMkLst>
            <pc:docMk/>
            <pc:sldMk cId="1532748840" sldId="286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CSI-RS Resource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[periodic with 10 slots periodicity and 1 slot offset/aperiodic],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within the same DL periodicity in which CSI-RS for CSI acquisition was received (no Cross-COT </a:t>
            </a:r>
            <a:r>
              <a:rPr lang="en-US">
                <a:solidFill>
                  <a:srgbClr val="FF0000"/>
                </a:solidFill>
                <a:highlight>
                  <a:srgbClr val="00FF00"/>
                </a:highlight>
              </a:rPr>
              <a:t>reporting).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[aperiodic/periodic].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LBT model to be used in the CQI Reporting test is the </a:t>
            </a:r>
            <a:r>
              <a:rPr lang="en-US" i="1" dirty="0">
                <a:solidFill>
                  <a:srgbClr val="FF0000"/>
                </a:solidFill>
                <a:highlight>
                  <a:srgbClr val="00FF00"/>
                </a:highlight>
              </a:rPr>
              <a:t>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Maximum COT duration in the DL periodicity is </a:t>
            </a:r>
            <a:r>
              <a:rPr lang="en-GB" b="1" dirty="0">
                <a:solidFill>
                  <a:srgbClr val="FF0000"/>
                </a:solidFill>
              </a:rPr>
              <a:t>4.5</a:t>
            </a:r>
            <a:r>
              <a:rPr lang="en-GB" dirty="0">
                <a:solidFill>
                  <a:srgbClr val="FF0000"/>
                </a:solidFill>
              </a:rPr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</a:t>
            </a:r>
            <a:r>
              <a:rPr lang="en-GB" dirty="0">
                <a:solidFill>
                  <a:srgbClr val="FF0000"/>
                </a:solidFill>
              </a:rPr>
              <a:t>{2,4,6,7}</a:t>
            </a:r>
            <a:r>
              <a:rPr lang="en-GB" dirty="0"/>
              <a:t>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>
                <a:solidFill>
                  <a:srgbClr val="FF0000"/>
                </a:solidFill>
              </a:rPr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In every slot included in the random downlink transmission duration, allocate PDCCH in Symbols 0 and 1;</a:t>
            </a:r>
          </a:p>
          <a:p>
            <a:pPr marL="0" indent="0">
              <a:buNone/>
            </a:pPr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pPr marL="0" indent="0">
              <a:buNone/>
            </a:pPr>
            <a:r>
              <a:rPr lang="en-US" sz="2400" dirty="0"/>
              <a:t>In the slot of the DL Transmission, allocate PDSCH: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DL Transmission duration is 2 Slot, from Symbol 2 to Symbol 13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DL Transmission duration is larger than 2 Slot, from Symbol 2 to Symbol {5, 9, 11, 13} with equal probability.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TDD Pattern is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7D-1S-2U, with the last slot idle to fulfil static channel </a:t>
            </a:r>
            <a:r>
              <a:rPr lang="en-GB" sz="2400">
                <a:solidFill>
                  <a:srgbClr val="FF0000"/>
                </a:solidFill>
                <a:highlight>
                  <a:srgbClr val="00FF00"/>
                </a:highlight>
              </a:rPr>
              <a:t>access requirements.</a:t>
            </a:r>
            <a:endParaRPr lang="en-US" sz="24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not define a specific LBT model for UEs that do not support CSI-RS validation optional capabilities;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 the same probability of LBT Failure for Scenario C and Scenario A, </a:t>
            </a:r>
            <a:r>
              <a:rPr lang="en-US" dirty="0" err="1">
                <a:solidFill>
                  <a:srgbClr val="FF0000"/>
                </a:solidFill>
                <a:highlight>
                  <a:srgbClr val="00FF00"/>
                </a:highlight>
              </a:rPr>
              <a:t>p</a:t>
            </a:r>
            <a:r>
              <a:rPr lang="en-US" baseline="-25000" dirty="0" err="1">
                <a:solidFill>
                  <a:srgbClr val="FF0000"/>
                </a:solidFill>
                <a:highlight>
                  <a:srgbClr val="00FF00"/>
                </a:highlight>
              </a:rPr>
              <a:t>LBT</a:t>
            </a:r>
            <a:r>
              <a:rPr lang="en-US" baseline="-25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is 0.25.</a:t>
            </a:r>
            <a:endParaRPr lang="en-US" b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93086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[TBD]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3982955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3982955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789365"/>
              </p:ext>
            </p:extLst>
          </p:nvPr>
        </p:nvGraphicFramePr>
        <p:xfrm>
          <a:off x="1993900" y="1989138"/>
          <a:ext cx="8756650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119326" imgH="3322517" progId="Word.Document.12">
                  <p:embed/>
                </p:oleObj>
              </mc:Choice>
              <mc:Fallback>
                <p:oleObj name="Document" r:id="rId4" imgW="6119326" imgH="3322517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3900" y="1989138"/>
                        <a:ext cx="8756650" cy="473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/>
              <a:t>Prioritize test cases agnostic to semi-static and dynamic channel access devices if it is feasible.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Tests with </a:t>
            </a:r>
            <a:r>
              <a:rPr lang="en-US" altLang="zh-CN" sz="2400" dirty="0"/>
              <a:t>SMTC duration larger than COT duration should be deprioritized.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97191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Item List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Company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1 - CR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PDSCH Performance Requirements for Scenario A</a:t>
                      </a:r>
                      <a:endParaRPr lang="en-US" sz="160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(Can be split in 2/4 RX if needed)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(Can be split in 2/4 RX if needed)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5 - CR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Downlink Transmission 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7 – Simulation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Collect and Organize Simulation results.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Baseline Simulation Assumptions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Companies are encouraged to present alignment results including at least: SNR pair for the simulation, minimum delta across CQI for different transmission power level boost.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28782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[10/1]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PDSCH Demodulation and CQI Reporting, define requirements only for UE supporting the optional capability ‘</a:t>
            </a:r>
            <a:r>
              <a:rPr lang="en-US" i="1" dirty="0">
                <a:solidFill>
                  <a:srgbClr val="FF0000"/>
                </a:solidFill>
              </a:rPr>
              <a:t>csi-RS-</a:t>
            </a:r>
            <a:r>
              <a:rPr lang="en-US" i="1" dirty="0" err="1">
                <a:solidFill>
                  <a:srgbClr val="FF0000"/>
                </a:solidFill>
              </a:rPr>
              <a:t>ValidationWith</a:t>
            </a:r>
            <a:r>
              <a:rPr lang="en-US" i="1" dirty="0">
                <a:solidFill>
                  <a:srgbClr val="FF0000"/>
                </a:solidFill>
              </a:rPr>
              <a:t>-DCI’, </a:t>
            </a:r>
            <a:r>
              <a:rPr lang="en-US" dirty="0">
                <a:solidFill>
                  <a:srgbClr val="FF0000"/>
                </a:solidFill>
              </a:rPr>
              <a:t>no applicable test is defined for UEs that do not support this capability.</a:t>
            </a:r>
          </a:p>
          <a:p>
            <a:pPr marL="0" indent="0">
              <a:buNone/>
            </a:pPr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pPr marL="0" indent="0">
              <a:buNone/>
            </a:pPr>
            <a:r>
              <a:rPr lang="en-GB" dirty="0"/>
              <a:t>A single set of PDSCH Requirements is defined for the unlicensed CC, </a:t>
            </a:r>
            <a:r>
              <a:rPr lang="en-GB" dirty="0">
                <a:solidFill>
                  <a:srgbClr val="FF0000"/>
                </a:solidFill>
              </a:rPr>
              <a:t>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Applicable to Scenario A only:</a:t>
            </a:r>
          </a:p>
          <a:p>
            <a:r>
              <a:rPr lang="en-GB" dirty="0">
                <a:solidFill>
                  <a:srgbClr val="FF0000"/>
                </a:solidFill>
              </a:rPr>
              <a:t>PDSCH Performances on the NR PCell CC will not be verified;</a:t>
            </a:r>
          </a:p>
          <a:p>
            <a:r>
              <a:rPr lang="en-GB" dirty="0">
                <a:solidFill>
                  <a:srgbClr val="FF0000"/>
                </a:solidFill>
              </a:rPr>
              <a:t>NR PCell configuration is defined according to 38.101-4, Table 5.2-1 (TDD), using 30kHz SCS and:</a:t>
            </a:r>
          </a:p>
          <a:p>
            <a:pPr lvl="1"/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[20,40]</a:t>
            </a:r>
            <a:r>
              <a:rPr lang="en-GB" dirty="0">
                <a:solidFill>
                  <a:srgbClr val="FF0000"/>
                </a:solidFill>
              </a:rPr>
              <a:t> MHz CBW;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i="1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[TBD: Time and Frequency Offset Error of unlicensed to licensed CC]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for Scenario A for BW {20,40,60,80} MHz, and reuse the applicability rule in Rel-15 CA to test the largest supported BW only.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Define requirements for Scenario C for BW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{20,40,60,80} MHz and test the largest supported BW only</a:t>
            </a:r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is setup with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two sets of burst transmissions each with distinct transmission power level and keeping the interference level constant during the test</a:t>
            </a:r>
            <a:endParaRPr lang="en-US" i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two transmission power level boosts are used: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GB" dirty="0">
                <a:solidFill>
                  <a:srgbClr val="FF0000"/>
                </a:solidFill>
              </a:rPr>
              <a:t>se randomly per each DL period [0, +6]dB with equal probability;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Collect PDSCH and CQI reporting results separately per each transmission power level boost;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metrics will include </a:t>
            </a:r>
            <a:r>
              <a:rPr lang="en-GB" dirty="0">
                <a:solidFill>
                  <a:srgbClr val="FF0000"/>
                </a:solidFill>
                <a:highlight>
                  <a:srgbClr val="00FF00"/>
                </a:highlight>
              </a:rPr>
              <a:t>CQI distribution statistics, PDSCH BLER, minimum difference in median CQI between sets collected per each transmission power level boost.</a:t>
            </a: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1724</Words>
  <Application>Microsoft Office PowerPoint</Application>
  <PresentationFormat>Widescreen</PresentationFormat>
  <Paragraphs>281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52</cp:revision>
  <dcterms:created xsi:type="dcterms:W3CDTF">2020-08-20T16:54:46Z</dcterms:created>
  <dcterms:modified xsi:type="dcterms:W3CDTF">2021-04-19T11:50:42Z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1612143683</vt:lpwstr>
  </property>
</Properties>
</file>