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63" r:id="rId6"/>
    <p:sldId id="287" r:id="rId7"/>
    <p:sldId id="265" r:id="rId8"/>
    <p:sldId id="268" r:id="rId9"/>
    <p:sldId id="266"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293" autoAdjust="0"/>
  </p:normalViewPr>
  <p:slideViewPr>
    <p:cSldViewPr snapToGrid="0">
      <p:cViewPr varScale="1">
        <p:scale>
          <a:sx n="68" d="100"/>
          <a:sy n="68" d="100"/>
        </p:scale>
        <p:origin x="580" y="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4/15/2021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002424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4/15/2021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7969724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4/15/2021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753322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10"/>
          </p:nvPr>
        </p:nvSpPr>
        <p:spPr/>
        <p:txBody>
          <a:bodyPr/>
          <a:lstStyle/>
          <a:p>
            <a:fld id="{17E3E6CE-0EE0-42D5-9A9C-F9E69BCA18F8}" type="datetimeFigureOut">
              <a:rPr lang="en-US" smtClean="0"/>
              <a:pPr/>
              <a:t>4/15/2021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741262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17E3E6CE-0EE0-42D5-9A9C-F9E69BCA18F8}" type="datetimeFigureOut">
              <a:rPr lang="en-US" smtClean="0"/>
              <a:pPr/>
              <a:t>4/15/2021</a:t>
            </a:fld>
            <a:endParaRPr lang="en-US"/>
          </a:p>
        </p:txBody>
      </p:sp>
      <p:sp>
        <p:nvSpPr>
          <p:cNvPr id="5" name="页脚占位符 4"/>
          <p:cNvSpPr>
            <a:spLocks noGrp="1"/>
          </p:cNvSpPr>
          <p:nvPr>
            <p:ph type="ftr" sz="quarter" idx="11"/>
          </p:nvPr>
        </p:nvSpPr>
        <p:spPr/>
        <p:txBody>
          <a:bodyPr/>
          <a:lstStyle/>
          <a:p>
            <a:endParaRPr lang="en-US"/>
          </a:p>
        </p:txBody>
      </p:sp>
      <p:sp>
        <p:nvSpPr>
          <p:cNvPr id="6" name="灯片编号占位符 5"/>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34526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日期占位符 4"/>
          <p:cNvSpPr>
            <a:spLocks noGrp="1"/>
          </p:cNvSpPr>
          <p:nvPr>
            <p:ph type="dt" sz="half" idx="10"/>
          </p:nvPr>
        </p:nvSpPr>
        <p:spPr/>
        <p:txBody>
          <a:bodyPr/>
          <a:lstStyle/>
          <a:p>
            <a:fld id="{17E3E6CE-0EE0-42D5-9A9C-F9E69BCA18F8}" type="datetimeFigureOut">
              <a:rPr lang="en-US" smtClean="0"/>
              <a:pPr/>
              <a:t>4/15/2021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7168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日期占位符 6"/>
          <p:cNvSpPr>
            <a:spLocks noGrp="1"/>
          </p:cNvSpPr>
          <p:nvPr>
            <p:ph type="dt" sz="half" idx="10"/>
          </p:nvPr>
        </p:nvSpPr>
        <p:spPr/>
        <p:txBody>
          <a:bodyPr/>
          <a:lstStyle/>
          <a:p>
            <a:fld id="{17E3E6CE-0EE0-42D5-9A9C-F9E69BCA18F8}" type="datetimeFigureOut">
              <a:rPr lang="en-US" smtClean="0"/>
              <a:pPr/>
              <a:t>4/15/2021</a:t>
            </a:fld>
            <a:endParaRPr lang="en-US"/>
          </a:p>
        </p:txBody>
      </p:sp>
      <p:sp>
        <p:nvSpPr>
          <p:cNvPr id="8" name="页脚占位符 7"/>
          <p:cNvSpPr>
            <a:spLocks noGrp="1"/>
          </p:cNvSpPr>
          <p:nvPr>
            <p:ph type="ftr" sz="quarter" idx="11"/>
          </p:nvPr>
        </p:nvSpPr>
        <p:spPr/>
        <p:txBody>
          <a:bodyPr/>
          <a:lstStyle/>
          <a:p>
            <a:endParaRPr lang="en-US"/>
          </a:p>
        </p:txBody>
      </p:sp>
      <p:sp>
        <p:nvSpPr>
          <p:cNvPr id="9" name="灯片编号占位符 8"/>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2650369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日期占位符 2"/>
          <p:cNvSpPr>
            <a:spLocks noGrp="1"/>
          </p:cNvSpPr>
          <p:nvPr>
            <p:ph type="dt" sz="half" idx="10"/>
          </p:nvPr>
        </p:nvSpPr>
        <p:spPr/>
        <p:txBody>
          <a:bodyPr/>
          <a:lstStyle/>
          <a:p>
            <a:fld id="{17E3E6CE-0EE0-42D5-9A9C-F9E69BCA18F8}" type="datetimeFigureOut">
              <a:rPr lang="en-US" smtClean="0"/>
              <a:pPr/>
              <a:t>4/15/2021</a:t>
            </a:fld>
            <a:endParaRPr lang="en-US"/>
          </a:p>
        </p:txBody>
      </p:sp>
      <p:sp>
        <p:nvSpPr>
          <p:cNvPr id="4" name="页脚占位符 3"/>
          <p:cNvSpPr>
            <a:spLocks noGrp="1"/>
          </p:cNvSpPr>
          <p:nvPr>
            <p:ph type="ftr" sz="quarter" idx="11"/>
          </p:nvPr>
        </p:nvSpPr>
        <p:spPr/>
        <p:txBody>
          <a:bodyPr/>
          <a:lstStyle/>
          <a:p>
            <a:endParaRPr lang="en-US"/>
          </a:p>
        </p:txBody>
      </p:sp>
      <p:sp>
        <p:nvSpPr>
          <p:cNvPr id="5" name="灯片编号占位符 4"/>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15474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7E3E6CE-0EE0-42D5-9A9C-F9E69BCA18F8}" type="datetimeFigureOut">
              <a:rPr lang="en-US" smtClean="0"/>
              <a:pPr/>
              <a:t>4/15/2021</a:t>
            </a:fld>
            <a:endParaRPr lang="en-US"/>
          </a:p>
        </p:txBody>
      </p:sp>
      <p:sp>
        <p:nvSpPr>
          <p:cNvPr id="3" name="页脚占位符 2"/>
          <p:cNvSpPr>
            <a:spLocks noGrp="1"/>
          </p:cNvSpPr>
          <p:nvPr>
            <p:ph type="ftr" sz="quarter" idx="11"/>
          </p:nvPr>
        </p:nvSpPr>
        <p:spPr/>
        <p:txBody>
          <a:bodyPr/>
          <a:lstStyle/>
          <a:p>
            <a:endParaRPr lang="en-US"/>
          </a:p>
        </p:txBody>
      </p:sp>
      <p:sp>
        <p:nvSpPr>
          <p:cNvPr id="4" name="灯片编号占位符 3"/>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376669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7E3E6CE-0EE0-42D5-9A9C-F9E69BCA18F8}" type="datetimeFigureOut">
              <a:rPr lang="en-US" smtClean="0"/>
              <a:pPr/>
              <a:t>4/15/2021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1857613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17E3E6CE-0EE0-42D5-9A9C-F9E69BCA18F8}" type="datetimeFigureOut">
              <a:rPr lang="en-US" smtClean="0"/>
              <a:pPr/>
              <a:t>4/15/2021</a:t>
            </a:fld>
            <a:endParaRPr lang="en-US"/>
          </a:p>
        </p:txBody>
      </p:sp>
      <p:sp>
        <p:nvSpPr>
          <p:cNvPr id="6" name="页脚占位符 5"/>
          <p:cNvSpPr>
            <a:spLocks noGrp="1"/>
          </p:cNvSpPr>
          <p:nvPr>
            <p:ph type="ftr" sz="quarter" idx="11"/>
          </p:nvPr>
        </p:nvSpPr>
        <p:spPr/>
        <p:txBody>
          <a:bodyPr/>
          <a:lstStyle/>
          <a:p>
            <a:endParaRPr lang="en-US"/>
          </a:p>
        </p:txBody>
      </p:sp>
      <p:sp>
        <p:nvSpPr>
          <p:cNvPr id="7" name="灯片编号占位符 6"/>
          <p:cNvSpPr>
            <a:spLocks noGrp="1"/>
          </p:cNvSpPr>
          <p:nvPr>
            <p:ph type="sldNum" sz="quarter" idx="12"/>
          </p:nvPr>
        </p:nvSpPr>
        <p:spPr/>
        <p:txBody>
          <a:bodyPr/>
          <a:lstStyle/>
          <a:p>
            <a:fld id="{0CD88216-F9C7-4358-B0B4-65C44AAE710D}" type="slidenum">
              <a:rPr lang="en-US" smtClean="0"/>
              <a:pPr/>
              <a:t>‹#›</a:t>
            </a:fld>
            <a:endParaRPr lang="en-US"/>
          </a:p>
        </p:txBody>
      </p:sp>
    </p:spTree>
    <p:extLst>
      <p:ext uri="{BB962C8B-B14F-4D97-AF65-F5344CB8AC3E}">
        <p14:creationId xmlns:p14="http://schemas.microsoft.com/office/powerpoint/2010/main" val="365616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E3E6CE-0EE0-42D5-9A9C-F9E69BCA18F8}" type="datetimeFigureOut">
              <a:rPr lang="en-US" smtClean="0"/>
              <a:pPr/>
              <a:t>4/15/2021</a:t>
            </a:fld>
            <a:endParaRPr 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88216-F9C7-4358-B0B4-65C44AAE710D}" type="slidenum">
              <a:rPr lang="en-US" smtClean="0"/>
              <a:pPr/>
              <a:t>‹#›</a:t>
            </a:fld>
            <a:endParaRPr lang="en-US"/>
          </a:p>
        </p:txBody>
      </p:sp>
    </p:spTree>
    <p:extLst>
      <p:ext uri="{BB962C8B-B14F-4D97-AF65-F5344CB8AC3E}">
        <p14:creationId xmlns:p14="http://schemas.microsoft.com/office/powerpoint/2010/main" val="1674196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lstStyle/>
          <a:p>
            <a:r>
              <a:rPr lang="en-US" altLang="zh-CN" dirty="0">
                <a:latin typeface="Arial" panose="020B0604020202020204" pitchFamily="34" charset="0"/>
                <a:cs typeface="Arial" panose="020B0604020202020204" pitchFamily="34" charset="0"/>
              </a:rPr>
              <a:t>CMCC</a:t>
            </a:r>
            <a:endParaRPr lang="en-US" dirty="0"/>
          </a:p>
        </p:txBody>
      </p:sp>
      <p:sp>
        <p:nvSpPr>
          <p:cNvPr id="8" name="Rectangle 4"/>
          <p:cNvSpPr>
            <a:spLocks noGrp="1" noChangeArrowheads="1"/>
          </p:cNvSpPr>
          <p:nvPr>
            <p:ph type="ctrTitle"/>
          </p:nvPr>
        </p:nvSpPr>
        <p:spPr bwMode="auto">
          <a:xfrm>
            <a:off x="3320995" y="2480940"/>
            <a:ext cx="53528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lvl="0" algn="l" eaLnBrk="0" fontAlgn="base" hangingPunct="0">
              <a:lnSpc>
                <a:spcPct val="100000"/>
              </a:lnSpc>
              <a:spcAft>
                <a:spcPct val="0"/>
              </a:spcAft>
            </a:pPr>
            <a:r>
              <a:rPr lang="en-US" altLang="zh-CN" sz="2800" b="1" dirty="0"/>
              <a:t>WF for NR repeater RF requirements</a:t>
            </a:r>
            <a:endParaRPr lang="en-GB" altLang="zh-CN" sz="2800" dirty="0">
              <a:latin typeface="Arial" panose="020B0604020202020204" pitchFamily="34" charset="0"/>
              <a:ea typeface="+mn-ea"/>
              <a:cs typeface="Arial" panose="020B0604020202020204" pitchFamily="34" charset="0"/>
            </a:endParaRPr>
          </a:p>
        </p:txBody>
      </p:sp>
      <p:sp>
        <p:nvSpPr>
          <p:cNvPr id="6" name="副标题 2">
            <a:extLst>
              <a:ext uri="{FF2B5EF4-FFF2-40B4-BE49-F238E27FC236}">
                <a16:creationId xmlns:a16="http://schemas.microsoft.com/office/drawing/2014/main" id="{2D1CEA79-A16E-465E-BD4C-4927C8E3C538}"/>
              </a:ext>
            </a:extLst>
          </p:cNvPr>
          <p:cNvSpPr txBox="1">
            <a:spLocks/>
          </p:cNvSpPr>
          <p:nvPr/>
        </p:nvSpPr>
        <p:spPr>
          <a:xfrm>
            <a:off x="235132" y="140381"/>
            <a:ext cx="11617234" cy="91714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altLang="zh-CN" b="1" dirty="0"/>
              <a:t>3GPP TSG-RAN WG4 Meeting # 98-bis-e 				                         R4-210xxxx</a:t>
            </a:r>
          </a:p>
          <a:p>
            <a:pPr algn="l"/>
            <a:r>
              <a:rPr lang="en-US" altLang="zh-CN" b="1" dirty="0"/>
              <a:t>Electronic Meeting, 12th – 20th April, 2021</a:t>
            </a:r>
          </a:p>
        </p:txBody>
      </p:sp>
    </p:spTree>
    <p:extLst>
      <p:ext uri="{BB962C8B-B14F-4D97-AF65-F5344CB8AC3E}">
        <p14:creationId xmlns:p14="http://schemas.microsoft.com/office/powerpoint/2010/main" val="2356904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spurious </a:t>
            </a:r>
            <a:r>
              <a:rPr lang="en-US" altLang="zh-CN" sz="4400" dirty="0"/>
              <a:t>related </a:t>
            </a:r>
            <a:r>
              <a:rPr lang="en-US" dirty="0"/>
              <a:t>conducted requirements</a:t>
            </a:r>
          </a:p>
        </p:txBody>
      </p:sp>
      <p:sp>
        <p:nvSpPr>
          <p:cNvPr id="3" name="内容占位符 2"/>
          <p:cNvSpPr>
            <a:spLocks noGrp="1"/>
          </p:cNvSpPr>
          <p:nvPr>
            <p:ph idx="1"/>
          </p:nvPr>
        </p:nvSpPr>
        <p:spPr>
          <a:xfrm>
            <a:off x="583759" y="1404206"/>
            <a:ext cx="11353800" cy="3890605"/>
          </a:xfrm>
        </p:spPr>
        <p:txBody>
          <a:bodyPr>
            <a:normAutofit/>
          </a:bodyPr>
          <a:lstStyle/>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The same spurious emission requirements as BS spec still apply to DL(access link). </a:t>
            </a:r>
          </a:p>
          <a:p>
            <a:pPr marL="800100" lvl="2" indent="-342900">
              <a:lnSpc>
                <a:spcPct val="150000"/>
              </a:lnSpc>
            </a:pPr>
            <a:r>
              <a:rPr lang="en-US" altLang="zh-CN" dirty="0">
                <a:latin typeface="Times New Roman" panose="02020603050405020304" pitchFamily="18" charset="0"/>
                <a:cs typeface="Times New Roman" panose="02020603050405020304" pitchFamily="18" charset="0"/>
              </a:rPr>
              <a:t>FFS on whether it could be reused for UL(backhaul link) , especially for FDD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NR repeater spurious emission could include general spurious emission, co- location with other base stations, Co-existence with other systems in the same geographical area, Protection of BS receiver for FDD operating band, regional and regulation related requirements.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Only Tx spurious emission is sufficient and Rx spurious emission is not necessary.</a:t>
            </a:r>
          </a:p>
        </p:txBody>
      </p:sp>
    </p:spTree>
    <p:extLst>
      <p:ext uri="{BB962C8B-B14F-4D97-AF65-F5344CB8AC3E}">
        <p14:creationId xmlns:p14="http://schemas.microsoft.com/office/powerpoint/2010/main" val="947342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frequency deviation </a:t>
            </a:r>
            <a:r>
              <a:rPr lang="en-US" altLang="zh-CN" sz="4400" dirty="0"/>
              <a:t>related </a:t>
            </a:r>
            <a:r>
              <a:rPr lang="en-US" dirty="0"/>
              <a:t>requirements</a:t>
            </a:r>
          </a:p>
        </p:txBody>
      </p:sp>
      <p:sp>
        <p:nvSpPr>
          <p:cNvPr id="3" name="内容占位符 2"/>
          <p:cNvSpPr>
            <a:spLocks noGrp="1"/>
          </p:cNvSpPr>
          <p:nvPr>
            <p:ph idx="1"/>
          </p:nvPr>
        </p:nvSpPr>
        <p:spPr>
          <a:xfrm>
            <a:off x="591710" y="1960799"/>
            <a:ext cx="11353800" cy="1468202"/>
          </a:xfrm>
        </p:spPr>
        <p:txBody>
          <a:bodyPr>
            <a:norm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The frequency deviation of the output signal with respect to the input signal shall be no more than ±0.01 ppm for FR1. </a:t>
            </a:r>
          </a:p>
        </p:txBody>
      </p:sp>
    </p:spTree>
    <p:extLst>
      <p:ext uri="{BB962C8B-B14F-4D97-AF65-F5344CB8AC3E}">
        <p14:creationId xmlns:p14="http://schemas.microsoft.com/office/powerpoint/2010/main" val="2554809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EVM </a:t>
            </a:r>
            <a:r>
              <a:rPr lang="en-US" altLang="zh-CN" sz="4400" dirty="0"/>
              <a:t>related conducted </a:t>
            </a:r>
            <a:r>
              <a:rPr lang="en-US" dirty="0"/>
              <a:t>requirements</a:t>
            </a:r>
          </a:p>
        </p:txBody>
      </p:sp>
      <p:sp>
        <p:nvSpPr>
          <p:cNvPr id="3" name="内容占位符 2"/>
          <p:cNvSpPr>
            <a:spLocks noGrp="1"/>
          </p:cNvSpPr>
          <p:nvPr>
            <p:ph idx="1"/>
          </p:nvPr>
        </p:nvSpPr>
        <p:spPr>
          <a:xfrm>
            <a:off x="591710" y="1960798"/>
            <a:ext cx="11353800" cy="3183695"/>
          </a:xfrm>
        </p:spPr>
        <p:txBody>
          <a:bodyPr>
            <a:noAutofit/>
          </a:bodyPr>
          <a:lstStyle/>
          <a:p>
            <a:pPr marL="342900" lvl="0" indent="-342900" hangingPunct="0">
              <a:spcAft>
                <a:spcPts val="900"/>
              </a:spcAft>
              <a:buFont typeface="Wingdings" panose="05000000000000000000" pitchFamily="2" charset="2"/>
              <a:buChar char=""/>
            </a:pPr>
            <a:r>
              <a:rPr lang="en-GB"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EVM</a:t>
            </a:r>
          </a:p>
          <a:p>
            <a:pPr marL="800100" lvl="1" indent="-342900" hangingPunct="0">
              <a:spcAft>
                <a:spcPts val="900"/>
              </a:spcAft>
              <a:buFont typeface="Wingdings" panose="05000000000000000000" pitchFamily="2" charset="2"/>
              <a:buChar char=""/>
            </a:pPr>
            <a:r>
              <a:rPr lang="en-GB"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to define </a:t>
            </a:r>
            <a:r>
              <a:rPr lang="en-GB" altLang="zh-CN" sz="2000" dirty="0">
                <a:effectLst/>
                <a:latin typeface="Times New Roman" panose="02020603050405020304" pitchFamily="18" charset="0"/>
                <a:ea typeface="MS Mincho" panose="02020609040205080304" pitchFamily="49" charset="-128"/>
                <a:cs typeface="Times New Roman" panose="02020603050405020304" pitchFamily="18" charset="0"/>
              </a:rPr>
              <a:t>EVM limits or based on manufacture’s declaration. </a:t>
            </a:r>
            <a:endParaRPr lang="zh-CN" altLang="zh-CN" sz="2000" dirty="0">
              <a:effectLst/>
              <a:latin typeface="Times New Roman" panose="02020603050405020304" pitchFamily="18" charset="0"/>
              <a:ea typeface="MS Mincho" panose="02020609040205080304" pitchFamily="49" charset="-128"/>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which modulation up to 256QAM is feasible</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to differentiate different modulation schemes for DL and UL respectively</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only one EVM level or more than one levels. If multiple EVM levels are agreed, the modulation schemes are based on declaration or not?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a:p>
            <a:pPr marL="800100" lvl="1" indent="-342900" hangingPunct="0">
              <a:spcAft>
                <a:spcPts val="900"/>
              </a:spcAft>
              <a:buFont typeface="Wingdings" panose="05000000000000000000" pitchFamily="2" charset="2"/>
              <a:buChar char=""/>
            </a:pPr>
            <a:r>
              <a:rPr lang="en-GB" altLang="zh-CN" sz="2000" dirty="0">
                <a:latin typeface="Times New Roman" panose="02020603050405020304" pitchFamily="18" charset="0"/>
                <a:ea typeface="等线" panose="02010600030101010101" pitchFamily="2" charset="-122"/>
                <a:cs typeface="Times New Roman" panose="02020603050405020304" pitchFamily="18" charset="0"/>
              </a:rPr>
              <a:t>FFS on whether to define more stringent requirements than current spec or not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901827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input intermodulation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3183695"/>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the same approach of E-UTRAN repeater as baseline including general requirements, co-existence and co-location requirements. </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some adjustment is necessary or not, e.g. frequency offset</a:t>
            </a:r>
            <a:endParaRPr lang="zh-CN" altLang="zh-CN" sz="2000" dirty="0">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55323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output intermodulation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1545727"/>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BS Transmitter intermodulation requirement as the baseline for DL (access link) with 30dB coupling loss assumption when define interfering signal level.</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output intermodulation for UL (backhaul link)</a:t>
            </a:r>
          </a:p>
        </p:txBody>
      </p:sp>
    </p:spTree>
    <p:extLst>
      <p:ext uri="{BB962C8B-B14F-4D97-AF65-F5344CB8AC3E}">
        <p14:creationId xmlns:p14="http://schemas.microsoft.com/office/powerpoint/2010/main" val="1131773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ACRR </a:t>
            </a:r>
            <a:r>
              <a:rPr lang="en-US" altLang="zh-CN" sz="4400" dirty="0"/>
              <a:t>related </a:t>
            </a:r>
            <a:r>
              <a:rPr lang="en-US" dirty="0"/>
              <a:t>conducted requirements</a:t>
            </a:r>
          </a:p>
        </p:txBody>
      </p:sp>
      <p:sp>
        <p:nvSpPr>
          <p:cNvPr id="3" name="内容占位符 2"/>
          <p:cNvSpPr>
            <a:spLocks noGrp="1"/>
          </p:cNvSpPr>
          <p:nvPr>
            <p:ph idx="1"/>
          </p:nvPr>
        </p:nvSpPr>
        <p:spPr>
          <a:xfrm>
            <a:off x="591710" y="1960798"/>
            <a:ext cx="11353800" cy="1545727"/>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Take E-UTRA repeater specification as the baseline when define ACRR requirement for NR repeater.</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consider the adjacent channel within the passband</a:t>
            </a:r>
          </a:p>
        </p:txBody>
      </p:sp>
    </p:spTree>
    <p:extLst>
      <p:ext uri="{BB962C8B-B14F-4D97-AF65-F5344CB8AC3E}">
        <p14:creationId xmlns:p14="http://schemas.microsoft.com/office/powerpoint/2010/main" val="291500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out of band gain </a:t>
            </a:r>
            <a:r>
              <a:rPr lang="en-US" altLang="zh-CN" sz="4000" dirty="0"/>
              <a:t>related </a:t>
            </a:r>
            <a:r>
              <a:rPr lang="en-US" sz="4000" dirty="0"/>
              <a:t>conducted requirements</a:t>
            </a:r>
          </a:p>
        </p:txBody>
      </p:sp>
      <p:sp>
        <p:nvSpPr>
          <p:cNvPr id="3" name="内容占位符 2"/>
          <p:cNvSpPr>
            <a:spLocks noGrp="1"/>
          </p:cNvSpPr>
          <p:nvPr>
            <p:ph idx="1"/>
          </p:nvPr>
        </p:nvSpPr>
        <p:spPr>
          <a:xfrm>
            <a:off x="419100" y="1610941"/>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out of band gain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take E-UTRA repeater spec as the baseline.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 </a:t>
            </a:r>
            <a:endPar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endParaRP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FFS on whether to update assumptions considering higher output power is assumed for NR repeater</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co-located out of band gain requirement. </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Which kind of co-located requirement is preferred? No requirements, optional requirements or mandatory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the necessity of co-existence simulation. </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Whether only technical analysis is sufficient</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how to define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coupling loss and power of another transmitter, some candidate options</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Options 1: only considering donor coupling loss as E-UTRA repeater spec</a:t>
            </a:r>
          </a:p>
          <a:p>
            <a:pPr lvl="1" hangingPunct="0">
              <a:spcAft>
                <a:spcPts val="900"/>
              </a:spcAft>
            </a:pPr>
            <a:r>
              <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rPr>
              <a:t>Option 2: Base on assumed MCL to another transmitter with the same output power as a BS </a:t>
            </a:r>
          </a:p>
        </p:txBody>
      </p:sp>
    </p:spTree>
    <p:extLst>
      <p:ext uri="{BB962C8B-B14F-4D97-AF65-F5344CB8AC3E}">
        <p14:creationId xmlns:p14="http://schemas.microsoft.com/office/powerpoint/2010/main" val="3779735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lstStyle/>
          <a:p>
            <a:r>
              <a:rPr lang="en-US" dirty="0"/>
              <a:t>WF on FR1 TDD OFF related conducted requirements</a:t>
            </a:r>
          </a:p>
        </p:txBody>
      </p:sp>
      <p:sp>
        <p:nvSpPr>
          <p:cNvPr id="3" name="内容占位符 2"/>
          <p:cNvSpPr>
            <a:spLocks noGrp="1"/>
          </p:cNvSpPr>
          <p:nvPr>
            <p:ph idx="1"/>
          </p:nvPr>
        </p:nvSpPr>
        <p:spPr>
          <a:xfrm>
            <a:off x="419100" y="1610941"/>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TDD OFF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Further discussion on whether TDD OFF requirements are necessary</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Further discussion on how to define these requirements. One candidate option is verifying these requirements with synchronization or switching time requirements. </a:t>
            </a:r>
            <a:endParaRPr lang="en-US" altLang="zh-CN" sz="1600" dirty="0">
              <a:effectLst/>
              <a:latin typeface="Times New Roman" panose="02020603050405020304" pitchFamily="18" charset="0"/>
              <a:ea typeface="等线"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8699373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REFSENSE or equivalent conducted requirements</a:t>
            </a:r>
          </a:p>
        </p:txBody>
      </p:sp>
      <p:sp>
        <p:nvSpPr>
          <p:cNvPr id="3" name="内容占位符 2"/>
          <p:cNvSpPr>
            <a:spLocks noGrp="1"/>
          </p:cNvSpPr>
          <p:nvPr>
            <p:ph idx="1"/>
          </p:nvPr>
        </p:nvSpPr>
        <p:spPr>
          <a:xfrm>
            <a:off x="546321" y="1747060"/>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REFSENSE or equivalent conducted requirements</a:t>
            </a:r>
            <a:endPar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endParaRP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whether these requirements are needed or not</a:t>
            </a:r>
          </a:p>
          <a:p>
            <a:pPr lvl="1"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The candidate requirements include </a:t>
            </a:r>
          </a:p>
          <a:p>
            <a:pPr lvl="2" hangingPunct="0">
              <a:spcAft>
                <a:spcPts val="900"/>
              </a:spcAft>
            </a:pPr>
            <a:r>
              <a:rPr lang="en-US" altLang="zh-CN" dirty="0">
                <a:effectLst/>
                <a:latin typeface="Times New Roman" panose="02020603050405020304" pitchFamily="18" charset="0"/>
                <a:ea typeface="等线" panose="02010600030101010101" pitchFamily="2" charset="-122"/>
                <a:cs typeface="Times New Roman" panose="02020603050405020304" pitchFamily="18" charset="0"/>
              </a:rPr>
              <a:t>NF</a:t>
            </a:r>
          </a:p>
          <a:p>
            <a:pPr lvl="2" hangingPunct="0">
              <a:spcAft>
                <a:spcPts val="900"/>
              </a:spcAft>
            </a:pPr>
            <a:r>
              <a:rPr lang="en-US" altLang="zh-CN" dirty="0">
                <a:effectLst/>
                <a:latin typeface="Times New Roman" panose="02020603050405020304" pitchFamily="18" charset="0"/>
                <a:ea typeface="等线" panose="02010600030101010101" pitchFamily="2" charset="-122"/>
                <a:cs typeface="Times New Roman" panose="02020603050405020304" pitchFamily="18" charset="0"/>
              </a:rPr>
              <a:t>Minimum input value</a:t>
            </a:r>
          </a:p>
        </p:txBody>
      </p:sp>
    </p:spTree>
    <p:extLst>
      <p:ext uri="{BB962C8B-B14F-4D97-AF65-F5344CB8AC3E}">
        <p14:creationId xmlns:p14="http://schemas.microsoft.com/office/powerpoint/2010/main" val="1310059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DL(access link) power related requirements</a:t>
            </a:r>
          </a:p>
        </p:txBody>
      </p:sp>
      <p:sp>
        <p:nvSpPr>
          <p:cNvPr id="3" name="内容占位符 2"/>
          <p:cNvSpPr>
            <a:spLocks noGrp="1"/>
          </p:cNvSpPr>
          <p:nvPr>
            <p:ph idx="1"/>
          </p:nvPr>
        </p:nvSpPr>
        <p:spPr>
          <a:xfrm>
            <a:off x="554272" y="1718284"/>
            <a:ext cx="11353800" cy="4829616"/>
          </a:xfrm>
        </p:spPr>
        <p:txBody>
          <a:bodyPr>
            <a:noAutofit/>
          </a:bodyPr>
          <a:lstStyle/>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At least define TRP requirements for FR2 repeater. </a:t>
            </a: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EIRP requirements</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Output power for FR2 repeater is based on declaration without upper limit in DL(access link)</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TRP accuracy requirement for </a:t>
            </a: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DL(access link) should </a:t>
            </a: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be the same as BS spec</a:t>
            </a:r>
          </a:p>
          <a:p>
            <a:pPr lvl="1"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conformance test.</a:t>
            </a:r>
          </a:p>
        </p:txBody>
      </p:sp>
    </p:spTree>
    <p:extLst>
      <p:ext uri="{BB962C8B-B14F-4D97-AF65-F5344CB8AC3E}">
        <p14:creationId xmlns:p14="http://schemas.microsoft.com/office/powerpoint/2010/main" val="209389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90716" y="0"/>
            <a:ext cx="10515600" cy="1325563"/>
          </a:xfrm>
        </p:spPr>
        <p:txBody>
          <a:bodyPr>
            <a:normAutofit/>
          </a:bodyPr>
          <a:lstStyle/>
          <a:p>
            <a:r>
              <a:rPr lang="en-US" sz="4000" dirty="0"/>
              <a:t>Background </a:t>
            </a:r>
            <a:r>
              <a:rPr lang="en-US" altLang="zh-CN" sz="4000" dirty="0"/>
              <a:t>on NR repeater</a:t>
            </a:r>
            <a:endParaRPr lang="en-US" sz="4000" dirty="0"/>
          </a:p>
        </p:txBody>
      </p:sp>
      <p:sp>
        <p:nvSpPr>
          <p:cNvPr id="8" name="TextBox 7">
            <a:extLst>
              <a:ext uri="{FF2B5EF4-FFF2-40B4-BE49-F238E27FC236}">
                <a16:creationId xmlns:a16="http://schemas.microsoft.com/office/drawing/2014/main" id="{11D9D962-A234-44D4-B1B7-DC396E229FBE}"/>
              </a:ext>
            </a:extLst>
          </p:cNvPr>
          <p:cNvSpPr txBox="1"/>
          <p:nvPr/>
        </p:nvSpPr>
        <p:spPr>
          <a:xfrm>
            <a:off x="709985" y="1225689"/>
            <a:ext cx="10772029" cy="5632311"/>
          </a:xfrm>
          <a:prstGeom prst="rect">
            <a:avLst/>
          </a:prstGeom>
          <a:noFill/>
        </p:spPr>
        <p:txBody>
          <a:bodyPr wrap="square">
            <a:spAutoFit/>
          </a:bodyPr>
          <a:lstStyle/>
          <a:p>
            <a:r>
              <a:rPr lang="en-GB" altLang="zh-CN" sz="1800" dirty="0">
                <a:effectLst/>
                <a:latin typeface="Times New Roman" panose="02020603050405020304" pitchFamily="18" charset="0"/>
                <a:ea typeface="等线" panose="02010600030101010101" pitchFamily="2" charset="-122"/>
              </a:rPr>
              <a:t>RAN#90e approved a new “New WID on NR Repeaters” with RAN4 as the responsible WG</a:t>
            </a:r>
            <a:r>
              <a:rPr lang="en-US" altLang="zh-CN" sz="1800" dirty="0">
                <a:effectLst/>
                <a:latin typeface="Times New Roman" panose="02020603050405020304" pitchFamily="18" charset="0"/>
                <a:ea typeface="等线" panose="02010600030101010101" pitchFamily="2" charset="-122"/>
              </a:rPr>
              <a:t>. </a:t>
            </a:r>
          </a:p>
          <a:p>
            <a:r>
              <a:rPr lang="en-US" altLang="zh-CN" dirty="0">
                <a:latin typeface="Times New Roman" panose="02020603050405020304" pitchFamily="18" charset="0"/>
                <a:ea typeface="等线" panose="02010600030101010101" pitchFamily="2" charset="-122"/>
              </a:rPr>
              <a:t>The objective of the WID is listed as below:</a:t>
            </a:r>
          </a:p>
          <a:p>
            <a:pPr hangingPunct="0"/>
            <a:endParaRPr lang="en-GB" altLang="zh-CN" sz="1800" dirty="0">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Normative work phase objective [RAN4]</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Specify RF and EMC requirements for NR repeaters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Consider FR1 (FDD and TDD) and FR2 (TDD) bands</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endParaRPr lang="en-GB"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For the above objective, the leveraging of RF specifications for LTE repeater and IAB should be sought.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It is assumed that the repeater does not perform adaptive beamforming towards the UE.</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It is assumed that the TDD repeater meets both BS and UE emission requirements (or the more stringent absolute level in dBm) in all slots.</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The following constraint may be considered for TDD repeaters, as needed, to contain the workload associated with this project:</a:t>
            </a:r>
            <a:endParaRPr lang="zh-CN" altLang="zh-CN" sz="1800" dirty="0">
              <a:solidFill>
                <a:srgbClr val="0070C0"/>
              </a:solidFill>
              <a:effectLst/>
              <a:latin typeface="Times New Roman" panose="02020603050405020304" pitchFamily="18" charset="0"/>
              <a:ea typeface="等线" panose="02010600030101010101" pitchFamily="2" charset="-122"/>
            </a:endParaRPr>
          </a:p>
          <a:p>
            <a:pPr marL="342900" lvl="0" indent="-342900" hangingPunct="0">
              <a:buFont typeface="Wingdings" panose="05000000000000000000" pitchFamily="2" charset="2"/>
              <a:buChar char=""/>
            </a:pPr>
            <a:r>
              <a:rPr lang="en-GB" altLang="zh-CN" sz="1800" dirty="0">
                <a:solidFill>
                  <a:srgbClr val="0070C0"/>
                </a:solidFill>
                <a:effectLst/>
                <a:latin typeface="Times New Roman" panose="02020603050405020304" pitchFamily="18" charset="0"/>
                <a:ea typeface="等线" panose="02010600030101010101" pitchFamily="2" charset="-122"/>
              </a:rPr>
              <a:t>TX EIRP/TRP/power of Repeater not exceeding any UE power class defined in the band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 </a:t>
            </a:r>
            <a:endParaRPr lang="zh-CN" altLang="zh-CN" sz="1800" dirty="0">
              <a:solidFill>
                <a:srgbClr val="0070C0"/>
              </a:solidFill>
              <a:effectLst/>
              <a:latin typeface="Times New Roman" panose="02020603050405020304" pitchFamily="18" charset="0"/>
              <a:ea typeface="等线" panose="02010600030101010101" pitchFamily="2" charset="-122"/>
            </a:endParaRPr>
          </a:p>
          <a:p>
            <a:pPr hangingPunct="0"/>
            <a:r>
              <a:rPr lang="en-GB" altLang="zh-CN" sz="1800" dirty="0">
                <a:solidFill>
                  <a:srgbClr val="0070C0"/>
                </a:solidFill>
                <a:effectLst/>
                <a:latin typeface="Times New Roman" panose="02020603050405020304" pitchFamily="18" charset="0"/>
                <a:ea typeface="等线" panose="02010600030101010101" pitchFamily="2" charset="-122"/>
              </a:rPr>
              <a:t>Note: FR1 FDD repeaters testing is assumed to be conducted. This assumption can be revisited in RAN#91.</a:t>
            </a:r>
            <a:endParaRPr lang="zh-CN" altLang="zh-CN" sz="1800" dirty="0">
              <a:solidFill>
                <a:srgbClr val="0070C0"/>
              </a:solidFill>
              <a:effectLst/>
              <a:latin typeface="Times New Roman" panose="02020603050405020304" pitchFamily="18" charset="0"/>
              <a:ea typeface="等线" panose="02010600030101010101" pitchFamily="2" charset="-122"/>
            </a:endParaRPr>
          </a:p>
          <a:p>
            <a:endParaRPr lang="zh-CN" altLang="en-US" dirty="0"/>
          </a:p>
        </p:txBody>
      </p:sp>
    </p:spTree>
    <p:extLst>
      <p:ext uri="{BB962C8B-B14F-4D97-AF65-F5344CB8AC3E}">
        <p14:creationId xmlns:p14="http://schemas.microsoft.com/office/powerpoint/2010/main" val="14253724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UL(backhaul link) power related requirements</a:t>
            </a:r>
          </a:p>
        </p:txBody>
      </p:sp>
      <p:sp>
        <p:nvSpPr>
          <p:cNvPr id="3" name="内容占位符 2"/>
          <p:cNvSpPr>
            <a:spLocks noGrp="1"/>
          </p:cNvSpPr>
          <p:nvPr>
            <p:ph idx="1"/>
          </p:nvPr>
        </p:nvSpPr>
        <p:spPr>
          <a:xfrm>
            <a:off x="554272" y="2342606"/>
            <a:ext cx="11353800" cy="3229934"/>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FR2 UL(backhaul link) output power in terms of TRP , taking following aspects into consideration</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based on declaration without upper limit or not</a:t>
            </a:r>
          </a:p>
        </p:txBody>
      </p:sp>
    </p:spTree>
    <p:extLst>
      <p:ext uri="{BB962C8B-B14F-4D97-AF65-F5344CB8AC3E}">
        <p14:creationId xmlns:p14="http://schemas.microsoft.com/office/powerpoint/2010/main" val="3625596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ALC related requirements</a:t>
            </a:r>
          </a:p>
        </p:txBody>
      </p:sp>
      <p:sp>
        <p:nvSpPr>
          <p:cNvPr id="3" name="内容占位符 2"/>
          <p:cNvSpPr>
            <a:spLocks noGrp="1"/>
          </p:cNvSpPr>
          <p:nvPr>
            <p:ph idx="1"/>
          </p:nvPr>
        </p:nvSpPr>
        <p:spPr>
          <a:xfrm>
            <a:off x="554272" y="1718284"/>
            <a:ext cx="11353800" cy="4829616"/>
          </a:xfrm>
        </p:spPr>
        <p:txBody>
          <a:bodyPr>
            <a:noAutofit/>
          </a:bodyPr>
          <a:lstStyle/>
          <a:p>
            <a:pPr marL="0" lvl="0" indent="0" hangingPunct="0">
              <a:spcAft>
                <a:spcPts val="900"/>
              </a:spcAft>
              <a:buNone/>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FFS on FR2 ALC requirements, taking following aspects into consideration</a:t>
            </a:r>
          </a:p>
          <a:p>
            <a:pPr lvl="0" hangingPunct="0">
              <a:spcAft>
                <a:spcPts val="900"/>
              </a:spcAft>
            </a:pPr>
            <a:r>
              <a:rPr lang="en-US" altLang="zh-CN" sz="2000" dirty="0">
                <a:effectLst/>
                <a:latin typeface="Times New Roman" panose="02020603050405020304" pitchFamily="18" charset="0"/>
                <a:ea typeface="等线" panose="02010600030101010101" pitchFamily="2" charset="-122"/>
                <a:cs typeface="Times New Roman" panose="02020603050405020304" pitchFamily="18" charset="0"/>
              </a:rPr>
              <a:t>whether to implicitly specify ALC requirements or not</a:t>
            </a:r>
          </a:p>
          <a:p>
            <a:pPr lvl="0" hangingPunct="0">
              <a:spcAft>
                <a:spcPts val="900"/>
              </a:spcAft>
            </a:pPr>
            <a:r>
              <a:rPr lang="en-US" altLang="zh-CN" sz="2000" dirty="0">
                <a:latin typeface="Times New Roman" panose="02020603050405020304" pitchFamily="18" charset="0"/>
                <a:ea typeface="等线" panose="02010600030101010101" pitchFamily="2" charset="-122"/>
                <a:cs typeface="Times New Roman" panose="02020603050405020304" pitchFamily="18" charset="0"/>
              </a:rPr>
              <a:t>ALC may be only needed in context of limiting maximum output power, unwanted emissions and output signal quality with high-power input signal that leads to gain limits</a:t>
            </a:r>
          </a:p>
        </p:txBody>
      </p:sp>
    </p:spTree>
    <p:extLst>
      <p:ext uri="{BB962C8B-B14F-4D97-AF65-F5344CB8AC3E}">
        <p14:creationId xmlns:p14="http://schemas.microsoft.com/office/powerpoint/2010/main" val="2461229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ACLR or some equivalent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Font typeface="Arial" panose="020B0604020202020204" pitchFamily="34" charset="0"/>
              <a:buNone/>
            </a:pPr>
            <a:r>
              <a:rPr lang="en-US" altLang="zh-CN" sz="2000" dirty="0">
                <a:latin typeface="Times New Roman" panose="02020603050405020304" pitchFamily="18" charset="0"/>
                <a:cs typeface="Times New Roman" panose="02020603050405020304" pitchFamily="18" charset="0"/>
              </a:rPr>
              <a:t>FFS on relative ACLR or some equivalent requirements to match the same adjacent channel protection as NR/IAB spec.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whether existing BS OBUE and EVM requirements could sufficiently cover ACLR requirements or not?</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The equivalent requirements may include modified OBUE requirements and absolute adjacent channel emissions power.</a:t>
            </a:r>
          </a:p>
          <a:p>
            <a:pPr marL="742950" lvl="2" indent="-285750">
              <a:lnSpc>
                <a:spcPct val="150000"/>
              </a:lnSpc>
            </a:pPr>
            <a:r>
              <a:rPr lang="en-US" altLang="zh-CN" dirty="0">
                <a:latin typeface="Times New Roman" panose="02020603050405020304" pitchFamily="18" charset="0"/>
                <a:cs typeface="Times New Roman" panose="02020603050405020304" pitchFamily="18" charset="0"/>
              </a:rPr>
              <a:t>FFS on how to set either absolute ACLR or modified OBUE or both of these two requirements as equivalent requirements. These two requirements are similar absolute metrics with narrower adjacent channel instead of the whole channel BW.</a:t>
            </a:r>
          </a:p>
        </p:txBody>
      </p:sp>
    </p:spTree>
    <p:extLst>
      <p:ext uri="{BB962C8B-B14F-4D97-AF65-F5344CB8AC3E}">
        <p14:creationId xmlns:p14="http://schemas.microsoft.com/office/powerpoint/2010/main" val="2413891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Tx spurious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At least for DL, the same spurious emissions requirements as BS could be reused for NR repeater including category A/B and protection of ESS.</a:t>
            </a:r>
          </a:p>
          <a:p>
            <a:pPr marL="800100" lvl="2" indent="-342900">
              <a:lnSpc>
                <a:spcPct val="150000"/>
              </a:lnSpc>
            </a:pPr>
            <a:r>
              <a:rPr lang="en-US" altLang="zh-CN" dirty="0">
                <a:latin typeface="Times New Roman" panose="02020603050405020304" pitchFamily="18" charset="0"/>
                <a:cs typeface="Times New Roman" panose="02020603050405020304" pitchFamily="18" charset="0"/>
              </a:rPr>
              <a:t>FSS on whether these same requirements could still apply to UL?</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Rx spurious emission is not necessary for FR2 repeater.</a:t>
            </a:r>
          </a:p>
          <a:p>
            <a:pPr marL="800100" lvl="2" indent="-342900">
              <a:lnSpc>
                <a:spcPct val="150000"/>
              </a:lnSpc>
            </a:pPr>
            <a:endParaRPr lang="en-US"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2276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frequency deviation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599661" y="1528721"/>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The frequency deviation of the output signal with respect to the input signal shall be no more than [±0,01] PPM for FR2.</a:t>
            </a:r>
            <a:endParaRPr lang="en-US" altLang="zh-C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49291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out of band gain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out of band gain, taking following aspects into consideration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deployment scenarios and expected repeater gain etc.</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FFS on whether only reasonable analysis is sufficient or extra simulation is also required.</a:t>
            </a:r>
          </a:p>
        </p:txBody>
      </p:sp>
    </p:spTree>
    <p:extLst>
      <p:ext uri="{BB962C8B-B14F-4D97-AF65-F5344CB8AC3E}">
        <p14:creationId xmlns:p14="http://schemas.microsoft.com/office/powerpoint/2010/main" val="3567714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EVM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FR2 EVM definition, taking following aspects into consideration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explicitly define EVM limits or based on manufacture’s declaration.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which modulation up to 256QAM(DL) and 64QAM(UL) is feasible</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to differentiate different modulation scheme for DL and UL respectively</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only one EVM level or more than one level. If multiple EVM levels are agreed, the modulation schemes are based on declaration or not?</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whether to define more stringent requirements than current spec or not</a:t>
            </a:r>
          </a:p>
        </p:txBody>
      </p:sp>
    </p:spTree>
    <p:extLst>
      <p:ext uri="{BB962C8B-B14F-4D97-AF65-F5344CB8AC3E}">
        <p14:creationId xmlns:p14="http://schemas.microsoft.com/office/powerpoint/2010/main" val="780963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input IMD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input IMD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to define input IMD for FR2</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this requirement could be based on FR2 BS receiver intermodulation</a:t>
            </a:r>
          </a:p>
          <a:p>
            <a:pPr marL="0" lvl="1" indent="0">
              <a:lnSpc>
                <a:spcPct val="150000"/>
              </a:lnSpc>
              <a:buNone/>
            </a:pPr>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0025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FR2 output IMD requirements</a:t>
            </a:r>
          </a:p>
        </p:txBody>
      </p:sp>
      <p:sp>
        <p:nvSpPr>
          <p:cNvPr id="4" name="内容占位符 2">
            <a:extLst>
              <a:ext uri="{FF2B5EF4-FFF2-40B4-BE49-F238E27FC236}">
                <a16:creationId xmlns:a16="http://schemas.microsoft.com/office/drawing/2014/main" id="{4C6BC3A0-5724-4EC8-847D-DC91548C9898}"/>
              </a:ext>
            </a:extLst>
          </p:cNvPr>
          <p:cNvSpPr txBox="1">
            <a:spLocks/>
          </p:cNvSpPr>
          <p:nvPr/>
        </p:nvSpPr>
        <p:spPr>
          <a:xfrm>
            <a:off x="419100" y="1655942"/>
            <a:ext cx="11353800" cy="487732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output IMD</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Further check whether to define output IMD for FR2</a:t>
            </a:r>
          </a:p>
          <a:p>
            <a:pPr marL="0" lvl="1" indent="0">
              <a:lnSpc>
                <a:spcPct val="150000"/>
              </a:lnSpc>
              <a:buNone/>
            </a:pPr>
            <a:endParaRPr lang="en-US" altLang="zh-C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1020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a:t>
            </a:r>
            <a:r>
              <a:rPr lang="en-US" altLang="zh-CN" sz="4000" dirty="0"/>
              <a:t>AGC/ALC related conducted requirements </a:t>
            </a:r>
            <a:endParaRPr lang="en-US" sz="4000" dirty="0"/>
          </a:p>
        </p:txBody>
      </p:sp>
      <p:sp>
        <p:nvSpPr>
          <p:cNvPr id="3" name="内容占位符 2"/>
          <p:cNvSpPr>
            <a:spLocks noGrp="1"/>
          </p:cNvSpPr>
          <p:nvPr>
            <p:ph idx="1"/>
          </p:nvPr>
        </p:nvSpPr>
        <p:spPr>
          <a:xfrm>
            <a:off x="583759" y="1404206"/>
            <a:ext cx="11353800" cy="3890605"/>
          </a:xfrm>
        </p:spPr>
        <p:txBody>
          <a:bodyPr>
            <a:normAutofit/>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No dedicated ALC/AGC requirements are needed at least for the stationary repeater</a:t>
            </a:r>
          </a:p>
          <a:p>
            <a:pPr lvl="1">
              <a:lnSpc>
                <a:spcPct val="150000"/>
              </a:lnSpc>
            </a:pPr>
            <a:r>
              <a:rPr lang="en-US" altLang="zh-CN" dirty="0">
                <a:latin typeface="Times New Roman" panose="02020603050405020304" pitchFamily="18" charset="0"/>
                <a:cs typeface="Times New Roman" panose="02020603050405020304" pitchFamily="18" charset="0"/>
              </a:rPr>
              <a:t>FFS on how to verify ALC/AGC actions. One candidate approach is to verify other key requirements e.g. power and emissions related requirements with several input power levels. Then the ALC/AGC would be implicitly tested.</a:t>
            </a:r>
          </a:p>
          <a:p>
            <a:pPr lvl="1">
              <a:lnSpc>
                <a:spcPct val="150000"/>
              </a:lnSpc>
            </a:pPr>
            <a:r>
              <a:rPr lang="en-US" altLang="zh-CN" dirty="0">
                <a:latin typeface="Times New Roman" panose="02020603050405020304" pitchFamily="18" charset="0"/>
                <a:cs typeface="Times New Roman" panose="02020603050405020304" pitchFamily="18" charset="0"/>
              </a:rPr>
              <a:t>FFS about ACL/AGC requirements for moving repeater.</a:t>
            </a:r>
          </a:p>
        </p:txBody>
      </p:sp>
    </p:spTree>
    <p:extLst>
      <p:ext uri="{BB962C8B-B14F-4D97-AF65-F5344CB8AC3E}">
        <p14:creationId xmlns:p14="http://schemas.microsoft.com/office/powerpoint/2010/main" val="4077500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DL(access link) output power related conducted requirements</a:t>
            </a:r>
            <a:endParaRPr lang="en-US" sz="4000" dirty="0"/>
          </a:p>
        </p:txBody>
      </p:sp>
      <p:sp>
        <p:nvSpPr>
          <p:cNvPr id="3" name="内容占位符 2"/>
          <p:cNvSpPr>
            <a:spLocks noGrp="1"/>
          </p:cNvSpPr>
          <p:nvPr>
            <p:ph idx="1"/>
          </p:nvPr>
        </p:nvSpPr>
        <p:spPr>
          <a:xfrm>
            <a:off x="419100" y="1672047"/>
            <a:ext cx="11353800" cy="5094514"/>
          </a:xfrm>
        </p:spPr>
        <p:txBody>
          <a:bodyPr>
            <a:normAutofit/>
          </a:bodyPr>
          <a:lstStyle/>
          <a:p>
            <a:pPr marL="0" lvl="1" indent="0">
              <a:lnSpc>
                <a:spcPct val="150000"/>
              </a:lnSpc>
              <a:buNone/>
            </a:pPr>
            <a:r>
              <a:rPr lang="en-US" altLang="zh-CN" sz="1800" dirty="0">
                <a:latin typeface="Times New Roman" panose="02020603050405020304" pitchFamily="18" charset="0"/>
                <a:cs typeface="Times New Roman" panose="02020603050405020304" pitchFamily="18" charset="0"/>
              </a:rPr>
              <a:t>Wait for the conclusion of NR repeater classes before the definition of output power for DL(access link). Once it is agreed to define different classes, appropriate power upper limits could be applied to.</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1: Specified upper limits for all repeaters</a:t>
            </a:r>
          </a:p>
          <a:p>
            <a:pPr marL="800100" lvl="2" indent="-342900">
              <a:lnSpc>
                <a:spcPct val="150000"/>
              </a:lnSpc>
            </a:pPr>
            <a:r>
              <a:rPr lang="en-US" altLang="zh-CN" sz="1400" dirty="0">
                <a:latin typeface="Times New Roman" panose="02020603050405020304" pitchFamily="18" charset="0"/>
                <a:cs typeface="Times New Roman" panose="02020603050405020304" pitchFamily="18" charset="0"/>
              </a:rPr>
              <a:t>Further check whether these upper limits are per carrier or per passband</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2: Reuse the same approach and upper limits as BS, e.g. no upper limits for WA, 38dBm and 24dBm upper limits for MR and LA respectively</a:t>
            </a:r>
          </a:p>
          <a:p>
            <a:pPr marL="800100" lvl="2" indent="-342900">
              <a:lnSpc>
                <a:spcPct val="150000"/>
              </a:lnSpc>
            </a:pPr>
            <a:r>
              <a:rPr lang="en-US" altLang="zh-CN" sz="1400" dirty="0">
                <a:latin typeface="Times New Roman" panose="02020603050405020304" pitchFamily="18" charset="0"/>
                <a:cs typeface="Times New Roman" panose="02020603050405020304" pitchFamily="18" charset="0"/>
              </a:rPr>
              <a:t>Further check whether these upper limits are per carrier or per passband</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3: Reuse the same approach as BS/IAB, however, further check the upper limits, especially for those classes that don’t have such limits in BS/IAB spec</a:t>
            </a:r>
          </a:p>
          <a:p>
            <a:pPr marL="342900" lvl="1" indent="-342900">
              <a:lnSpc>
                <a:spcPct val="150000"/>
              </a:lnSpc>
            </a:pPr>
            <a:r>
              <a:rPr lang="en-US" altLang="zh-CN" sz="1800" dirty="0">
                <a:latin typeface="Times New Roman" panose="02020603050405020304" pitchFamily="18" charset="0"/>
                <a:cs typeface="Times New Roman" panose="02020603050405020304" pitchFamily="18" charset="0"/>
              </a:rPr>
              <a:t>Option 4: reuse the same approach as E-UTRA repeater, i.e. output power is based on declaration without any specified power upper limits 	</a:t>
            </a:r>
          </a:p>
        </p:txBody>
      </p:sp>
    </p:spTree>
    <p:extLst>
      <p:ext uri="{BB962C8B-B14F-4D97-AF65-F5344CB8AC3E}">
        <p14:creationId xmlns:p14="http://schemas.microsoft.com/office/powerpoint/2010/main" val="484533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UL(backhaul link) output power related conducted requirements</a:t>
            </a:r>
            <a:endParaRPr lang="en-US" sz="4000" dirty="0"/>
          </a:p>
        </p:txBody>
      </p:sp>
      <p:sp>
        <p:nvSpPr>
          <p:cNvPr id="3" name="内容占位符 2"/>
          <p:cNvSpPr>
            <a:spLocks noGrp="1"/>
          </p:cNvSpPr>
          <p:nvPr>
            <p:ph idx="1"/>
          </p:nvPr>
        </p:nvSpPr>
        <p:spPr>
          <a:xfrm>
            <a:off x="583759" y="2040310"/>
            <a:ext cx="11353800" cy="3890605"/>
          </a:xfrm>
        </p:spPr>
        <p:txBody>
          <a:bodyPr>
            <a:normAutofit fontScale="92500" lnSpcReduction="20000"/>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FFS on UL output power, taking following aspects into consideration</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avoiding performance degradation of other network from the point of UL co-existence</a:t>
            </a:r>
          </a:p>
          <a:p>
            <a:pPr marL="342900" lvl="1" indent="-342900">
              <a:lnSpc>
                <a:spcPct val="150000"/>
              </a:lnSpc>
            </a:pPr>
            <a:r>
              <a:rPr lang="en-GB" altLang="zh-CN" dirty="0">
                <a:latin typeface="Times New Roman" panose="02020603050405020304" pitchFamily="18" charset="0"/>
                <a:cs typeface="Times New Roman" panose="02020603050405020304" pitchFamily="18" charset="0"/>
              </a:rPr>
              <a:t>LTE FDD repeater which is already in operation and having more output power should not be excluded from 3GPP requirements when it is converted to NR</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near-far effect, which means repeater could only use the same compressed gain to amplify signal from UE far away from repeater because repeater have to compress its gain to guarantee amplified signal from nearby UE is not larger than the maximum value and then the output power could be lower</a:t>
            </a:r>
          </a:p>
        </p:txBody>
      </p:sp>
    </p:spTree>
    <p:extLst>
      <p:ext uri="{BB962C8B-B14F-4D97-AF65-F5344CB8AC3E}">
        <p14:creationId xmlns:p14="http://schemas.microsoft.com/office/powerpoint/2010/main" val="358132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t>
            </a:r>
            <a:r>
              <a:rPr lang="en-US" altLang="zh-CN" sz="4000" dirty="0"/>
              <a:t>UL(backhaul link) output power related conducted requirements</a:t>
            </a:r>
            <a:endParaRPr lang="en-US" sz="4000" dirty="0"/>
          </a:p>
        </p:txBody>
      </p:sp>
      <p:sp>
        <p:nvSpPr>
          <p:cNvPr id="3" name="内容占位符 2"/>
          <p:cNvSpPr>
            <a:spLocks noGrp="1"/>
          </p:cNvSpPr>
          <p:nvPr>
            <p:ph idx="1"/>
          </p:nvPr>
        </p:nvSpPr>
        <p:spPr>
          <a:xfrm>
            <a:off x="512197" y="1499856"/>
            <a:ext cx="11353800" cy="5075873"/>
          </a:xfrm>
        </p:spPr>
        <p:txBody>
          <a:bodyPr>
            <a:no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Candidate options for UL output power definition</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1: Specified upper limits for all repeaters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2: not exceeding existing UE power class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3: exceeding existing UE power class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4: reusing the same approach as E-UTRA repeater for both TDD UL and FDD UL, i.e. output power is based on declaration without any power upper limits</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5: reusing the same approach as E-UTRA repeater only for FDD UL, i.e. output power is based on declaration without any power upper limits specification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Option 6: reusing the same approach as BS/IAB, however, further check the upper limits, especially for those classes that don’t have such limits in BS/IAB spec</a:t>
            </a:r>
          </a:p>
        </p:txBody>
      </p:sp>
    </p:spTree>
    <p:extLst>
      <p:ext uri="{BB962C8B-B14F-4D97-AF65-F5344CB8AC3E}">
        <p14:creationId xmlns:p14="http://schemas.microsoft.com/office/powerpoint/2010/main" val="55427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power tolerance </a:t>
            </a:r>
            <a:r>
              <a:rPr lang="en-US" altLang="zh-CN" sz="4000" dirty="0"/>
              <a:t>related </a:t>
            </a:r>
            <a:r>
              <a:rPr lang="en-US" sz="4000" dirty="0"/>
              <a:t>conducted requirements</a:t>
            </a:r>
          </a:p>
        </p:txBody>
      </p:sp>
      <p:sp>
        <p:nvSpPr>
          <p:cNvPr id="3" name="内容占位符 2"/>
          <p:cNvSpPr>
            <a:spLocks noGrp="1"/>
          </p:cNvSpPr>
          <p:nvPr>
            <p:ph idx="1"/>
          </p:nvPr>
        </p:nvSpPr>
        <p:spPr>
          <a:xfrm>
            <a:off x="599662" y="2207287"/>
            <a:ext cx="11353800" cy="3890605"/>
          </a:xfrm>
        </p:spPr>
        <p:txBody>
          <a:bodyPr>
            <a:normAutofit/>
          </a:bodyPr>
          <a:lstStyle/>
          <a:p>
            <a:pPr marL="0" lvl="1" indent="0">
              <a:lnSpc>
                <a:spcPct val="150000"/>
              </a:lnSpc>
              <a:buNone/>
            </a:pPr>
            <a:r>
              <a:rPr lang="en-US" altLang="zh-CN" dirty="0">
                <a:latin typeface="Times New Roman" panose="02020603050405020304" pitchFamily="18" charset="0"/>
                <a:cs typeface="Times New Roman" panose="02020603050405020304" pitchFamily="18" charset="0"/>
              </a:rPr>
              <a:t>Wait for the conclusion of class definitions and power limits</a:t>
            </a:r>
          </a:p>
          <a:p>
            <a:pPr marL="342900" lvl="1" indent="-342900">
              <a:lnSpc>
                <a:spcPct val="150000"/>
              </a:lnSpc>
            </a:pPr>
            <a:r>
              <a:rPr lang="en-US" altLang="zh-CN" dirty="0">
                <a:latin typeface="Times New Roman" panose="02020603050405020304" pitchFamily="18" charset="0"/>
                <a:cs typeface="Times New Roman" panose="02020603050405020304" pitchFamily="18" charset="0"/>
              </a:rPr>
              <a:t>FFS on whether reuse the same power tolerance requirements as E-UTRA repeater spec or not</a:t>
            </a:r>
          </a:p>
        </p:txBody>
      </p:sp>
    </p:spTree>
    <p:extLst>
      <p:ext uri="{BB962C8B-B14F-4D97-AF65-F5344CB8AC3E}">
        <p14:creationId xmlns:p14="http://schemas.microsoft.com/office/powerpoint/2010/main" val="22647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ACLR </a:t>
            </a:r>
            <a:r>
              <a:rPr lang="en-US" altLang="zh-CN" sz="4000" dirty="0"/>
              <a:t>related </a:t>
            </a:r>
            <a:r>
              <a:rPr lang="en-US" sz="4000" dirty="0"/>
              <a:t>conducted requirements</a:t>
            </a:r>
          </a:p>
        </p:txBody>
      </p:sp>
      <p:sp>
        <p:nvSpPr>
          <p:cNvPr id="3" name="内容占位符 2"/>
          <p:cNvSpPr>
            <a:spLocks noGrp="1"/>
          </p:cNvSpPr>
          <p:nvPr>
            <p:ph idx="1"/>
          </p:nvPr>
        </p:nvSpPr>
        <p:spPr>
          <a:xfrm>
            <a:off x="419100" y="1308791"/>
            <a:ext cx="11353800" cy="4877324"/>
          </a:xfrm>
        </p:spPr>
        <p:txBody>
          <a:bodyPr>
            <a:norm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ACLR or some equivalent requirements with adjacent NR channel to match the same adjacent channel protection as NR/IAB spec.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whether existing BS OBUE and EVM requirements could sufficiently cover ACLR requirements or not?</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The equivalent requirements may include modified OBUE requirements and absolute ACLR.</a:t>
            </a:r>
          </a:p>
          <a:p>
            <a:pPr marL="742950" lvl="2" indent="-285750">
              <a:lnSpc>
                <a:spcPct val="150000"/>
              </a:lnSpc>
            </a:pPr>
            <a:r>
              <a:rPr lang="en-US" altLang="zh-CN" dirty="0">
                <a:latin typeface="Times New Roman" panose="02020603050405020304" pitchFamily="18" charset="0"/>
                <a:cs typeface="Times New Roman" panose="02020603050405020304" pitchFamily="18" charset="0"/>
              </a:rPr>
              <a:t>FFS on how to set either absolute ACLR or modified OBUE or both of these two requirements as equivalent requirements. These two requirements are similar absolute metrics with narrower adjacent channel instead of the whole channel BW.</a:t>
            </a:r>
          </a:p>
        </p:txBody>
      </p:sp>
    </p:spTree>
    <p:extLst>
      <p:ext uri="{BB962C8B-B14F-4D97-AF65-F5344CB8AC3E}">
        <p14:creationId xmlns:p14="http://schemas.microsoft.com/office/powerpoint/2010/main" val="22957485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19100" y="174293"/>
            <a:ext cx="11353800" cy="1325563"/>
          </a:xfrm>
        </p:spPr>
        <p:txBody>
          <a:bodyPr>
            <a:normAutofit/>
          </a:bodyPr>
          <a:lstStyle/>
          <a:p>
            <a:r>
              <a:rPr lang="en-US" sz="4000" dirty="0"/>
              <a:t>WF on FR1 ACLR </a:t>
            </a:r>
            <a:r>
              <a:rPr lang="en-US" altLang="zh-CN" sz="4000" dirty="0"/>
              <a:t>related </a:t>
            </a:r>
            <a:r>
              <a:rPr lang="en-US" sz="4000" dirty="0"/>
              <a:t>conducted requirements</a:t>
            </a:r>
          </a:p>
        </p:txBody>
      </p:sp>
      <p:sp>
        <p:nvSpPr>
          <p:cNvPr id="3" name="内容占位符 2"/>
          <p:cNvSpPr>
            <a:spLocks noGrp="1"/>
          </p:cNvSpPr>
          <p:nvPr>
            <p:ph idx="1"/>
          </p:nvPr>
        </p:nvSpPr>
        <p:spPr>
          <a:xfrm>
            <a:off x="583759" y="1404206"/>
            <a:ext cx="11353800" cy="3890605"/>
          </a:xfrm>
        </p:spPr>
        <p:txBody>
          <a:bodyPr>
            <a:normAutofit/>
          </a:bodyPr>
          <a:lstStyle/>
          <a:p>
            <a:pPr marL="0" lvl="1" indent="0">
              <a:lnSpc>
                <a:spcPct val="150000"/>
              </a:lnSpc>
              <a:buNone/>
            </a:pPr>
            <a:r>
              <a:rPr lang="en-US" altLang="zh-CN" sz="2000" dirty="0">
                <a:latin typeface="Times New Roman" panose="02020603050405020304" pitchFamily="18" charset="0"/>
                <a:cs typeface="Times New Roman" panose="02020603050405020304" pitchFamily="18" charset="0"/>
              </a:rPr>
              <a:t>FFS on ACLR with adjacent E-UTRA requirements. </a:t>
            </a:r>
          </a:p>
          <a:p>
            <a:pPr marL="342900" lvl="1" indent="-342900">
              <a:lnSpc>
                <a:spcPct val="150000"/>
              </a:lnSpc>
            </a:pPr>
            <a:r>
              <a:rPr lang="en-US" altLang="zh-CN" sz="2000" dirty="0">
                <a:latin typeface="Times New Roman" panose="02020603050405020304" pitchFamily="18" charset="0"/>
                <a:cs typeface="Times New Roman" panose="02020603050405020304" pitchFamily="18" charset="0"/>
              </a:rPr>
              <a:t>It is suggested to embark on technical analysis instead of simulation at first. </a:t>
            </a:r>
          </a:p>
          <a:p>
            <a:pPr marL="285750" lvl="1" indent="-285750">
              <a:lnSpc>
                <a:spcPct val="150000"/>
              </a:lnSpc>
            </a:pPr>
            <a:r>
              <a:rPr lang="en-US" altLang="zh-CN" sz="2000" dirty="0">
                <a:latin typeface="Times New Roman" panose="02020603050405020304" pitchFamily="18" charset="0"/>
                <a:cs typeface="Times New Roman" panose="02020603050405020304" pitchFamily="18" charset="0"/>
              </a:rPr>
              <a:t>FFS on absolute requirements based on achieving same emissions power as an assumed UE/BS meeting ACLR requirements with a reference power.</a:t>
            </a:r>
          </a:p>
        </p:txBody>
      </p:sp>
    </p:spTree>
    <p:extLst>
      <p:ext uri="{BB962C8B-B14F-4D97-AF65-F5344CB8AC3E}">
        <p14:creationId xmlns:p14="http://schemas.microsoft.com/office/powerpoint/2010/main" val="26037321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1796</TotalTime>
  <Words>1975</Words>
  <PresentationFormat>Widescreen</PresentationFormat>
  <Paragraphs>145</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主题</vt:lpstr>
      <vt:lpstr>WF for NR repeater RF requirements</vt:lpstr>
      <vt:lpstr>Background on NR repeater</vt:lpstr>
      <vt:lpstr>WF on AGC/ALC related conducted requirements </vt:lpstr>
      <vt:lpstr>WF on FR1 DL(access link) output power related conducted requirements</vt:lpstr>
      <vt:lpstr>WF on FR1 UL(backhaul link) output power related conducted requirements</vt:lpstr>
      <vt:lpstr>WF on FR1 UL(backhaul link) output power related conducted requirements</vt:lpstr>
      <vt:lpstr>WF on FR1 power tolerance related conducted requirements</vt:lpstr>
      <vt:lpstr>WF on FR1 ACLR related conducted requirements</vt:lpstr>
      <vt:lpstr>WF on FR1 ACLR related conducted requirements</vt:lpstr>
      <vt:lpstr>WF on FR1 spurious related conducted requirements</vt:lpstr>
      <vt:lpstr>WF on FR1 frequency deviation related requirements</vt:lpstr>
      <vt:lpstr>WF on FR1 EVM related conducted requirements</vt:lpstr>
      <vt:lpstr>WF on FR1 input intermodulation related conducted requirements</vt:lpstr>
      <vt:lpstr>WF on FR1 output intermodulation related conducted requirements</vt:lpstr>
      <vt:lpstr>WF on FR1 ACRR related conducted requirements</vt:lpstr>
      <vt:lpstr>WF on FR1 out of band gain related conducted requirements</vt:lpstr>
      <vt:lpstr>WF on FR1 TDD OFF related conducted requirements</vt:lpstr>
      <vt:lpstr>WF on FR1 REFSENSE or equivalent conducted requirements</vt:lpstr>
      <vt:lpstr>WF on FR2 DL(access link) power related requirements</vt:lpstr>
      <vt:lpstr>WF on FR2 UL(backhaul link) power related requirements</vt:lpstr>
      <vt:lpstr>WF on FR2 ALC related requirements</vt:lpstr>
      <vt:lpstr>WF on FR2 ACLR or some equivalent requirements</vt:lpstr>
      <vt:lpstr>WF on FR2 Tx spurious requirements</vt:lpstr>
      <vt:lpstr>WF on FR2 frequency deviation requirements</vt:lpstr>
      <vt:lpstr>WF on FR2 out of band gain requirements</vt:lpstr>
      <vt:lpstr>WF on FR2 EVM requirements</vt:lpstr>
      <vt:lpstr>WF on FR2 input IMD requirements</vt:lpstr>
      <vt:lpstr>WF on FR2 output IMD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2020-05-29T04:11:58Z</dcterms:created>
  <dcterms:modified xsi:type="dcterms:W3CDTF">2021-04-15T11:53:39Z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(3)rYrer7QhTaNrR6DbO29xkbuMYudt3k+wb7HWIl7dInNh+POrpNVvcmyvaxndvn6A4rRmGk9J
m1GJoc1AxWxalJb4SR6WSOrD2KGN24WVPDffiKJHUgE2Oyk3iXlkqI5mKYukSXk9cFXM1o0R
qHlvXiKDr+yPoU5i9yEbqXcqByIdvc8By4Rg9WVdvm5ofOAhf/g8SyPqFP7SK3xU4w/1Rb+e
EEjlSROeSe7GB2TAKs</vt:lpwstr>
  </property>
  <property fmtid="{D5CDD505-2E9C-101B-9397-08002B2CF9AE}" pid="3" name="_2015_ms_pID_7253431">
    <vt:lpwstr>1ND3ol4yHGtbgb498umaUMiUoyA48xrCgsWqOOZcDCsifr+CkTJfIQ
psM0k0b5H0oZw7LMOiBjVwOWtdIh286qR14BNTH0PqZXtf/KRftQ0xgV3oU1Azj0FnegekO3
Vjg4sScFugFnEr2PYxLwTTxpuZo1bBpU4TR8EQf5tKw1IuQASvi0QUfVtTa9jpVHX5XZusvQ
7Al6sMB5r0SuAwJkMpS4poT7jP07UWrmgR3S</vt:lpwstr>
  </property>
  <property fmtid="{D5CDD505-2E9C-101B-9397-08002B2CF9AE}" pid="4" name="_2015_ms_pID_7253432">
    <vt:lpwstr>uQ==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1604413836</vt:lpwstr>
  </property>
</Properties>
</file>