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397" r:id="rId6"/>
    <p:sldId id="398" r:id="rId7"/>
    <p:sldId id="400" r:id="rId8"/>
    <p:sldId id="401" r:id="rId9"/>
    <p:sldId id="402" r:id="rId10"/>
    <p:sldId id="410" r:id="rId11"/>
    <p:sldId id="411" r:id="rId12"/>
    <p:sldId id="412" r:id="rId13"/>
    <p:sldId id="403" r:id="rId14"/>
    <p:sldId id="416" r:id="rId15"/>
    <p:sldId id="404" r:id="rId16"/>
    <p:sldId id="413" r:id="rId17"/>
    <p:sldId id="414" r:id="rId18"/>
    <p:sldId id="41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mnik, Riikka (Nokia - FI/Espoo)" initials="DR(-F" lastIdx="1" clrIdx="0">
    <p:extLst>
      <p:ext uri="{19B8F6BF-5375-455C-9EA6-DF929625EA0E}">
        <p15:presenceInfo xmlns:p15="http://schemas.microsoft.com/office/powerpoint/2012/main" userId="S::riikka.dimnik@nokia.com::28b283ba-3728-4151-aaaa-b125c93f72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54" d="100"/>
          <a:sy n="54" d="100"/>
        </p:scale>
        <p:origin x="72" y="4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than Thangarasa" userId="408d9f9c-4a2c-4dc8-a0f4-253ef568dfdf" providerId="ADAL" clId="{0206BEB0-307D-41DF-ABC3-E17612C66B38}"/>
    <pc:docChg chg="custSel modSld">
      <pc:chgData name="Santhan Thangarasa" userId="408d9f9c-4a2c-4dc8-a0f4-253ef568dfdf" providerId="ADAL" clId="{0206BEB0-307D-41DF-ABC3-E17612C66B38}" dt="2021-02-02T20:39:58.422" v="296" actId="20577"/>
      <pc:docMkLst>
        <pc:docMk/>
      </pc:docMkLst>
      <pc:sldChg chg="modSp mod">
        <pc:chgData name="Santhan Thangarasa" userId="408d9f9c-4a2c-4dc8-a0f4-253ef568dfdf" providerId="ADAL" clId="{0206BEB0-307D-41DF-ABC3-E17612C66B38}" dt="2021-02-02T20:27:20.535" v="24" actId="207"/>
        <pc:sldMkLst>
          <pc:docMk/>
          <pc:sldMk cId="172018817" sldId="382"/>
        </pc:sldMkLst>
        <pc:spChg chg="mod">
          <ac:chgData name="Santhan Thangarasa" userId="408d9f9c-4a2c-4dc8-a0f4-253ef568dfdf" providerId="ADAL" clId="{0206BEB0-307D-41DF-ABC3-E17612C66B38}" dt="2021-02-02T20:27:20.535" v="24" actId="207"/>
          <ac:spMkLst>
            <pc:docMk/>
            <pc:sldMk cId="172018817" sldId="382"/>
            <ac:spMk id="3" creationId="{00000000-0000-0000-0000-000000000000}"/>
          </ac:spMkLst>
        </pc:spChg>
      </pc:sldChg>
      <pc:sldChg chg="modSp mod">
        <pc:chgData name="Santhan Thangarasa" userId="408d9f9c-4a2c-4dc8-a0f4-253ef568dfdf" providerId="ADAL" clId="{0206BEB0-307D-41DF-ABC3-E17612C66B38}" dt="2021-02-02T20:39:58.422" v="296" actId="20577"/>
        <pc:sldMkLst>
          <pc:docMk/>
          <pc:sldMk cId="3556696519" sldId="386"/>
        </pc:sldMkLst>
        <pc:spChg chg="mod">
          <ac:chgData name="Santhan Thangarasa" userId="408d9f9c-4a2c-4dc8-a0f4-253ef568dfdf" providerId="ADAL" clId="{0206BEB0-307D-41DF-ABC3-E17612C66B38}" dt="2021-02-02T20:39:58.422" v="296" actId="20577"/>
          <ac:spMkLst>
            <pc:docMk/>
            <pc:sldMk cId="3556696519" sldId="386"/>
            <ac:spMk id="3" creationId="{00000000-0000-0000-0000-000000000000}"/>
          </ac:spMkLst>
        </pc:spChg>
      </pc:sldChg>
      <pc:sldChg chg="modSp mod">
        <pc:chgData name="Santhan Thangarasa" userId="408d9f9c-4a2c-4dc8-a0f4-253ef568dfdf" providerId="ADAL" clId="{0206BEB0-307D-41DF-ABC3-E17612C66B38}" dt="2021-02-02T20:34:54.261" v="86" actId="207"/>
        <pc:sldMkLst>
          <pc:docMk/>
          <pc:sldMk cId="3269816731" sldId="390"/>
        </pc:sldMkLst>
        <pc:spChg chg="mod">
          <ac:chgData name="Santhan Thangarasa" userId="408d9f9c-4a2c-4dc8-a0f4-253ef568dfdf" providerId="ADAL" clId="{0206BEB0-307D-41DF-ABC3-E17612C66B38}" dt="2021-02-02T20:34:54.261" v="86" actId="207"/>
          <ac:spMkLst>
            <pc:docMk/>
            <pc:sldMk cId="3269816731" sldId="390"/>
            <ac:spMk id="3" creationId="{00000000-0000-0000-0000-000000000000}"/>
          </ac:spMkLst>
        </pc:spChg>
      </pc:sldChg>
      <pc:sldChg chg="modSp mod">
        <pc:chgData name="Santhan Thangarasa" userId="408d9f9c-4a2c-4dc8-a0f4-253ef568dfdf" providerId="ADAL" clId="{0206BEB0-307D-41DF-ABC3-E17612C66B38}" dt="2021-02-02T20:30:41.938" v="48" actId="27636"/>
        <pc:sldMkLst>
          <pc:docMk/>
          <pc:sldMk cId="3321531052" sldId="392"/>
        </pc:sldMkLst>
        <pc:spChg chg="mod">
          <ac:chgData name="Santhan Thangarasa" userId="408d9f9c-4a2c-4dc8-a0f4-253ef568dfdf" providerId="ADAL" clId="{0206BEB0-307D-41DF-ABC3-E17612C66B38}" dt="2021-02-02T20:30:41.938" v="48" actId="27636"/>
          <ac:spMkLst>
            <pc:docMk/>
            <pc:sldMk cId="3321531052" sldId="39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0F7D7-134D-42B7-AE95-DEADC3706EE1}" type="datetimeFigureOut">
              <a:rPr lang="en-US" smtClean="0"/>
              <a:t>4/16/2021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3DB82-86C9-40DB-8E69-8FF3ADB49700}" type="slidenum">
              <a:rPr lang="en-US" smtClean="0"/>
              <a:t>‹#›</a:t>
            </a:fld>
            <a:endParaRPr lang="en-US"/>
          </a:p>
        </p:txBody>
      </p:sp>
    </p:spTree>
    <p:extLst>
      <p:ext uri="{BB962C8B-B14F-4D97-AF65-F5344CB8AC3E}">
        <p14:creationId xmlns:p14="http://schemas.microsoft.com/office/powerpoint/2010/main" val="219516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13</a:t>
            </a:fld>
            <a:endParaRPr lang="zh-CN" altLang="en-US"/>
          </a:p>
        </p:txBody>
      </p:sp>
    </p:spTree>
    <p:extLst>
      <p:ext uri="{BB962C8B-B14F-4D97-AF65-F5344CB8AC3E}">
        <p14:creationId xmlns:p14="http://schemas.microsoft.com/office/powerpoint/2010/main" val="346670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14</a:t>
            </a:fld>
            <a:endParaRPr lang="zh-CN" altLang="en-US"/>
          </a:p>
        </p:txBody>
      </p:sp>
    </p:spTree>
    <p:extLst>
      <p:ext uri="{BB962C8B-B14F-4D97-AF65-F5344CB8AC3E}">
        <p14:creationId xmlns:p14="http://schemas.microsoft.com/office/powerpoint/2010/main" val="16251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48C7F4-13AF-48F3-AC15-68074B1A4FD5}"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091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0131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99740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5528"/>
          </a:xfrm>
        </p:spPr>
        <p:txBody>
          <a:bodyPr/>
          <a:lstStyle/>
          <a:p>
            <a:r>
              <a:rPr lang="en-US"/>
              <a:t>Click to edit Master title style</a:t>
            </a:r>
          </a:p>
        </p:txBody>
      </p:sp>
      <p:sp>
        <p:nvSpPr>
          <p:cNvPr id="3" name="Content Placeholder 2"/>
          <p:cNvSpPr>
            <a:spLocks noGrp="1"/>
          </p:cNvSpPr>
          <p:nvPr>
            <p:ph idx="1"/>
          </p:nvPr>
        </p:nvSpPr>
        <p:spPr>
          <a:xfrm>
            <a:off x="838200" y="1155032"/>
            <a:ext cx="10515600" cy="5021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4569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8C7F4-13AF-48F3-AC15-68074B1A4FD5}"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42354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48C7F4-13AF-48F3-AC15-68074B1A4FD5}"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3263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48C7F4-13AF-48F3-AC15-68074B1A4FD5}" type="datetimeFigureOut">
              <a:rPr lang="en-US" smtClean="0"/>
              <a:pPr/>
              <a:t>4/16/2021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2599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48C7F4-13AF-48F3-AC15-68074B1A4FD5}" type="datetimeFigureOut">
              <a:rPr lang="en-US" smtClean="0"/>
              <a:pPr/>
              <a:t>4/16/2021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475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8C7F4-13AF-48F3-AC15-68074B1A4FD5}" type="datetimeFigureOut">
              <a:rPr lang="en-US" smtClean="0"/>
              <a:pPr/>
              <a:t>4/16/2021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8441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122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6476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8C7F4-13AF-48F3-AC15-68074B1A4FD5}" type="datetimeFigureOut">
              <a:rPr lang="en-US" smtClean="0"/>
              <a:pPr/>
              <a:t>4/16/2021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F0CA-85E8-44C2-963C-59E8C77AF8E4}" type="slidenum">
              <a:rPr lang="en-US" smtClean="0"/>
              <a:pPr/>
              <a:t>‹#›</a:t>
            </a:fld>
            <a:endParaRPr lang="en-US"/>
          </a:p>
        </p:txBody>
      </p:sp>
    </p:spTree>
    <p:extLst>
      <p:ext uri="{BB962C8B-B14F-4D97-AF65-F5344CB8AC3E}">
        <p14:creationId xmlns:p14="http://schemas.microsoft.com/office/powerpoint/2010/main" val="99097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369" y="1640986"/>
            <a:ext cx="11345839" cy="2739945"/>
          </a:xfrm>
        </p:spPr>
        <p:txBody>
          <a:bodyPr>
            <a:normAutofit fontScale="90000"/>
          </a:bodyPr>
          <a:lstStyle/>
          <a:p>
            <a:r>
              <a:rPr lang="en-US" dirty="0" smtClean="0"/>
              <a:t>WF </a:t>
            </a:r>
            <a:r>
              <a:rPr lang="en-US" dirty="0"/>
              <a:t>on NR UE Power Saving Enhancements</a:t>
            </a:r>
            <a:br>
              <a:rPr lang="en-US" dirty="0"/>
            </a:br>
            <a:r>
              <a:rPr lang="en-US" dirty="0"/>
              <a:t/>
            </a:r>
            <a:br>
              <a:rPr lang="en-US" dirty="0"/>
            </a:br>
            <a:r>
              <a:rPr lang="en-US" sz="4000" dirty="0"/>
              <a:t>(All agreements in </a:t>
            </a:r>
            <a:r>
              <a:rPr lang="en-US" sz="4000" dirty="0" smtClean="0"/>
              <a:t>RAN4#9</a:t>
            </a:r>
            <a:r>
              <a:rPr lang="en-US" altLang="zh-TW" sz="4000" dirty="0" smtClean="0"/>
              <a:t>8-bis-</a:t>
            </a:r>
            <a:r>
              <a:rPr lang="en-US" sz="4000" dirty="0" smtClean="0"/>
              <a:t>e </a:t>
            </a:r>
            <a:r>
              <a:rPr lang="en-US" sz="4000" dirty="0"/>
              <a:t>in email thread #</a:t>
            </a:r>
            <a:r>
              <a:rPr lang="en-US" sz="4000" dirty="0" smtClean="0"/>
              <a:t>224)</a:t>
            </a:r>
            <a:endParaRPr lang="en-US" sz="4000" dirty="0"/>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err="1"/>
              <a:t>MediaTek</a:t>
            </a:r>
            <a:r>
              <a:rPr lang="en-US" sz="2800" dirty="0"/>
              <a:t>, vivo</a:t>
            </a:r>
            <a:endParaRPr lang="en-US" sz="2800" strike="sngStrike" dirty="0"/>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a:t>
            </a:r>
            <a:r>
              <a:rPr lang="en-GB" b="1" dirty="0" smtClean="0"/>
              <a:t>#98-bis-e                                                                                                                        R4-2</a:t>
            </a:r>
            <a:r>
              <a:rPr lang="en-US" altLang="zh-TW" b="1" dirty="0" smtClean="0"/>
              <a:t>105797</a:t>
            </a:r>
            <a:endParaRPr lang="en-GB" b="1" dirty="0" smtClean="0"/>
          </a:p>
          <a:p>
            <a:pPr hangingPunct="0"/>
            <a:r>
              <a:rPr lang="en-US" b="1" dirty="0" smtClean="0"/>
              <a:t>Electronic Meeting, </a:t>
            </a:r>
            <a:r>
              <a:rPr lang="en-GB" altLang="zh-TW" b="1" dirty="0"/>
              <a:t>12</a:t>
            </a:r>
            <a:r>
              <a:rPr lang="en-GB" altLang="zh-TW" b="1" baseline="30000" dirty="0"/>
              <a:t>th</a:t>
            </a:r>
            <a:r>
              <a:rPr lang="en-GB" altLang="zh-TW" b="1" dirty="0"/>
              <a:t> – 20</a:t>
            </a:r>
            <a:r>
              <a:rPr lang="en-GB" altLang="zh-TW" b="1" baseline="30000" dirty="0"/>
              <a:t>th</a:t>
            </a:r>
            <a:r>
              <a:rPr lang="en-GB" altLang="zh-TW" b="1" dirty="0"/>
              <a:t> April, </a:t>
            </a:r>
            <a:r>
              <a:rPr lang="en-GB" altLang="zh-TW" b="1" dirty="0" smtClean="0"/>
              <a:t>2021</a:t>
            </a:r>
          </a:p>
          <a:p>
            <a:pPr hangingPunct="0"/>
            <a:r>
              <a:rPr lang="en-GB" b="1" dirty="0" smtClean="0"/>
              <a:t>Agenda </a:t>
            </a:r>
            <a:r>
              <a:rPr lang="en-GB" b="1" dirty="0"/>
              <a:t>Items: 8</a:t>
            </a:r>
            <a:r>
              <a:rPr lang="en-GB" b="1" dirty="0" smtClean="0"/>
              <a:t>.9</a:t>
            </a:r>
            <a:endParaRPr lang="en-US" b="1" dirty="0"/>
          </a:p>
        </p:txBody>
      </p:sp>
    </p:spTree>
    <p:extLst>
      <p:ext uri="{BB962C8B-B14F-4D97-AF65-F5344CB8AC3E}">
        <p14:creationId xmlns:p14="http://schemas.microsoft.com/office/powerpoint/2010/main" val="1886820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scheme</a:t>
            </a:r>
            <a:endParaRPr lang="zh-TW" altLang="en-US" sz="4000" dirty="0"/>
          </a:p>
        </p:txBody>
      </p:sp>
      <p:sp>
        <p:nvSpPr>
          <p:cNvPr id="3" name="內容版面配置區 2"/>
          <p:cNvSpPr>
            <a:spLocks noGrp="1"/>
          </p:cNvSpPr>
          <p:nvPr>
            <p:ph idx="1"/>
          </p:nvPr>
        </p:nvSpPr>
        <p:spPr/>
        <p:txBody>
          <a:bodyPr/>
          <a:lstStyle/>
          <a:p>
            <a:pPr marL="0" indent="0">
              <a:buNone/>
            </a:pPr>
            <a:r>
              <a:rPr lang="en-GB" altLang="zh-TW" b="1" u="sng" dirty="0"/>
              <a:t>Issue 2-4-1: Relaxed evaluation period of RLM/BFD</a:t>
            </a:r>
            <a:endParaRPr lang="zh-TW" altLang="zh-TW" dirty="0"/>
          </a:p>
          <a:p>
            <a:pPr marL="0" indent="0">
              <a:buNone/>
            </a:pPr>
            <a:r>
              <a:rPr lang="en-GB" altLang="zh-TW" sz="2000" dirty="0"/>
              <a:t>Scaling factor defining the relaxed RLM/BFD evaluation period is defined based on max(TDRX, TSSB</a:t>
            </a:r>
            <a:r>
              <a:rPr lang="en-GB" altLang="zh-TW" sz="2000" dirty="0" smtClean="0"/>
              <a:t>). FFS the following options</a:t>
            </a:r>
          </a:p>
          <a:p>
            <a:r>
              <a:rPr lang="en-GB" altLang="zh-TW" sz="1800" dirty="0"/>
              <a:t>Option </a:t>
            </a:r>
            <a:r>
              <a:rPr lang="en-GB" altLang="zh-TW" sz="1800" dirty="0" smtClean="0"/>
              <a:t>1:The </a:t>
            </a:r>
            <a:r>
              <a:rPr lang="en-GB" altLang="zh-TW" sz="1800" dirty="0"/>
              <a:t>similar definition of RLM/BFD evaluation period in Rel-15 can be reused as Max(T, Ceil([Y] x P x N) x Max(TDRX,TSSB</a:t>
            </a:r>
            <a:r>
              <a:rPr lang="en-GB" altLang="zh-TW" sz="1800" dirty="0" smtClean="0"/>
              <a:t>))</a:t>
            </a:r>
          </a:p>
          <a:p>
            <a:r>
              <a:rPr lang="en-GB" altLang="zh-TW" sz="1800" dirty="0"/>
              <a:t>Option 2</a:t>
            </a:r>
            <a:r>
              <a:rPr lang="en-GB" altLang="zh-TW" sz="1800" dirty="0" smtClean="0"/>
              <a:t>: </a:t>
            </a:r>
            <a:r>
              <a:rPr lang="en-GB" altLang="zh-TW" sz="1800" dirty="0"/>
              <a:t>If power saving conditions are satisfied, allow </a:t>
            </a:r>
            <a:r>
              <a:rPr lang="en-GB" altLang="zh-TW" sz="1800" dirty="0" err="1"/>
              <a:t>T</a:t>
            </a:r>
            <a:r>
              <a:rPr lang="en-GB" altLang="zh-TW" sz="1800" baseline="-25000" dirty="0" err="1"/>
              <a:t>Evaluate_ps_out_SSB</a:t>
            </a:r>
            <a:r>
              <a:rPr lang="en-GB" altLang="zh-TW" sz="1800" dirty="0"/>
              <a:t> for the first OOS indication and the original </a:t>
            </a:r>
            <a:r>
              <a:rPr lang="en-GB" altLang="zh-TW" sz="1800" dirty="0" err="1"/>
              <a:t>T</a:t>
            </a:r>
            <a:r>
              <a:rPr lang="en-GB" altLang="zh-TW" sz="1800" baseline="-25000" dirty="0" err="1"/>
              <a:t>Evaluate_out_SSB</a:t>
            </a:r>
            <a:r>
              <a:rPr lang="en-GB" altLang="zh-TW" sz="1800" baseline="-25000" dirty="0"/>
              <a:t> </a:t>
            </a:r>
            <a:r>
              <a:rPr lang="en-GB" altLang="zh-TW" sz="1800" dirty="0"/>
              <a:t>doesn’t </a:t>
            </a:r>
            <a:r>
              <a:rPr lang="en-GB" altLang="zh-TW" sz="1800" dirty="0" smtClean="0"/>
              <a:t>apply</a:t>
            </a:r>
          </a:p>
          <a:p>
            <a:endParaRPr lang="en-GB" altLang="zh-TW" sz="1800" dirty="0"/>
          </a:p>
          <a:p>
            <a:endParaRPr lang="en-GB" altLang="zh-TW" sz="1800" dirty="0" smtClean="0"/>
          </a:p>
          <a:p>
            <a:endParaRPr lang="en-GB" altLang="zh-TW" sz="1800" dirty="0"/>
          </a:p>
          <a:p>
            <a:endParaRPr lang="en-GB" altLang="zh-TW" sz="1800" dirty="0" smtClean="0"/>
          </a:p>
        </p:txBody>
      </p:sp>
      <p:graphicFrame>
        <p:nvGraphicFramePr>
          <p:cNvPr id="7" name="表格 6"/>
          <p:cNvGraphicFramePr>
            <a:graphicFrameLocks noGrp="1"/>
          </p:cNvGraphicFramePr>
          <p:nvPr>
            <p:extLst>
              <p:ext uri="{D42A27DB-BD31-4B8C-83A1-F6EECF244321}">
                <p14:modId xmlns:p14="http://schemas.microsoft.com/office/powerpoint/2010/main" val="1982265956"/>
              </p:ext>
            </p:extLst>
          </p:nvPr>
        </p:nvGraphicFramePr>
        <p:xfrm>
          <a:off x="1281587" y="4117187"/>
          <a:ext cx="4554856" cy="1977390"/>
        </p:xfrm>
        <a:graphic>
          <a:graphicData uri="http://schemas.openxmlformats.org/drawingml/2006/table">
            <a:tbl>
              <a:tblPr firstRow="1" firstCol="1" bandRow="1">
                <a:tableStyleId>{5C22544A-7EE6-4342-B048-85BDC9FD1C3A}</a:tableStyleId>
              </a:tblPr>
              <a:tblGrid>
                <a:gridCol w="1686247">
                  <a:extLst>
                    <a:ext uri="{9D8B030D-6E8A-4147-A177-3AD203B41FA5}">
                      <a16:colId xmlns="" xmlns:a16="http://schemas.microsoft.com/office/drawing/2014/main" val="20000"/>
                    </a:ext>
                  </a:extLst>
                </a:gridCol>
                <a:gridCol w="2868609">
                  <a:extLst>
                    <a:ext uri="{9D8B030D-6E8A-4147-A177-3AD203B41FA5}">
                      <a16:colId xmlns="" xmlns:a16="http://schemas.microsoft.com/office/drawing/2014/main" val="20001"/>
                    </a:ext>
                  </a:extLst>
                </a:gridCol>
              </a:tblGrid>
              <a:tr h="0">
                <a:tc>
                  <a:txBody>
                    <a:bodyPr/>
                    <a:lstStyle/>
                    <a:p>
                      <a:pPr marL="39370" fontAlgn="ctr">
                        <a:spcBef>
                          <a:spcPts val="500"/>
                        </a:spcBef>
                        <a:spcAft>
                          <a:spcPts val="0"/>
                        </a:spcAft>
                      </a:pPr>
                      <a:r>
                        <a:rPr lang="en-GB" sz="1400" dirty="0">
                          <a:solidFill>
                            <a:sysClr val="windowText" lastClr="000000"/>
                          </a:solidFill>
                          <a:effectLst/>
                        </a:rPr>
                        <a:t>Configuration</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400" dirty="0" err="1">
                          <a:solidFill>
                            <a:sysClr val="windowText" lastClr="000000"/>
                          </a:solidFill>
                          <a:effectLst/>
                        </a:rPr>
                        <a:t>T</a:t>
                      </a:r>
                      <a:r>
                        <a:rPr lang="en-GB" sz="1400" baseline="-25000" dirty="0" err="1">
                          <a:solidFill>
                            <a:sysClr val="windowText" lastClr="000000"/>
                          </a:solidFill>
                          <a:effectLst/>
                        </a:rPr>
                        <a:t>Evaluate_ps_out_SSB</a:t>
                      </a:r>
                      <a:r>
                        <a:rPr lang="en-GB" sz="1400" dirty="0">
                          <a:solidFill>
                            <a:sysClr val="windowText" lastClr="000000"/>
                          </a:solidFill>
                          <a:effectLst/>
                        </a:rPr>
                        <a:t> (</a:t>
                      </a:r>
                      <a:r>
                        <a:rPr lang="en-GB" sz="1400" dirty="0" err="1">
                          <a:solidFill>
                            <a:sysClr val="windowText" lastClr="000000"/>
                          </a:solidFill>
                          <a:effectLst/>
                        </a:rPr>
                        <a:t>ms</a:t>
                      </a:r>
                      <a:r>
                        <a:rPr lang="en-GB" sz="1400" dirty="0">
                          <a:solidFill>
                            <a:sysClr val="windowText" lastClr="000000"/>
                          </a:solidFill>
                          <a:effectLst/>
                        </a:rPr>
                        <a:t>) </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0">
                <a:tc>
                  <a:txBody>
                    <a:bodyPr/>
                    <a:lstStyle/>
                    <a:p>
                      <a:pPr marL="39370" fontAlgn="ctr">
                        <a:spcBef>
                          <a:spcPts val="500"/>
                        </a:spcBef>
                        <a:spcAft>
                          <a:spcPts val="0"/>
                        </a:spcAft>
                      </a:pPr>
                      <a:r>
                        <a:rPr lang="en-GB" sz="1400" dirty="0">
                          <a:solidFill>
                            <a:sysClr val="windowText" lastClr="000000"/>
                          </a:solidFill>
                          <a:effectLst/>
                        </a:rPr>
                        <a:t>no DRX</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400" dirty="0">
                          <a:solidFill>
                            <a:sysClr val="windowText" lastClr="000000"/>
                          </a:solidFill>
                          <a:effectLst/>
                        </a:rPr>
                        <a:t>Max(200, Ceil(10 </a:t>
                      </a:r>
                      <a:r>
                        <a:rPr lang="en-GB" sz="1400" dirty="0">
                          <a:solidFill>
                            <a:sysClr val="windowText" lastClr="000000"/>
                          </a:solidFill>
                          <a:effectLst/>
                          <a:sym typeface="Symbol" panose="05050102010706020507" pitchFamily="18" charset="2"/>
                        </a:rPr>
                        <a:t></a:t>
                      </a:r>
                      <a:r>
                        <a:rPr lang="en-GB" sz="1400" dirty="0">
                          <a:solidFill>
                            <a:sysClr val="windowText" lastClr="000000"/>
                          </a:solidFill>
                          <a:effectLst/>
                        </a:rPr>
                        <a:t> P) </a:t>
                      </a:r>
                      <a:r>
                        <a:rPr lang="en-GB" sz="1400" dirty="0">
                          <a:solidFill>
                            <a:sysClr val="windowText" lastClr="000000"/>
                          </a:solidFill>
                          <a:effectLst/>
                          <a:sym typeface="Symbol" panose="05050102010706020507" pitchFamily="18" charset="2"/>
                        </a:rPr>
                        <a:t></a:t>
                      </a:r>
                      <a:r>
                        <a:rPr lang="en-GB" sz="1400" dirty="0">
                          <a:solidFill>
                            <a:sysClr val="windowText" lastClr="000000"/>
                          </a:solidFill>
                          <a:effectLst/>
                        </a:rPr>
                        <a:t> T</a:t>
                      </a:r>
                      <a:r>
                        <a:rPr lang="en-GB" sz="1400" baseline="-25000" dirty="0">
                          <a:solidFill>
                            <a:sysClr val="windowText" lastClr="000000"/>
                          </a:solidFill>
                          <a:effectLst/>
                        </a:rPr>
                        <a:t>SSB</a:t>
                      </a:r>
                      <a:r>
                        <a:rPr lang="en-GB" sz="1400" dirty="0">
                          <a:solidFill>
                            <a:sysClr val="windowText" lastClr="000000"/>
                          </a:solidFill>
                          <a:effectLst/>
                        </a:rPr>
                        <a:t>)</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0">
                <a:tc>
                  <a:txBody>
                    <a:bodyPr/>
                    <a:lstStyle/>
                    <a:p>
                      <a:pPr marL="39370" fontAlgn="ctr">
                        <a:spcBef>
                          <a:spcPts val="500"/>
                        </a:spcBef>
                        <a:spcAft>
                          <a:spcPts val="0"/>
                        </a:spcAft>
                      </a:pPr>
                      <a:r>
                        <a:rPr lang="en-GB" sz="1400">
                          <a:solidFill>
                            <a:sysClr val="windowText" lastClr="000000"/>
                          </a:solidFill>
                          <a:effectLst/>
                        </a:rPr>
                        <a:t>DRX cycle</a:t>
                      </a:r>
                      <a:r>
                        <a:rPr lang="en-US" sz="1400">
                          <a:solidFill>
                            <a:sysClr val="windowText" lastClr="000000"/>
                          </a:solidFill>
                          <a:effectLst/>
                        </a:rPr>
                        <a:t>≤</a:t>
                      </a:r>
                      <a:r>
                        <a:rPr lang="en-GB" sz="1400">
                          <a:solidFill>
                            <a:sysClr val="windowText" lastClr="000000"/>
                          </a:solidFill>
                          <a:effectLst/>
                        </a:rPr>
                        <a:t>80</a:t>
                      </a:r>
                      <a:r>
                        <a:rPr lang="en-US" sz="1400">
                          <a:solidFill>
                            <a:sysClr val="windowText" lastClr="000000"/>
                          </a:solidFill>
                          <a:effectLst/>
                        </a:rPr>
                        <a:t>ms</a:t>
                      </a:r>
                      <a:endParaRPr lang="zh-TW" sz="14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400">
                          <a:solidFill>
                            <a:sysClr val="windowText" lastClr="000000"/>
                          </a:solidFill>
                          <a:effectLst/>
                        </a:rPr>
                        <a:t>Max(200, Ceil(30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P)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Max(T</a:t>
                      </a:r>
                      <a:r>
                        <a:rPr lang="en-GB" sz="1400" baseline="-25000">
                          <a:solidFill>
                            <a:sysClr val="windowText" lastClr="000000"/>
                          </a:solidFill>
                          <a:effectLst/>
                        </a:rPr>
                        <a:t>DRX</a:t>
                      </a:r>
                      <a:r>
                        <a:rPr lang="en-GB" sz="1400">
                          <a:solidFill>
                            <a:sysClr val="windowText" lastClr="000000"/>
                          </a:solidFill>
                          <a:effectLst/>
                        </a:rPr>
                        <a:t>,T</a:t>
                      </a:r>
                      <a:r>
                        <a:rPr lang="en-GB" sz="1400" baseline="-25000">
                          <a:solidFill>
                            <a:sysClr val="windowText" lastClr="000000"/>
                          </a:solidFill>
                          <a:effectLst/>
                        </a:rPr>
                        <a:t>SSB</a:t>
                      </a:r>
                      <a:r>
                        <a:rPr lang="en-GB" sz="1400">
                          <a:solidFill>
                            <a:sysClr val="windowText" lastClr="000000"/>
                          </a:solidFill>
                          <a:effectLst/>
                        </a:rPr>
                        <a:t>))</a:t>
                      </a:r>
                      <a:endParaRPr lang="zh-TW" sz="14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102235">
                <a:tc>
                  <a:txBody>
                    <a:bodyPr/>
                    <a:lstStyle/>
                    <a:p>
                      <a:pPr marL="39370" fontAlgn="ctr">
                        <a:spcBef>
                          <a:spcPts val="500"/>
                        </a:spcBef>
                        <a:spcAft>
                          <a:spcPts val="0"/>
                        </a:spcAft>
                      </a:pPr>
                      <a:r>
                        <a:rPr lang="en-GB" sz="1400">
                          <a:solidFill>
                            <a:sysClr val="windowText" lastClr="000000"/>
                          </a:solidFill>
                          <a:effectLst/>
                        </a:rPr>
                        <a:t>80ms&lt;DRX cycle</a:t>
                      </a:r>
                      <a:r>
                        <a:rPr lang="en-US" sz="1400">
                          <a:solidFill>
                            <a:sysClr val="windowText" lastClr="000000"/>
                          </a:solidFill>
                          <a:effectLst/>
                        </a:rPr>
                        <a:t>≤</a:t>
                      </a:r>
                      <a:r>
                        <a:rPr lang="en-GB" sz="1400">
                          <a:solidFill>
                            <a:sysClr val="windowText" lastClr="000000"/>
                          </a:solidFill>
                          <a:effectLst/>
                        </a:rPr>
                        <a:t>320</a:t>
                      </a:r>
                      <a:r>
                        <a:rPr lang="en-US" sz="1400">
                          <a:solidFill>
                            <a:sysClr val="windowText" lastClr="000000"/>
                          </a:solidFill>
                          <a:effectLst/>
                        </a:rPr>
                        <a:t>ms</a:t>
                      </a:r>
                      <a:endParaRPr lang="zh-TW" sz="14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400">
                          <a:solidFill>
                            <a:sysClr val="windowText" lastClr="000000"/>
                          </a:solidFill>
                          <a:effectLst/>
                        </a:rPr>
                        <a:t>Max(200, Ceil(20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P)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Max(T</a:t>
                      </a:r>
                      <a:r>
                        <a:rPr lang="en-GB" sz="1400" baseline="-25000">
                          <a:solidFill>
                            <a:sysClr val="windowText" lastClr="000000"/>
                          </a:solidFill>
                          <a:effectLst/>
                        </a:rPr>
                        <a:t>DRX</a:t>
                      </a:r>
                      <a:r>
                        <a:rPr lang="en-GB" sz="1400">
                          <a:solidFill>
                            <a:sysClr val="windowText" lastClr="000000"/>
                          </a:solidFill>
                          <a:effectLst/>
                        </a:rPr>
                        <a:t>,T</a:t>
                      </a:r>
                      <a:r>
                        <a:rPr lang="en-GB" sz="1400" baseline="-25000">
                          <a:solidFill>
                            <a:sysClr val="windowText" lastClr="000000"/>
                          </a:solidFill>
                          <a:effectLst/>
                        </a:rPr>
                        <a:t>SSB</a:t>
                      </a:r>
                      <a:r>
                        <a:rPr lang="en-GB" sz="1400">
                          <a:solidFill>
                            <a:sysClr val="windowText" lastClr="000000"/>
                          </a:solidFill>
                          <a:effectLst/>
                        </a:rPr>
                        <a:t>))</a:t>
                      </a:r>
                      <a:endParaRPr lang="zh-TW" sz="14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0">
                <a:tc>
                  <a:txBody>
                    <a:bodyPr/>
                    <a:lstStyle/>
                    <a:p>
                      <a:pPr marL="39370" fontAlgn="ctr">
                        <a:spcBef>
                          <a:spcPts val="500"/>
                        </a:spcBef>
                        <a:spcAft>
                          <a:spcPts val="0"/>
                        </a:spcAft>
                      </a:pPr>
                      <a:r>
                        <a:rPr lang="en-GB" sz="1400" dirty="0">
                          <a:solidFill>
                            <a:sysClr val="windowText" lastClr="000000"/>
                          </a:solidFill>
                          <a:effectLst/>
                        </a:rPr>
                        <a:t>DRX cycle&gt;320</a:t>
                      </a:r>
                      <a:r>
                        <a:rPr lang="en-US" sz="1400" dirty="0" err="1">
                          <a:solidFill>
                            <a:sysClr val="windowText" lastClr="000000"/>
                          </a:solidFill>
                          <a:effectLst/>
                        </a:rPr>
                        <a:t>ms</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400" dirty="0">
                          <a:solidFill>
                            <a:sysClr val="windowText" lastClr="000000"/>
                          </a:solidFill>
                          <a:effectLst/>
                        </a:rPr>
                        <a:t>Ceil(10 </a:t>
                      </a:r>
                      <a:r>
                        <a:rPr lang="en-GB" sz="1400" dirty="0">
                          <a:solidFill>
                            <a:sysClr val="windowText" lastClr="000000"/>
                          </a:solidFill>
                          <a:effectLst/>
                          <a:sym typeface="Symbol" panose="05050102010706020507" pitchFamily="18" charset="2"/>
                        </a:rPr>
                        <a:t></a:t>
                      </a:r>
                      <a:r>
                        <a:rPr lang="en-GB" sz="1400" dirty="0">
                          <a:solidFill>
                            <a:sysClr val="windowText" lastClr="000000"/>
                          </a:solidFill>
                          <a:effectLst/>
                        </a:rPr>
                        <a:t> P) </a:t>
                      </a:r>
                      <a:r>
                        <a:rPr lang="en-GB" sz="1400" dirty="0">
                          <a:solidFill>
                            <a:sysClr val="windowText" lastClr="000000"/>
                          </a:solidFill>
                          <a:effectLst/>
                          <a:sym typeface="Symbol" panose="05050102010706020507" pitchFamily="18" charset="2"/>
                        </a:rPr>
                        <a:t></a:t>
                      </a:r>
                      <a:r>
                        <a:rPr lang="en-GB" sz="1400" dirty="0">
                          <a:solidFill>
                            <a:sysClr val="windowText" lastClr="000000"/>
                          </a:solidFill>
                          <a:effectLst/>
                        </a:rPr>
                        <a:t> T</a:t>
                      </a:r>
                      <a:r>
                        <a:rPr lang="en-GB" sz="1400" baseline="-25000" dirty="0">
                          <a:solidFill>
                            <a:sysClr val="windowText" lastClr="000000"/>
                          </a:solidFill>
                          <a:effectLst/>
                        </a:rPr>
                        <a:t>DRX</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r h="0">
                <a:tc gridSpan="2">
                  <a:txBody>
                    <a:bodyPr/>
                    <a:lstStyle/>
                    <a:p>
                      <a:pPr marL="92075" indent="0" fontAlgn="ctr">
                        <a:spcBef>
                          <a:spcPts val="500"/>
                        </a:spcBef>
                        <a:spcAft>
                          <a:spcPts val="0"/>
                        </a:spcAft>
                      </a:pPr>
                      <a:r>
                        <a:rPr lang="en-GB" sz="1400" b="0" dirty="0">
                          <a:solidFill>
                            <a:sysClr val="windowText" lastClr="000000"/>
                          </a:solidFill>
                          <a:effectLst/>
                        </a:rPr>
                        <a:t>NOTE:	T</a:t>
                      </a:r>
                      <a:r>
                        <a:rPr lang="en-GB" sz="1400" b="0" baseline="-25000" dirty="0">
                          <a:solidFill>
                            <a:sysClr val="windowText" lastClr="000000"/>
                          </a:solidFill>
                          <a:effectLst/>
                        </a:rPr>
                        <a:t>SSB</a:t>
                      </a:r>
                      <a:r>
                        <a:rPr lang="en-GB" sz="1400" b="0" dirty="0">
                          <a:solidFill>
                            <a:sysClr val="windowText" lastClr="000000"/>
                          </a:solidFill>
                          <a:effectLst/>
                        </a:rPr>
                        <a:t> is the periodicity of the SSB configured for RLM. T</a:t>
                      </a:r>
                      <a:r>
                        <a:rPr lang="en-GB" sz="1400" b="0" baseline="-25000" dirty="0">
                          <a:solidFill>
                            <a:sysClr val="windowText" lastClr="000000"/>
                          </a:solidFill>
                          <a:effectLst/>
                        </a:rPr>
                        <a:t>DRX</a:t>
                      </a:r>
                      <a:r>
                        <a:rPr lang="en-GB" sz="1400" b="0" dirty="0">
                          <a:solidFill>
                            <a:sysClr val="windowText" lastClr="000000"/>
                          </a:solidFill>
                          <a:effectLst/>
                        </a:rPr>
                        <a:t> is the DRX cycle length.</a:t>
                      </a:r>
                      <a:endParaRPr lang="zh-TW" sz="140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extLst>
                  <a:ext uri="{0D108BD9-81ED-4DB2-BD59-A6C34878D82A}">
                    <a16:rowId xmlns="" xmlns:a16="http://schemas.microsoft.com/office/drawing/2014/main" val="1000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927035360"/>
              </p:ext>
            </p:extLst>
          </p:nvPr>
        </p:nvGraphicFramePr>
        <p:xfrm>
          <a:off x="6194583" y="4117187"/>
          <a:ext cx="4801077" cy="1977390"/>
        </p:xfrm>
        <a:graphic>
          <a:graphicData uri="http://schemas.openxmlformats.org/drawingml/2006/table">
            <a:tbl>
              <a:tblPr firstRow="1" firstCol="1" bandRow="1">
                <a:tableStyleId>{5C22544A-7EE6-4342-B048-85BDC9FD1C3A}</a:tableStyleId>
              </a:tblPr>
              <a:tblGrid>
                <a:gridCol w="1487473">
                  <a:extLst>
                    <a:ext uri="{9D8B030D-6E8A-4147-A177-3AD203B41FA5}">
                      <a16:colId xmlns="" xmlns:a16="http://schemas.microsoft.com/office/drawing/2014/main" val="20000"/>
                    </a:ext>
                  </a:extLst>
                </a:gridCol>
                <a:gridCol w="3313604">
                  <a:extLst>
                    <a:ext uri="{9D8B030D-6E8A-4147-A177-3AD203B41FA5}">
                      <a16:colId xmlns="" xmlns:a16="http://schemas.microsoft.com/office/drawing/2014/main" val="20001"/>
                    </a:ext>
                  </a:extLst>
                </a:gridCol>
              </a:tblGrid>
              <a:tr h="201212">
                <a:tc>
                  <a:txBody>
                    <a:bodyPr/>
                    <a:lstStyle/>
                    <a:p>
                      <a:pPr marL="39370" fontAlgn="ctr">
                        <a:spcBef>
                          <a:spcPts val="500"/>
                        </a:spcBef>
                        <a:spcAft>
                          <a:spcPts val="0"/>
                        </a:spcAft>
                      </a:pPr>
                      <a:r>
                        <a:rPr lang="en-GB" sz="1400" dirty="0">
                          <a:solidFill>
                            <a:sysClr val="windowText" lastClr="000000"/>
                          </a:solidFill>
                          <a:effectLst/>
                        </a:rPr>
                        <a:t>Configuration</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1400">
                          <a:solidFill>
                            <a:sysClr val="windowText" lastClr="000000"/>
                          </a:solidFill>
                          <a:effectLst/>
                        </a:rPr>
                        <a:t>T</a:t>
                      </a:r>
                      <a:r>
                        <a:rPr lang="en-GB" sz="1400" baseline="-25000">
                          <a:solidFill>
                            <a:sysClr val="windowText" lastClr="000000"/>
                          </a:solidFill>
                          <a:effectLst/>
                        </a:rPr>
                        <a:t>Evaluate_ps_out_SSB</a:t>
                      </a:r>
                      <a:r>
                        <a:rPr lang="en-GB" sz="1400">
                          <a:solidFill>
                            <a:sysClr val="windowText" lastClr="000000"/>
                          </a:solidFill>
                          <a:effectLst/>
                        </a:rPr>
                        <a:t> (ms) </a:t>
                      </a:r>
                      <a:endParaRPr lang="zh-TW" sz="14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01212">
                <a:tc>
                  <a:txBody>
                    <a:bodyPr/>
                    <a:lstStyle/>
                    <a:p>
                      <a:pPr marL="39370" fontAlgn="ctr">
                        <a:spcBef>
                          <a:spcPts val="500"/>
                        </a:spcBef>
                        <a:spcAft>
                          <a:spcPts val="0"/>
                        </a:spcAft>
                      </a:pPr>
                      <a:r>
                        <a:rPr lang="en-GB" sz="1400" dirty="0">
                          <a:solidFill>
                            <a:sysClr val="windowText" lastClr="000000"/>
                          </a:solidFill>
                          <a:effectLst/>
                        </a:rPr>
                        <a:t>no DRX</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1400">
                          <a:solidFill>
                            <a:sysClr val="windowText" lastClr="000000"/>
                          </a:solidFill>
                          <a:effectLst/>
                        </a:rPr>
                        <a:t>Max(200, Ceil(10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P)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T</a:t>
                      </a:r>
                      <a:r>
                        <a:rPr lang="en-GB" sz="1400" baseline="-25000">
                          <a:solidFill>
                            <a:sysClr val="windowText" lastClr="000000"/>
                          </a:solidFill>
                          <a:effectLst/>
                        </a:rPr>
                        <a:t>SSB</a:t>
                      </a:r>
                      <a:r>
                        <a:rPr lang="en-GB" sz="1400">
                          <a:solidFill>
                            <a:sysClr val="windowText" lastClr="000000"/>
                          </a:solidFill>
                          <a:effectLst/>
                        </a:rPr>
                        <a:t>)</a:t>
                      </a:r>
                      <a:endParaRPr lang="zh-TW" sz="14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93826">
                <a:tc>
                  <a:txBody>
                    <a:bodyPr/>
                    <a:lstStyle/>
                    <a:p>
                      <a:pPr marL="39370" fontAlgn="ctr">
                        <a:spcBef>
                          <a:spcPts val="500"/>
                        </a:spcBef>
                        <a:spcAft>
                          <a:spcPts val="0"/>
                        </a:spcAft>
                      </a:pPr>
                      <a:r>
                        <a:rPr lang="en-GB" sz="1400" dirty="0">
                          <a:solidFill>
                            <a:sysClr val="windowText" lastClr="000000"/>
                          </a:solidFill>
                          <a:effectLst/>
                        </a:rPr>
                        <a:t>DRX cycle</a:t>
                      </a:r>
                      <a:r>
                        <a:rPr lang="en-US" sz="1400" dirty="0">
                          <a:solidFill>
                            <a:sysClr val="windowText" lastClr="000000"/>
                          </a:solidFill>
                          <a:effectLst/>
                        </a:rPr>
                        <a:t>≤</a:t>
                      </a:r>
                      <a:r>
                        <a:rPr lang="en-GB" sz="1400" dirty="0">
                          <a:solidFill>
                            <a:sysClr val="windowText" lastClr="000000"/>
                          </a:solidFill>
                          <a:effectLst/>
                        </a:rPr>
                        <a:t>80</a:t>
                      </a:r>
                      <a:r>
                        <a:rPr lang="en-US" sz="1400" dirty="0" err="1">
                          <a:solidFill>
                            <a:sysClr val="windowText" lastClr="000000"/>
                          </a:solidFill>
                          <a:effectLst/>
                        </a:rPr>
                        <a:t>ms</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1400" dirty="0">
                          <a:solidFill>
                            <a:sysClr val="windowText" lastClr="000000"/>
                          </a:solidFill>
                          <a:effectLst/>
                        </a:rPr>
                        <a:t>Max(200, Ceil(15 </a:t>
                      </a:r>
                      <a:r>
                        <a:rPr lang="en-GB" sz="1400" dirty="0">
                          <a:solidFill>
                            <a:sysClr val="windowText" lastClr="000000"/>
                          </a:solidFill>
                          <a:effectLst/>
                          <a:sym typeface="Symbol" panose="05050102010706020507" pitchFamily="18" charset="2"/>
                        </a:rPr>
                        <a:t></a:t>
                      </a:r>
                      <a:r>
                        <a:rPr lang="en-GB" sz="1400" dirty="0">
                          <a:solidFill>
                            <a:sysClr val="windowText" lastClr="000000"/>
                          </a:solidFill>
                          <a:effectLst/>
                        </a:rPr>
                        <a:t> P) </a:t>
                      </a:r>
                      <a:r>
                        <a:rPr lang="en-GB" sz="1400" dirty="0">
                          <a:solidFill>
                            <a:sysClr val="windowText" lastClr="000000"/>
                          </a:solidFill>
                          <a:effectLst/>
                          <a:sym typeface="Symbol" panose="05050102010706020507" pitchFamily="18" charset="2"/>
                        </a:rPr>
                        <a:t></a:t>
                      </a:r>
                      <a:r>
                        <a:rPr lang="en-GB" sz="1400" dirty="0">
                          <a:solidFill>
                            <a:sysClr val="windowText" lastClr="000000"/>
                          </a:solidFill>
                          <a:effectLst/>
                        </a:rPr>
                        <a:t> Max(T</a:t>
                      </a:r>
                      <a:r>
                        <a:rPr lang="en-GB" sz="1400" baseline="-25000" dirty="0">
                          <a:solidFill>
                            <a:sysClr val="windowText" lastClr="000000"/>
                          </a:solidFill>
                          <a:effectLst/>
                        </a:rPr>
                        <a:t>DRX</a:t>
                      </a:r>
                      <a:r>
                        <a:rPr lang="en-GB" sz="1400" dirty="0">
                          <a:solidFill>
                            <a:sysClr val="windowText" lastClr="000000"/>
                          </a:solidFill>
                          <a:effectLst/>
                        </a:rPr>
                        <a:t>,T</a:t>
                      </a:r>
                      <a:r>
                        <a:rPr lang="en-GB" sz="1400" baseline="-25000" dirty="0">
                          <a:solidFill>
                            <a:sysClr val="windowText" lastClr="000000"/>
                          </a:solidFill>
                          <a:effectLst/>
                        </a:rPr>
                        <a:t>SSB</a:t>
                      </a:r>
                      <a:r>
                        <a:rPr lang="en-GB" sz="1400" dirty="0">
                          <a:solidFill>
                            <a:sysClr val="windowText" lastClr="000000"/>
                          </a:solidFill>
                          <a:effectLst/>
                        </a:rPr>
                        <a:t>) </a:t>
                      </a:r>
                      <a:r>
                        <a:rPr lang="en-GB" sz="1400" dirty="0">
                          <a:solidFill>
                            <a:sysClr val="windowText" lastClr="000000"/>
                          </a:solidFill>
                          <a:effectLst/>
                          <a:highlight>
                            <a:srgbClr val="FFFF00"/>
                          </a:highlight>
                        </a:rPr>
                        <a:t>+ (K-1) </a:t>
                      </a:r>
                      <a:r>
                        <a:rPr lang="en-GB" sz="1400" dirty="0">
                          <a:solidFill>
                            <a:sysClr val="windowText" lastClr="000000"/>
                          </a:solidFill>
                          <a:effectLst/>
                          <a:highlight>
                            <a:srgbClr val="FFFF00"/>
                          </a:highlight>
                          <a:sym typeface="Symbol" panose="05050102010706020507" pitchFamily="18" charset="2"/>
                        </a:rPr>
                        <a:t></a:t>
                      </a:r>
                      <a:r>
                        <a:rPr lang="en-GB" sz="1400" dirty="0">
                          <a:solidFill>
                            <a:sysClr val="windowText" lastClr="000000"/>
                          </a:solidFill>
                          <a:effectLst/>
                          <a:highlight>
                            <a:srgbClr val="FFFF00"/>
                          </a:highlight>
                        </a:rPr>
                        <a:t> Max(T</a:t>
                      </a:r>
                      <a:r>
                        <a:rPr lang="en-GB" sz="1400" baseline="-25000" dirty="0">
                          <a:solidFill>
                            <a:sysClr val="windowText" lastClr="000000"/>
                          </a:solidFill>
                          <a:effectLst/>
                          <a:highlight>
                            <a:srgbClr val="FFFF00"/>
                          </a:highlight>
                        </a:rPr>
                        <a:t>DRX</a:t>
                      </a:r>
                      <a:r>
                        <a:rPr lang="en-GB" sz="1400" dirty="0">
                          <a:solidFill>
                            <a:sysClr val="windowText" lastClr="000000"/>
                          </a:solidFill>
                          <a:effectLst/>
                          <a:highlight>
                            <a:srgbClr val="FFFF00"/>
                          </a:highlight>
                        </a:rPr>
                        <a:t>,T</a:t>
                      </a:r>
                      <a:r>
                        <a:rPr lang="en-GB" sz="1400" baseline="-25000" dirty="0">
                          <a:solidFill>
                            <a:sysClr val="windowText" lastClr="000000"/>
                          </a:solidFill>
                          <a:effectLst/>
                          <a:highlight>
                            <a:srgbClr val="FFFF00"/>
                          </a:highlight>
                        </a:rPr>
                        <a:t>SSB</a:t>
                      </a:r>
                      <a:r>
                        <a:rPr lang="en-GB" sz="1400" dirty="0">
                          <a:solidFill>
                            <a:sysClr val="windowText" lastClr="000000"/>
                          </a:solidFill>
                          <a:effectLst/>
                          <a:highlight>
                            <a:srgbClr val="FFFF00"/>
                          </a:highlight>
                        </a:rPr>
                        <a:t>)</a:t>
                      </a:r>
                      <a:r>
                        <a:rPr lang="en-GB" sz="1400" dirty="0">
                          <a:solidFill>
                            <a:sysClr val="windowText" lastClr="000000"/>
                          </a:solidFill>
                          <a:effectLst/>
                        </a:rPr>
                        <a:t>)</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201212">
                <a:tc>
                  <a:txBody>
                    <a:bodyPr/>
                    <a:lstStyle/>
                    <a:p>
                      <a:pPr marL="39370" fontAlgn="ctr">
                        <a:spcBef>
                          <a:spcPts val="500"/>
                        </a:spcBef>
                        <a:spcAft>
                          <a:spcPts val="0"/>
                        </a:spcAft>
                      </a:pPr>
                      <a:r>
                        <a:rPr lang="en-GB" sz="1400" dirty="0">
                          <a:solidFill>
                            <a:sysClr val="windowText" lastClr="000000"/>
                          </a:solidFill>
                          <a:effectLst/>
                        </a:rPr>
                        <a:t>80ms&lt;DRX cycle</a:t>
                      </a:r>
                      <a:r>
                        <a:rPr lang="en-US" sz="1400" dirty="0">
                          <a:solidFill>
                            <a:sysClr val="windowText" lastClr="000000"/>
                          </a:solidFill>
                          <a:effectLst/>
                        </a:rPr>
                        <a:t>≤</a:t>
                      </a:r>
                      <a:r>
                        <a:rPr lang="en-GB" sz="1400" dirty="0">
                          <a:solidFill>
                            <a:sysClr val="windowText" lastClr="000000"/>
                          </a:solidFill>
                          <a:effectLst/>
                        </a:rPr>
                        <a:t>320</a:t>
                      </a:r>
                      <a:r>
                        <a:rPr lang="en-US" sz="1400" dirty="0" err="1">
                          <a:solidFill>
                            <a:sysClr val="windowText" lastClr="000000"/>
                          </a:solidFill>
                          <a:effectLst/>
                        </a:rPr>
                        <a:t>ms</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1400">
                          <a:solidFill>
                            <a:sysClr val="windowText" lastClr="000000"/>
                          </a:solidFill>
                          <a:effectLst/>
                        </a:rPr>
                        <a:t>Max(200, Ceil(15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P)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Max(T</a:t>
                      </a:r>
                      <a:r>
                        <a:rPr lang="en-GB" sz="1400" baseline="-25000">
                          <a:solidFill>
                            <a:sysClr val="windowText" lastClr="000000"/>
                          </a:solidFill>
                          <a:effectLst/>
                        </a:rPr>
                        <a:t>DRX</a:t>
                      </a:r>
                      <a:r>
                        <a:rPr lang="en-GB" sz="1400">
                          <a:solidFill>
                            <a:sysClr val="windowText" lastClr="000000"/>
                          </a:solidFill>
                          <a:effectLst/>
                        </a:rPr>
                        <a:t>,T</a:t>
                      </a:r>
                      <a:r>
                        <a:rPr lang="en-GB" sz="1400" baseline="-25000">
                          <a:solidFill>
                            <a:sysClr val="windowText" lastClr="000000"/>
                          </a:solidFill>
                          <a:effectLst/>
                        </a:rPr>
                        <a:t>SSB</a:t>
                      </a:r>
                      <a:r>
                        <a:rPr lang="en-GB" sz="1400">
                          <a:solidFill>
                            <a:sysClr val="windowText" lastClr="000000"/>
                          </a:solidFill>
                          <a:effectLst/>
                        </a:rPr>
                        <a:t>))</a:t>
                      </a:r>
                      <a:endParaRPr lang="zh-TW" sz="14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201212">
                <a:tc>
                  <a:txBody>
                    <a:bodyPr/>
                    <a:lstStyle/>
                    <a:p>
                      <a:pPr marL="39370" fontAlgn="ctr">
                        <a:spcBef>
                          <a:spcPts val="500"/>
                        </a:spcBef>
                        <a:spcAft>
                          <a:spcPts val="0"/>
                        </a:spcAft>
                      </a:pPr>
                      <a:r>
                        <a:rPr lang="en-GB" sz="1400" dirty="0">
                          <a:solidFill>
                            <a:sysClr val="windowText" lastClr="000000"/>
                          </a:solidFill>
                          <a:effectLst/>
                        </a:rPr>
                        <a:t>DRX cycle&gt;320</a:t>
                      </a:r>
                      <a:r>
                        <a:rPr lang="en-US" sz="1400" dirty="0" err="1">
                          <a:solidFill>
                            <a:sysClr val="windowText" lastClr="000000"/>
                          </a:solidFill>
                          <a:effectLst/>
                        </a:rPr>
                        <a:t>ms</a:t>
                      </a:r>
                      <a:endParaRPr lang="zh-TW" sz="14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1400">
                          <a:solidFill>
                            <a:sysClr val="windowText" lastClr="000000"/>
                          </a:solidFill>
                          <a:effectLst/>
                        </a:rPr>
                        <a:t>Ceil(10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P) </a:t>
                      </a:r>
                      <a:r>
                        <a:rPr lang="en-GB" sz="1400">
                          <a:solidFill>
                            <a:sysClr val="windowText" lastClr="000000"/>
                          </a:solidFill>
                          <a:effectLst/>
                          <a:sym typeface="Symbol" panose="05050102010706020507" pitchFamily="18" charset="2"/>
                        </a:rPr>
                        <a:t></a:t>
                      </a:r>
                      <a:r>
                        <a:rPr lang="en-GB" sz="1400">
                          <a:solidFill>
                            <a:sysClr val="windowText" lastClr="000000"/>
                          </a:solidFill>
                          <a:effectLst/>
                        </a:rPr>
                        <a:t> T</a:t>
                      </a:r>
                      <a:r>
                        <a:rPr lang="en-GB" sz="1400" baseline="-25000">
                          <a:solidFill>
                            <a:sysClr val="windowText" lastClr="000000"/>
                          </a:solidFill>
                          <a:effectLst/>
                        </a:rPr>
                        <a:t>DRX</a:t>
                      </a:r>
                      <a:endParaRPr lang="zh-TW" sz="14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393826">
                <a:tc gridSpan="2">
                  <a:txBody>
                    <a:bodyPr/>
                    <a:lstStyle/>
                    <a:p>
                      <a:pPr marL="182563" indent="0" fontAlgn="ctr">
                        <a:spcBef>
                          <a:spcPts val="500"/>
                        </a:spcBef>
                        <a:spcAft>
                          <a:spcPts val="0"/>
                        </a:spcAft>
                      </a:pPr>
                      <a:r>
                        <a:rPr lang="en-GB" sz="1400" b="0" dirty="0">
                          <a:solidFill>
                            <a:sysClr val="windowText" lastClr="000000"/>
                          </a:solidFill>
                          <a:effectLst/>
                        </a:rPr>
                        <a:t>NOTE:	T</a:t>
                      </a:r>
                      <a:r>
                        <a:rPr lang="en-GB" sz="1400" b="0" baseline="-25000" dirty="0">
                          <a:solidFill>
                            <a:sysClr val="windowText" lastClr="000000"/>
                          </a:solidFill>
                          <a:effectLst/>
                        </a:rPr>
                        <a:t>SSB</a:t>
                      </a:r>
                      <a:r>
                        <a:rPr lang="en-GB" sz="1400" b="0" dirty="0">
                          <a:solidFill>
                            <a:sysClr val="windowText" lastClr="000000"/>
                          </a:solidFill>
                          <a:effectLst/>
                        </a:rPr>
                        <a:t> is the periodicity of the SSB configured for RLM. T</a:t>
                      </a:r>
                      <a:r>
                        <a:rPr lang="en-GB" sz="1400" b="0" baseline="-25000" dirty="0">
                          <a:solidFill>
                            <a:sysClr val="windowText" lastClr="000000"/>
                          </a:solidFill>
                          <a:effectLst/>
                        </a:rPr>
                        <a:t>DRX</a:t>
                      </a:r>
                      <a:r>
                        <a:rPr lang="en-GB" sz="1400" b="0" dirty="0">
                          <a:solidFill>
                            <a:sysClr val="windowText" lastClr="000000"/>
                          </a:solidFill>
                          <a:effectLst/>
                        </a:rPr>
                        <a:t> is the DRX cycle length, </a:t>
                      </a:r>
                      <a:r>
                        <a:rPr lang="en-GB" sz="1400" b="0" dirty="0">
                          <a:solidFill>
                            <a:sysClr val="windowText" lastClr="000000"/>
                          </a:solidFill>
                          <a:effectLst/>
                          <a:highlight>
                            <a:srgbClr val="FFFF00"/>
                          </a:highlight>
                        </a:rPr>
                        <a:t>K is the relaxation factor</a:t>
                      </a:r>
                      <a:r>
                        <a:rPr lang="en-GB" sz="1400" b="0" dirty="0">
                          <a:solidFill>
                            <a:sysClr val="windowText" lastClr="000000"/>
                          </a:solidFill>
                          <a:effectLst/>
                        </a:rPr>
                        <a:t>.</a:t>
                      </a:r>
                      <a:endParaRPr lang="zh-TW" sz="140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 xmlns:a16="http://schemas.microsoft.com/office/drawing/2014/main" val="10005"/>
                  </a:ext>
                </a:extLst>
              </a:tr>
            </a:tbl>
          </a:graphicData>
        </a:graphic>
      </p:graphicFrame>
      <p:sp>
        <p:nvSpPr>
          <p:cNvPr id="9" name="矩形 8"/>
          <p:cNvSpPr/>
          <p:nvPr/>
        </p:nvSpPr>
        <p:spPr>
          <a:xfrm>
            <a:off x="2726484" y="3675666"/>
            <a:ext cx="1111779" cy="369332"/>
          </a:xfrm>
          <a:prstGeom prst="rect">
            <a:avLst/>
          </a:prstGeom>
        </p:spPr>
        <p:txBody>
          <a:bodyPr wrap="none">
            <a:spAutoFit/>
          </a:bodyPr>
          <a:lstStyle/>
          <a:p>
            <a:r>
              <a:rPr lang="en-GB" altLang="zh-TW" dirty="0"/>
              <a:t>Option </a:t>
            </a:r>
            <a:r>
              <a:rPr lang="en-GB" altLang="zh-TW" dirty="0" smtClean="0"/>
              <a:t>2a</a:t>
            </a:r>
            <a:endParaRPr lang="zh-TW" altLang="en-US" dirty="0"/>
          </a:p>
        </p:txBody>
      </p:sp>
      <p:sp>
        <p:nvSpPr>
          <p:cNvPr id="10" name="矩形 9"/>
          <p:cNvSpPr/>
          <p:nvPr/>
        </p:nvSpPr>
        <p:spPr>
          <a:xfrm>
            <a:off x="7805214" y="3603477"/>
            <a:ext cx="1123000" cy="369332"/>
          </a:xfrm>
          <a:prstGeom prst="rect">
            <a:avLst/>
          </a:prstGeom>
        </p:spPr>
        <p:txBody>
          <a:bodyPr wrap="none">
            <a:spAutoFit/>
          </a:bodyPr>
          <a:lstStyle/>
          <a:p>
            <a:r>
              <a:rPr lang="en-GB" altLang="zh-TW" dirty="0"/>
              <a:t>Option </a:t>
            </a:r>
            <a:r>
              <a:rPr lang="en-GB" altLang="zh-TW" dirty="0" smtClean="0"/>
              <a:t>2b</a:t>
            </a:r>
            <a:endParaRPr lang="zh-TW" altLang="en-US" dirty="0"/>
          </a:p>
        </p:txBody>
      </p:sp>
    </p:spTree>
    <p:extLst>
      <p:ext uri="{BB962C8B-B14F-4D97-AF65-F5344CB8AC3E}">
        <p14:creationId xmlns:p14="http://schemas.microsoft.com/office/powerpoint/2010/main" val="1585529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GB" altLang="zh-TW" sz="2800" b="1" u="sng" dirty="0">
                <a:latin typeface="+mn-lt"/>
                <a:ea typeface="+mn-ea"/>
                <a:cs typeface="+mn-cs"/>
              </a:rPr>
              <a:t>Issue 2-4-2: Are the parameters of relaxation criteria predefined or </a:t>
            </a:r>
            <a:r>
              <a:rPr lang="en-GB" altLang="zh-TW" sz="2800" b="1" u="sng" dirty="0">
                <a:latin typeface="+mn-lt"/>
                <a:ea typeface="+mn-ea"/>
                <a:cs typeface="+mn-cs"/>
              </a:rPr>
              <a:t>configurable</a:t>
            </a:r>
            <a:endParaRPr lang="zh-TW" altLang="en-US" sz="2800" b="1" u="sng" dirty="0">
              <a:latin typeface="+mn-lt"/>
              <a:ea typeface="+mn-ea"/>
              <a:cs typeface="+mn-cs"/>
            </a:endParaRPr>
          </a:p>
        </p:txBody>
      </p:sp>
      <p:sp>
        <p:nvSpPr>
          <p:cNvPr id="3" name="內容版面配置區 2"/>
          <p:cNvSpPr>
            <a:spLocks noGrp="1"/>
          </p:cNvSpPr>
          <p:nvPr>
            <p:ph idx="1"/>
          </p:nvPr>
        </p:nvSpPr>
        <p:spPr/>
        <p:txBody>
          <a:bodyPr/>
          <a:lstStyle/>
          <a:p>
            <a:pPr lvl="0" fontAlgn="ctr"/>
            <a:r>
              <a:rPr lang="en-GB" altLang="zh-TW" sz="2400" dirty="0" smtClean="0"/>
              <a:t>The </a:t>
            </a:r>
            <a:r>
              <a:rPr lang="en-GB" altLang="zh-TW" sz="2400" dirty="0"/>
              <a:t>parameters of relaxation criteria can be configured by the network. </a:t>
            </a:r>
            <a:endParaRPr lang="en-GB" altLang="zh-TW" sz="2400" dirty="0" smtClean="0"/>
          </a:p>
          <a:p>
            <a:pPr lvl="1" fontAlgn="ctr"/>
            <a:r>
              <a:rPr lang="en-GB" altLang="zh-TW" sz="2000" dirty="0" smtClean="0"/>
              <a:t>Option 1: </a:t>
            </a:r>
            <a:r>
              <a:rPr lang="en-GB" altLang="zh-TW" sz="2000" dirty="0"/>
              <a:t>The relaxation criteria shall be configured by the network to the UE. If the threshold (criteria) is not configured, it means the UE cannot go into relaxation mode.” </a:t>
            </a:r>
            <a:endParaRPr lang="zh-TW" altLang="zh-TW" sz="2000" dirty="0"/>
          </a:p>
          <a:p>
            <a:pPr lvl="1" fontAlgn="ctr"/>
            <a:r>
              <a:rPr lang="en-GB" altLang="zh-TW" sz="2000" dirty="0"/>
              <a:t>Option </a:t>
            </a:r>
            <a:r>
              <a:rPr lang="en-GB" altLang="zh-TW" sz="2000" dirty="0"/>
              <a:t>2</a:t>
            </a:r>
            <a:r>
              <a:rPr lang="en-GB" altLang="zh-TW" sz="2000" dirty="0" smtClean="0"/>
              <a:t>: </a:t>
            </a:r>
            <a:r>
              <a:rPr lang="en-GB" altLang="zh-TW" sz="2000" dirty="0"/>
              <a:t>The parameters of relaxation criterion of low mobility and entering condition of good cell quality can be configured by the network. Exit condition of good cell quality is FFS. </a:t>
            </a:r>
            <a:endParaRPr lang="zh-TW" altLang="zh-TW" sz="2000" dirty="0"/>
          </a:p>
          <a:p>
            <a:endParaRPr lang="zh-TW" altLang="en-US" dirty="0"/>
          </a:p>
        </p:txBody>
      </p:sp>
    </p:spTree>
    <p:extLst>
      <p:ext uri="{BB962C8B-B14F-4D97-AF65-F5344CB8AC3E}">
        <p14:creationId xmlns:p14="http://schemas.microsoft.com/office/powerpoint/2010/main" val="3348383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8210" y="674972"/>
            <a:ext cx="10515600" cy="5021931"/>
          </a:xfrm>
        </p:spPr>
        <p:txBody>
          <a:bodyPr/>
          <a:lstStyle/>
          <a:p>
            <a:pPr marL="0" indent="0">
              <a:buNone/>
            </a:pPr>
            <a:r>
              <a:rPr lang="en-GB" altLang="zh-TW" sz="2400" b="1" u="sng" dirty="0"/>
              <a:t>Issue 2-4-3: network or UE to determine the relaxation criteria is fulfilled or not</a:t>
            </a:r>
            <a:endParaRPr lang="zh-TW" altLang="zh-TW" sz="2400" dirty="0"/>
          </a:p>
          <a:p>
            <a:pPr marL="0" indent="0">
              <a:buNone/>
            </a:pPr>
            <a:r>
              <a:rPr lang="en-GB" altLang="zh-TW" sz="2400" dirty="0"/>
              <a:t>UE determines whether the relaxation criteria can be fulfilled or not</a:t>
            </a:r>
            <a:r>
              <a:rPr lang="en-GB" altLang="zh-TW" sz="2400" dirty="0" smtClean="0"/>
              <a:t>.</a:t>
            </a:r>
          </a:p>
          <a:p>
            <a:pPr marL="0" indent="0">
              <a:buNone/>
            </a:pPr>
            <a:endParaRPr lang="en-GB" altLang="zh-TW" sz="2400" dirty="0"/>
          </a:p>
          <a:p>
            <a:pPr marL="0" indent="0">
              <a:buNone/>
            </a:pPr>
            <a:endParaRPr lang="en-GB" altLang="zh-TW" sz="2400" dirty="0" smtClean="0"/>
          </a:p>
          <a:p>
            <a:pPr marL="0" indent="0">
              <a:buNone/>
            </a:pPr>
            <a:r>
              <a:rPr lang="en-GB" altLang="zh-TW" sz="2400" b="1" u="sng" dirty="0"/>
              <a:t>Issue 2-5-4: Applicability for BFD relaxation requirement</a:t>
            </a:r>
            <a:endParaRPr lang="zh-TW" altLang="zh-TW" sz="2400" dirty="0"/>
          </a:p>
          <a:p>
            <a:pPr marL="0" indent="0">
              <a:buNone/>
            </a:pPr>
            <a:r>
              <a:rPr lang="en-GB" altLang="zh-TW" sz="2400" dirty="0"/>
              <a:t>As the legacy BFD requirement, the BFD relaxation requirement is applicable for </a:t>
            </a:r>
            <a:r>
              <a:rPr lang="en-GB" altLang="zh-TW" sz="2400" dirty="0" err="1"/>
              <a:t>PCell</a:t>
            </a:r>
            <a:r>
              <a:rPr lang="en-GB" altLang="zh-TW" sz="2400" dirty="0"/>
              <a:t>, </a:t>
            </a:r>
            <a:r>
              <a:rPr lang="en-GB" altLang="zh-TW" sz="2400" dirty="0" err="1"/>
              <a:t>PSCell</a:t>
            </a:r>
            <a:r>
              <a:rPr lang="en-GB" altLang="zh-TW" sz="2400" dirty="0"/>
              <a:t> and all configured </a:t>
            </a:r>
            <a:r>
              <a:rPr lang="en-GB" altLang="zh-TW" sz="2400" dirty="0" err="1"/>
              <a:t>SCells</a:t>
            </a:r>
            <a:r>
              <a:rPr lang="en-GB" altLang="zh-TW" sz="2400" dirty="0"/>
              <a:t>. </a:t>
            </a:r>
            <a:endParaRPr lang="zh-TW" altLang="zh-TW" sz="2400" dirty="0"/>
          </a:p>
          <a:p>
            <a:pPr marL="0" indent="0">
              <a:buNone/>
            </a:pPr>
            <a:endParaRPr lang="zh-TW" altLang="en-US" dirty="0"/>
          </a:p>
        </p:txBody>
      </p:sp>
    </p:spTree>
    <p:extLst>
      <p:ext uri="{BB962C8B-B14F-4D97-AF65-F5344CB8AC3E}">
        <p14:creationId xmlns:p14="http://schemas.microsoft.com/office/powerpoint/2010/main" val="3100701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8605" y="-80933"/>
            <a:ext cx="8229600" cy="1143000"/>
          </a:xfrm>
        </p:spPr>
        <p:txBody>
          <a:bodyPr>
            <a:normAutofit/>
          </a:bodyPr>
          <a:lstStyle/>
          <a:p>
            <a:r>
              <a:rPr lang="en-GB" altLang="zh-TW" sz="2800" dirty="0" smtClean="0">
                <a:solidFill>
                  <a:prstClr val="black"/>
                </a:solidFill>
              </a:rPr>
              <a:t>For information: Observations </a:t>
            </a:r>
            <a:r>
              <a:rPr lang="en-GB" altLang="zh-TW" sz="2800" dirty="0">
                <a:solidFill>
                  <a:prstClr val="black"/>
                </a:solidFill>
              </a:rPr>
              <a:t>on the simulation results</a:t>
            </a:r>
            <a:endParaRPr lang="zh-CN" altLang="en-US" sz="3200" dirty="0"/>
          </a:p>
        </p:txBody>
      </p:sp>
      <p:sp>
        <p:nvSpPr>
          <p:cNvPr id="3" name="内容占位符 2"/>
          <p:cNvSpPr>
            <a:spLocks noGrp="1"/>
          </p:cNvSpPr>
          <p:nvPr>
            <p:ph idx="1"/>
          </p:nvPr>
        </p:nvSpPr>
        <p:spPr>
          <a:xfrm>
            <a:off x="657266" y="866123"/>
            <a:ext cx="11201942" cy="5758611"/>
          </a:xfrm>
        </p:spPr>
        <p:txBody>
          <a:bodyPr>
            <a:noAutofit/>
          </a:bodyPr>
          <a:lstStyle/>
          <a:p>
            <a:r>
              <a:rPr lang="en-US" altLang="zh-TW" sz="2000" dirty="0"/>
              <a:t>On power saving gain:</a:t>
            </a:r>
          </a:p>
          <a:p>
            <a:pPr lvl="1"/>
            <a:r>
              <a:rPr lang="en-US" altLang="zh-TW" sz="1600" dirty="0"/>
              <a:t>Based on simulation results submitted </a:t>
            </a:r>
            <a:r>
              <a:rPr lang="en-US" altLang="zh-TW" sz="1600" dirty="0" smtClean="0"/>
              <a:t>for RAN4#98e and RAN4 </a:t>
            </a:r>
            <a:r>
              <a:rPr lang="en-US" altLang="zh-TW" sz="1600" dirty="0"/>
              <a:t>#98-bis-e meeting, it can be observed that </a:t>
            </a:r>
          </a:p>
          <a:p>
            <a:pPr lvl="2"/>
            <a:r>
              <a:rPr lang="en-US" altLang="zh-TW" sz="1600" dirty="0" smtClean="0"/>
              <a:t>With FTP or VoIP model is considered, if </a:t>
            </a:r>
            <a:r>
              <a:rPr lang="en-US" altLang="zh-TW" sz="1600" dirty="0"/>
              <a:t>L1 measurement intervals for RRM are also extended K times</a:t>
            </a:r>
          </a:p>
          <a:p>
            <a:pPr lvl="3"/>
            <a:r>
              <a:rPr lang="en-US" altLang="zh-TW" sz="1400" dirty="0"/>
              <a:t>For FR1 SSB-based RLM/BFD </a:t>
            </a:r>
            <a:r>
              <a:rPr lang="en-US" altLang="zh-TW" sz="1400" dirty="0" smtClean="0"/>
              <a:t>relaxation with 40ms DRX cycle, </a:t>
            </a:r>
            <a:r>
              <a:rPr lang="en-US" altLang="zh-TW" sz="1400" dirty="0"/>
              <a:t>at least </a:t>
            </a:r>
            <a:r>
              <a:rPr lang="en-US" altLang="zh-TW" sz="1400" dirty="0" smtClean="0"/>
              <a:t>3 </a:t>
            </a:r>
            <a:r>
              <a:rPr lang="en-US" altLang="zh-TW" sz="1400" dirty="0"/>
              <a:t>sources show that the power saving gain is </a:t>
            </a:r>
            <a:r>
              <a:rPr lang="en-US" altLang="zh-TW" sz="1400" dirty="0" smtClean="0"/>
              <a:t>3.89% </a:t>
            </a:r>
            <a:r>
              <a:rPr lang="en-US" altLang="zh-TW" sz="1400" dirty="0"/>
              <a:t>to </a:t>
            </a:r>
            <a:r>
              <a:rPr lang="en-US" altLang="zh-TW" sz="1400" dirty="0" smtClean="0"/>
              <a:t>16.4% </a:t>
            </a:r>
            <a:r>
              <a:rPr lang="en-US" altLang="zh-TW" sz="1400" dirty="0"/>
              <a:t>for K=2, </a:t>
            </a:r>
            <a:r>
              <a:rPr lang="en-US" altLang="zh-TW" sz="1400" dirty="0" smtClean="0"/>
              <a:t>13.3% </a:t>
            </a:r>
            <a:r>
              <a:rPr lang="en-US" altLang="zh-TW" sz="1400" dirty="0"/>
              <a:t>to </a:t>
            </a:r>
            <a:r>
              <a:rPr lang="en-US" altLang="zh-TW" sz="1400" dirty="0" smtClean="0"/>
              <a:t>20.0% </a:t>
            </a:r>
            <a:r>
              <a:rPr lang="en-US" altLang="zh-TW" sz="1400" dirty="0"/>
              <a:t>for </a:t>
            </a:r>
            <a:r>
              <a:rPr lang="en-US" altLang="zh-TW" sz="1400" dirty="0" smtClean="0"/>
              <a:t>K=4.</a:t>
            </a:r>
          </a:p>
          <a:p>
            <a:pPr lvl="3"/>
            <a:r>
              <a:rPr lang="en-US" altLang="zh-TW" sz="1400" dirty="0" smtClean="0"/>
              <a:t>For FR1 CSI-RS based RLM/BFD relaxation with 40ms DRX cycle, at least 1 source </a:t>
            </a:r>
            <a:r>
              <a:rPr lang="en-US" altLang="zh-TW" sz="1400" dirty="0" err="1" smtClean="0"/>
              <a:t>showS</a:t>
            </a:r>
            <a:r>
              <a:rPr lang="en-US" altLang="zh-TW" sz="1400" dirty="0" smtClean="0"/>
              <a:t> that the power saving gain is 4.49% to 6.80% for K=2, 13.41% to 20.34% for K=4</a:t>
            </a:r>
            <a:endParaRPr lang="en-US" altLang="zh-TW" sz="1400" dirty="0"/>
          </a:p>
          <a:p>
            <a:pPr lvl="3"/>
            <a:r>
              <a:rPr lang="en-US" altLang="zh-TW" sz="1400" dirty="0"/>
              <a:t>For FR2 CSI-RS based RLM/BFD </a:t>
            </a:r>
            <a:r>
              <a:rPr lang="en-US" altLang="zh-TW" sz="1400" dirty="0" smtClean="0"/>
              <a:t>relaxation with 40ms DRX cycle, </a:t>
            </a:r>
            <a:r>
              <a:rPr lang="en-US" altLang="zh-TW" sz="1400" dirty="0"/>
              <a:t>at least 1 </a:t>
            </a:r>
            <a:r>
              <a:rPr lang="en-US" altLang="zh-TW" sz="1400" dirty="0" smtClean="0"/>
              <a:t>source shows </a:t>
            </a:r>
            <a:r>
              <a:rPr lang="en-US" altLang="zh-TW" sz="1400" dirty="0"/>
              <a:t>that the power saving gain is </a:t>
            </a:r>
            <a:r>
              <a:rPr lang="en-US" altLang="zh-TW" sz="1400" dirty="0" smtClean="0"/>
              <a:t>5.84% to 9.31% </a:t>
            </a:r>
            <a:r>
              <a:rPr lang="en-US" altLang="zh-TW" sz="1400" dirty="0"/>
              <a:t>for K=2, </a:t>
            </a:r>
            <a:r>
              <a:rPr lang="en-US" altLang="zh-TW" sz="1400" dirty="0" smtClean="0"/>
              <a:t>17.79% to 28.63% for K=4.</a:t>
            </a:r>
          </a:p>
          <a:p>
            <a:pPr lvl="3"/>
            <a:r>
              <a:rPr lang="en-US" altLang="zh-TW" sz="1400" dirty="0"/>
              <a:t>For FR1 SSB-based RLM/BFD relaxation with </a:t>
            </a:r>
            <a:r>
              <a:rPr lang="en-US" altLang="zh-TW" sz="1400" dirty="0" smtClean="0"/>
              <a:t>160ms </a:t>
            </a:r>
            <a:r>
              <a:rPr lang="en-US" altLang="zh-TW" sz="1400" dirty="0"/>
              <a:t>DRX cycle, at least </a:t>
            </a:r>
            <a:r>
              <a:rPr lang="en-US" altLang="zh-TW" sz="1400" dirty="0" smtClean="0"/>
              <a:t>1 source </a:t>
            </a:r>
            <a:r>
              <a:rPr lang="en-US" altLang="zh-TW" sz="1400" dirty="0"/>
              <a:t>show that the power saving gain is </a:t>
            </a:r>
            <a:r>
              <a:rPr lang="en-US" altLang="zh-TW" sz="1400" dirty="0" smtClean="0"/>
              <a:t>4.95% </a:t>
            </a:r>
            <a:r>
              <a:rPr lang="en-US" altLang="zh-TW" sz="1400" dirty="0"/>
              <a:t>for K=2, </a:t>
            </a:r>
            <a:r>
              <a:rPr lang="en-US" altLang="zh-TW" sz="1400" dirty="0" smtClean="0"/>
              <a:t>7.42% </a:t>
            </a:r>
            <a:r>
              <a:rPr lang="en-US" altLang="zh-TW" sz="1400" dirty="0"/>
              <a:t>for K=4</a:t>
            </a:r>
            <a:r>
              <a:rPr lang="en-US" altLang="zh-TW" sz="1400" dirty="0" smtClean="0"/>
              <a:t>.</a:t>
            </a:r>
          </a:p>
          <a:p>
            <a:pPr lvl="2"/>
            <a:r>
              <a:rPr lang="en-US" altLang="zh-TW" sz="1600" dirty="0" smtClean="0"/>
              <a:t>By extending only RLM/BFD measurement interval without reducing RRM measurement samples within RRM measurement period</a:t>
            </a:r>
          </a:p>
          <a:p>
            <a:pPr lvl="3"/>
            <a:r>
              <a:rPr lang="en-US" altLang="zh-TW" sz="1400" dirty="0" smtClean="0"/>
              <a:t>At least 2 sources show minimal or no power saving gain.</a:t>
            </a:r>
          </a:p>
          <a:p>
            <a:pPr lvl="3"/>
            <a:r>
              <a:rPr lang="en-US" altLang="zh-TW" sz="1400" dirty="0" smtClean="0"/>
              <a:t>Note: Number of RRM measurement samples within RRM measurement period is up to UE implementations</a:t>
            </a:r>
          </a:p>
          <a:p>
            <a:pPr lvl="1"/>
            <a:r>
              <a:rPr lang="en-US" altLang="zh-TW" sz="1600" dirty="0" smtClean="0">
                <a:solidFill>
                  <a:srgbClr val="FF0000"/>
                </a:solidFill>
              </a:rPr>
              <a:t>Therefore</a:t>
            </a:r>
            <a:r>
              <a:rPr lang="en-US" altLang="zh-TW" sz="1600" dirty="0">
                <a:solidFill>
                  <a:srgbClr val="FF0000"/>
                </a:solidFill>
              </a:rPr>
              <a:t>, it is concluded that the beneficial scenarios for R17 RLM BFD relaxation </a:t>
            </a:r>
            <a:r>
              <a:rPr lang="en-US" altLang="zh-TW" sz="1600" dirty="0" smtClean="0">
                <a:solidFill>
                  <a:srgbClr val="FF0000"/>
                </a:solidFill>
              </a:rPr>
              <a:t>are </a:t>
            </a:r>
            <a:endParaRPr lang="en-US" altLang="zh-TW" sz="1600" dirty="0">
              <a:solidFill>
                <a:srgbClr val="FF0000"/>
              </a:solidFill>
            </a:endParaRPr>
          </a:p>
          <a:p>
            <a:pPr lvl="2"/>
            <a:r>
              <a:rPr lang="en-US" altLang="zh-TW" sz="1600" dirty="0">
                <a:solidFill>
                  <a:srgbClr val="FF0000"/>
                </a:solidFill>
              </a:rPr>
              <a:t>When L1 measurement interval for RLM/BFD/RRM can be extended, i.e. number of samples can be reduced, which means SINR is high enough and mobility is low enough, and</a:t>
            </a:r>
          </a:p>
          <a:p>
            <a:pPr lvl="2"/>
            <a:r>
              <a:rPr lang="en-US" altLang="zh-TW" sz="1600" dirty="0">
                <a:solidFill>
                  <a:srgbClr val="FF0000"/>
                </a:solidFill>
              </a:rPr>
              <a:t>When FTP traffic or Voip traffic is considered, and</a:t>
            </a:r>
          </a:p>
          <a:p>
            <a:pPr lvl="2"/>
            <a:r>
              <a:rPr lang="en-US" altLang="zh-TW" sz="1600" dirty="0">
                <a:solidFill>
                  <a:srgbClr val="FF0000"/>
                </a:solidFill>
              </a:rPr>
              <a:t>When DRX cycle length is not longer than </a:t>
            </a:r>
            <a:r>
              <a:rPr lang="en-US" altLang="zh-TW" sz="1600" dirty="0" smtClean="0">
                <a:solidFill>
                  <a:srgbClr val="FF0000"/>
                </a:solidFill>
              </a:rPr>
              <a:t>80 </a:t>
            </a:r>
            <a:r>
              <a:rPr lang="en-US" altLang="zh-TW" sz="1600" dirty="0">
                <a:solidFill>
                  <a:srgbClr val="FF0000"/>
                </a:solidFill>
              </a:rPr>
              <a:t>ms, and</a:t>
            </a:r>
          </a:p>
          <a:p>
            <a:pPr lvl="2"/>
            <a:r>
              <a:rPr lang="en-US" altLang="zh-TW" sz="1600" dirty="0">
                <a:solidFill>
                  <a:srgbClr val="FF0000"/>
                </a:solidFill>
              </a:rPr>
              <a:t>It is more beneficial if PDCCH-WUS is configured</a:t>
            </a:r>
          </a:p>
          <a:p>
            <a:pPr marL="0" lvl="1" indent="0">
              <a:buNone/>
            </a:pPr>
            <a:endParaRPr lang="en-US" altLang="zh-CN" dirty="0"/>
          </a:p>
        </p:txBody>
      </p:sp>
    </p:spTree>
    <p:extLst>
      <p:ext uri="{BB962C8B-B14F-4D97-AF65-F5344CB8AC3E}">
        <p14:creationId xmlns:p14="http://schemas.microsoft.com/office/powerpoint/2010/main" val="1437934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655" y="0"/>
            <a:ext cx="8229600" cy="1143000"/>
          </a:xfrm>
        </p:spPr>
        <p:txBody>
          <a:bodyPr>
            <a:normAutofit/>
          </a:bodyPr>
          <a:lstStyle/>
          <a:p>
            <a:r>
              <a:rPr lang="en-GB" altLang="zh-TW" sz="2800" dirty="0">
                <a:solidFill>
                  <a:prstClr val="black"/>
                </a:solidFill>
              </a:rPr>
              <a:t>For information: Observations </a:t>
            </a:r>
            <a:r>
              <a:rPr lang="en-GB" altLang="zh-TW" sz="2800" dirty="0">
                <a:solidFill>
                  <a:prstClr val="black"/>
                </a:solidFill>
              </a:rPr>
              <a:t>on the simulation results</a:t>
            </a:r>
            <a:endParaRPr lang="zh-CN" altLang="en-US" sz="2800" dirty="0"/>
          </a:p>
        </p:txBody>
      </p:sp>
      <p:sp>
        <p:nvSpPr>
          <p:cNvPr id="3" name="内容占位符 2"/>
          <p:cNvSpPr>
            <a:spLocks noGrp="1"/>
          </p:cNvSpPr>
          <p:nvPr>
            <p:ph idx="1"/>
          </p:nvPr>
        </p:nvSpPr>
        <p:spPr>
          <a:xfrm>
            <a:off x="170655" y="794116"/>
            <a:ext cx="11560629" cy="5256584"/>
          </a:xfrm>
        </p:spPr>
        <p:txBody>
          <a:bodyPr>
            <a:noAutofit/>
          </a:bodyPr>
          <a:lstStyle/>
          <a:p>
            <a:r>
              <a:rPr lang="en-US" altLang="zh-TW" sz="2400" dirty="0"/>
              <a:t>On mobility impact:</a:t>
            </a:r>
          </a:p>
          <a:p>
            <a:pPr lvl="1"/>
            <a:r>
              <a:rPr lang="en-US" altLang="zh-TW" sz="1800" dirty="0"/>
              <a:t>Based on simulation results submitted for RAN4#98e and RAN4 #98-bis-e meeting, it can be observed that </a:t>
            </a:r>
          </a:p>
          <a:p>
            <a:pPr lvl="2"/>
            <a:r>
              <a:rPr lang="en-US" altLang="zh-TW" sz="1800" dirty="0"/>
              <a:t>Regarding delta SINR, for FR1 SSB-based RLM OOS relaxation, </a:t>
            </a:r>
            <a:r>
              <a:rPr lang="en-US" altLang="zh-TW" sz="1800" dirty="0" smtClean="0"/>
              <a:t>when DRX cycle is not longer than 80ms</a:t>
            </a:r>
            <a:endParaRPr lang="en-US" altLang="zh-TW" sz="1800" dirty="0"/>
          </a:p>
          <a:p>
            <a:pPr lvl="3"/>
            <a:r>
              <a:rPr lang="en-US" altLang="zh-TW" sz="1400" dirty="0"/>
              <a:t>with mobility of 3 km/h, at least </a:t>
            </a:r>
            <a:r>
              <a:rPr lang="en-US" altLang="zh-TW" sz="1400" dirty="0" smtClean="0"/>
              <a:t>6 </a:t>
            </a:r>
            <a:r>
              <a:rPr lang="en-US" altLang="zh-TW" sz="1400" dirty="0"/>
              <a:t>sources show that the delta </a:t>
            </a:r>
            <a:r>
              <a:rPr lang="en-US" altLang="zh-TW" sz="1400" dirty="0" smtClean="0"/>
              <a:t>SINR of max(5%, 95%) </a:t>
            </a:r>
            <a:r>
              <a:rPr lang="en-US" altLang="zh-TW" sz="1400" dirty="0"/>
              <a:t>is </a:t>
            </a:r>
            <a:r>
              <a:rPr lang="en-US" altLang="zh-TW" sz="1400" dirty="0" smtClean="0"/>
              <a:t>0.39 </a:t>
            </a:r>
            <a:r>
              <a:rPr lang="en-US" altLang="zh-TW" sz="1400" dirty="0"/>
              <a:t>dB  to </a:t>
            </a:r>
            <a:r>
              <a:rPr lang="en-US" altLang="zh-TW" sz="1400" dirty="0" smtClean="0"/>
              <a:t>2.15 dB </a:t>
            </a:r>
            <a:r>
              <a:rPr lang="en-US" altLang="zh-TW" sz="1400" dirty="0"/>
              <a:t>for K=2 , </a:t>
            </a:r>
            <a:r>
              <a:rPr lang="en-US" altLang="zh-TW" sz="1400" dirty="0" smtClean="0"/>
              <a:t>0.8 dB to 3.02 for </a:t>
            </a:r>
            <a:r>
              <a:rPr lang="en-US" altLang="zh-TW" sz="1400" dirty="0"/>
              <a:t>K=4, </a:t>
            </a:r>
            <a:r>
              <a:rPr lang="en-US" altLang="zh-TW" sz="1400" dirty="0" smtClean="0"/>
              <a:t>1.35dB to 4.5dB for </a:t>
            </a:r>
            <a:r>
              <a:rPr lang="en-US" altLang="zh-TW" sz="1400" dirty="0"/>
              <a:t>K=8. </a:t>
            </a:r>
          </a:p>
          <a:p>
            <a:pPr lvl="3"/>
            <a:r>
              <a:rPr lang="en-US" altLang="zh-TW" sz="1400" dirty="0"/>
              <a:t>with mobility of 30 km/h, at least 3</a:t>
            </a:r>
            <a:r>
              <a:rPr lang="en-US" altLang="zh-TW" sz="1400" dirty="0" smtClean="0"/>
              <a:t> </a:t>
            </a:r>
            <a:r>
              <a:rPr lang="en-US" altLang="zh-TW" sz="1400" dirty="0"/>
              <a:t>sources show that the delta </a:t>
            </a:r>
            <a:r>
              <a:rPr lang="en-US" altLang="zh-TW" sz="1400" dirty="0" smtClean="0"/>
              <a:t>SINR</a:t>
            </a:r>
            <a:r>
              <a:rPr lang="en-US" altLang="zh-TW" sz="1400" dirty="0"/>
              <a:t> of max(5%, 95%) </a:t>
            </a:r>
            <a:r>
              <a:rPr lang="en-US" altLang="zh-TW" sz="1400" dirty="0" smtClean="0"/>
              <a:t> </a:t>
            </a:r>
            <a:r>
              <a:rPr lang="en-US" altLang="zh-TW" sz="1400" dirty="0"/>
              <a:t>is </a:t>
            </a:r>
            <a:r>
              <a:rPr lang="en-US" altLang="zh-TW" sz="1400" dirty="0" smtClean="0"/>
              <a:t>1.05 </a:t>
            </a:r>
            <a:r>
              <a:rPr lang="en-US" altLang="zh-TW" sz="1400" dirty="0"/>
              <a:t>dB  to </a:t>
            </a:r>
            <a:r>
              <a:rPr lang="en-US" altLang="zh-TW" sz="1400" dirty="0" smtClean="0"/>
              <a:t>2.42 dB </a:t>
            </a:r>
            <a:r>
              <a:rPr lang="en-US" altLang="zh-TW" sz="1400" dirty="0"/>
              <a:t>for K=2 , </a:t>
            </a:r>
            <a:r>
              <a:rPr lang="en-US" altLang="zh-TW" sz="1400" dirty="0" smtClean="0"/>
              <a:t>2.4 to 5.06 </a:t>
            </a:r>
            <a:r>
              <a:rPr lang="en-US" altLang="zh-TW" sz="1400" dirty="0"/>
              <a:t>dB for K=4, </a:t>
            </a:r>
            <a:r>
              <a:rPr lang="en-US" altLang="zh-TW" sz="1400" dirty="0" smtClean="0"/>
              <a:t>3.6 </a:t>
            </a:r>
            <a:r>
              <a:rPr lang="en-US" altLang="zh-TW" sz="1400" dirty="0"/>
              <a:t>to </a:t>
            </a:r>
            <a:r>
              <a:rPr lang="en-US" altLang="zh-TW" sz="1400" dirty="0" smtClean="0"/>
              <a:t>7.57 </a:t>
            </a:r>
            <a:r>
              <a:rPr lang="en-US" altLang="zh-TW" sz="1400" dirty="0"/>
              <a:t>dB for K=8. </a:t>
            </a:r>
          </a:p>
          <a:p>
            <a:pPr lvl="2"/>
            <a:r>
              <a:rPr lang="en-US" altLang="zh-TW" sz="1800" dirty="0"/>
              <a:t>Regarding delta SINR, for FR1 </a:t>
            </a:r>
            <a:r>
              <a:rPr lang="en-US" altLang="zh-TW" sz="1800" dirty="0" smtClean="0"/>
              <a:t>CSI-RS-based </a:t>
            </a:r>
            <a:r>
              <a:rPr lang="en-US" altLang="zh-TW" sz="1800" dirty="0"/>
              <a:t>RLM OOS </a:t>
            </a:r>
            <a:r>
              <a:rPr lang="en-US" altLang="zh-TW" sz="1800" dirty="0" smtClean="0"/>
              <a:t>relaxation, </a:t>
            </a:r>
            <a:r>
              <a:rPr lang="en-US" altLang="zh-TW" sz="1800" dirty="0"/>
              <a:t>when DRX cycle is not longer than 80ms</a:t>
            </a:r>
            <a:r>
              <a:rPr lang="en-US" altLang="zh-TW" sz="1800" dirty="0" smtClean="0"/>
              <a:t> </a:t>
            </a:r>
          </a:p>
          <a:p>
            <a:pPr lvl="3"/>
            <a:r>
              <a:rPr lang="en-US" altLang="zh-TW" sz="1400" dirty="0" smtClean="0"/>
              <a:t>with mobility of 3 km/h, at least 3 sources show that the delta SINR</a:t>
            </a:r>
            <a:r>
              <a:rPr lang="en-US" altLang="zh-TW" sz="1400" dirty="0"/>
              <a:t> of max(5%, 95</a:t>
            </a:r>
            <a:r>
              <a:rPr lang="en-US" altLang="zh-TW" sz="1400" dirty="0" smtClean="0"/>
              <a:t>%) is 1.3 dB  to 1.5 dB for K=2 , 1.75  dB to 2.08 dB for K=4. </a:t>
            </a:r>
          </a:p>
          <a:p>
            <a:pPr lvl="2"/>
            <a:r>
              <a:rPr lang="en-US" altLang="zh-TW" sz="1800" dirty="0" smtClean="0"/>
              <a:t>Regarding </a:t>
            </a:r>
            <a:r>
              <a:rPr lang="en-US" altLang="zh-TW" sz="1800" dirty="0"/>
              <a:t>delta SINR, for FR2 CSI-RS-based RLM OOS relaxation, </a:t>
            </a:r>
            <a:r>
              <a:rPr lang="en-US" altLang="zh-TW" sz="1800" dirty="0" smtClean="0"/>
              <a:t>when DRX cycle is not longer than 40ms</a:t>
            </a:r>
            <a:endParaRPr lang="en-US" altLang="zh-TW" sz="1800" dirty="0"/>
          </a:p>
          <a:p>
            <a:pPr lvl="3"/>
            <a:r>
              <a:rPr lang="en-US" altLang="zh-TW" sz="1400" dirty="0"/>
              <a:t>with mobility of 3 km/h, at least </a:t>
            </a:r>
            <a:r>
              <a:rPr lang="en-US" altLang="zh-TW" sz="1400" dirty="0" smtClean="0"/>
              <a:t>2 </a:t>
            </a:r>
            <a:r>
              <a:rPr lang="en-US" altLang="zh-TW" sz="1400" dirty="0"/>
              <a:t>sources show that the delta SINR </a:t>
            </a:r>
            <a:r>
              <a:rPr lang="en-US" altLang="zh-TW" sz="1400" dirty="0" smtClean="0"/>
              <a:t>of </a:t>
            </a:r>
            <a:r>
              <a:rPr lang="en-US" altLang="zh-TW" sz="1400" dirty="0"/>
              <a:t>max(5%, 95%) </a:t>
            </a:r>
            <a:r>
              <a:rPr lang="en-US" altLang="zh-TW" sz="1400" dirty="0" smtClean="0"/>
              <a:t>is 1.1 to 3.2 </a:t>
            </a:r>
            <a:r>
              <a:rPr lang="en-US" altLang="zh-TW" sz="1400" dirty="0"/>
              <a:t>dB for K=2 , </a:t>
            </a:r>
            <a:r>
              <a:rPr lang="en-US" altLang="zh-TW" sz="1400" dirty="0" smtClean="0"/>
              <a:t>1.27 to 3.8 </a:t>
            </a:r>
            <a:r>
              <a:rPr lang="en-US" altLang="zh-TW" sz="1400" dirty="0"/>
              <a:t>dB for K=4, </a:t>
            </a:r>
            <a:r>
              <a:rPr lang="en-US" altLang="zh-TW" sz="1400" dirty="0" smtClean="0"/>
              <a:t>1.4 to 4.2 </a:t>
            </a:r>
            <a:r>
              <a:rPr lang="en-US" altLang="zh-TW" sz="1400" dirty="0"/>
              <a:t>dB for K=8. </a:t>
            </a:r>
          </a:p>
          <a:p>
            <a:pPr lvl="2"/>
            <a:r>
              <a:rPr lang="en-US" altLang="zh-TW" sz="1800" dirty="0"/>
              <a:t>Regarding delta SINR, for FR2 </a:t>
            </a:r>
            <a:r>
              <a:rPr lang="en-US" altLang="zh-TW" sz="1800" dirty="0" smtClean="0"/>
              <a:t>SSB-based </a:t>
            </a:r>
            <a:r>
              <a:rPr lang="en-US" altLang="zh-TW" sz="1800" dirty="0"/>
              <a:t>RLM OOS relaxation, when DRX cycle is not longer than 80ms</a:t>
            </a:r>
          </a:p>
          <a:p>
            <a:pPr lvl="3"/>
            <a:r>
              <a:rPr lang="en-US" altLang="zh-TW" sz="1400" dirty="0"/>
              <a:t>with mobility of 3 km/h, at least 2 sources show that the delta SINR of max(5%, 95%) is 1.1 to </a:t>
            </a:r>
            <a:r>
              <a:rPr lang="en-US" altLang="zh-TW" sz="1400" dirty="0" smtClean="0"/>
              <a:t>1.7 </a:t>
            </a:r>
            <a:r>
              <a:rPr lang="en-US" altLang="zh-TW" sz="1400" dirty="0"/>
              <a:t>dB for K=2 , </a:t>
            </a:r>
            <a:r>
              <a:rPr lang="en-US" altLang="zh-TW" sz="1400" dirty="0" smtClean="0"/>
              <a:t>1.69 </a:t>
            </a:r>
            <a:r>
              <a:rPr lang="en-US" altLang="zh-TW" sz="1400" dirty="0"/>
              <a:t>to </a:t>
            </a:r>
            <a:r>
              <a:rPr lang="en-US" altLang="zh-TW" sz="1400" dirty="0" smtClean="0"/>
              <a:t>2.67 </a:t>
            </a:r>
            <a:r>
              <a:rPr lang="en-US" altLang="zh-TW" sz="1400" dirty="0"/>
              <a:t>dB for K=4, </a:t>
            </a:r>
            <a:r>
              <a:rPr lang="en-US" altLang="zh-TW" sz="1400" dirty="0" smtClean="0"/>
              <a:t>2.05 </a:t>
            </a:r>
            <a:r>
              <a:rPr lang="en-US" altLang="zh-TW" sz="1400" dirty="0"/>
              <a:t>to </a:t>
            </a:r>
            <a:r>
              <a:rPr lang="en-US" altLang="zh-TW" sz="1400" dirty="0" smtClean="0"/>
              <a:t>4.87 </a:t>
            </a:r>
            <a:r>
              <a:rPr lang="en-US" altLang="zh-TW" sz="1400" dirty="0"/>
              <a:t>dB for K=8. </a:t>
            </a:r>
          </a:p>
          <a:p>
            <a:pPr lvl="1"/>
            <a:r>
              <a:rPr lang="en-US" altLang="zh-TW" sz="2000" dirty="0" smtClean="0">
                <a:solidFill>
                  <a:srgbClr val="FF0000"/>
                </a:solidFill>
              </a:rPr>
              <a:t>Therefore</a:t>
            </a:r>
            <a:r>
              <a:rPr lang="en-US" altLang="zh-TW" sz="2000" dirty="0">
                <a:solidFill>
                  <a:srgbClr val="FF0000"/>
                </a:solidFill>
              </a:rPr>
              <a:t>, the feasible scenarios for R17 RLM and BFD relaxation are</a:t>
            </a:r>
          </a:p>
          <a:p>
            <a:pPr lvl="2"/>
            <a:r>
              <a:rPr lang="en-US" altLang="zh-TW" sz="1800" dirty="0">
                <a:solidFill>
                  <a:srgbClr val="FF0000"/>
                </a:solidFill>
              </a:rPr>
              <a:t>When DRX cycle length is not longer than </a:t>
            </a:r>
            <a:r>
              <a:rPr lang="en-US" altLang="zh-TW" sz="1800" dirty="0" smtClean="0">
                <a:solidFill>
                  <a:srgbClr val="FF0000"/>
                </a:solidFill>
              </a:rPr>
              <a:t>80 </a:t>
            </a:r>
            <a:r>
              <a:rPr lang="en-US" altLang="zh-TW" sz="1800" dirty="0">
                <a:solidFill>
                  <a:srgbClr val="FF0000"/>
                </a:solidFill>
              </a:rPr>
              <a:t>ms, and</a:t>
            </a:r>
          </a:p>
          <a:p>
            <a:pPr lvl="2"/>
            <a:r>
              <a:rPr lang="en-US" altLang="zh-TW" sz="1800" dirty="0">
                <a:solidFill>
                  <a:srgbClr val="FF0000"/>
                </a:solidFill>
              </a:rPr>
              <a:t>W</a:t>
            </a:r>
            <a:r>
              <a:rPr lang="en-US" altLang="zh-CN" sz="1800" dirty="0">
                <a:solidFill>
                  <a:srgbClr val="FF0000"/>
                </a:solidFill>
              </a:rPr>
              <a:t>hen SINR is above a proper threshold, and</a:t>
            </a:r>
            <a:endParaRPr lang="en-US" altLang="zh-TW" sz="1800" dirty="0">
              <a:solidFill>
                <a:srgbClr val="FF0000"/>
              </a:solidFill>
            </a:endParaRPr>
          </a:p>
          <a:p>
            <a:pPr lvl="2"/>
            <a:r>
              <a:rPr lang="en-US" altLang="zh-TW" sz="1800" dirty="0">
                <a:solidFill>
                  <a:srgbClr val="FF0000"/>
                </a:solidFill>
              </a:rPr>
              <a:t>Either</a:t>
            </a:r>
          </a:p>
          <a:p>
            <a:pPr lvl="3"/>
            <a:r>
              <a:rPr lang="en-US" altLang="zh-TW" dirty="0">
                <a:solidFill>
                  <a:srgbClr val="FF0000"/>
                </a:solidFill>
              </a:rPr>
              <a:t>when mobility state is below 30km/h for FR1, or, </a:t>
            </a:r>
          </a:p>
          <a:p>
            <a:pPr lvl="3"/>
            <a:r>
              <a:rPr lang="en-US" altLang="zh-CN" dirty="0">
                <a:solidFill>
                  <a:srgbClr val="FF0000"/>
                </a:solidFill>
              </a:rPr>
              <a:t>w</a:t>
            </a:r>
            <a:r>
              <a:rPr lang="en-US" altLang="zh-TW" dirty="0">
                <a:solidFill>
                  <a:srgbClr val="FF0000"/>
                </a:solidFill>
              </a:rPr>
              <a:t>hen </a:t>
            </a:r>
            <a:r>
              <a:rPr lang="en-US" altLang="zh-TW" dirty="0" smtClean="0">
                <a:solidFill>
                  <a:srgbClr val="FF0000"/>
                </a:solidFill>
              </a:rPr>
              <a:t>UE </a:t>
            </a:r>
            <a:r>
              <a:rPr lang="en-US" altLang="zh-TW" dirty="0">
                <a:solidFill>
                  <a:srgbClr val="FF0000"/>
                </a:solidFill>
              </a:rPr>
              <a:t>speed is less than 3km/h in FR2.</a:t>
            </a:r>
          </a:p>
          <a:p>
            <a:pPr lvl="2"/>
            <a:endParaRPr lang="en-US" altLang="zh-TW" sz="1400" dirty="0"/>
          </a:p>
          <a:p>
            <a:pPr marL="0" lvl="1" indent="0">
              <a:buNone/>
            </a:pPr>
            <a:endParaRPr lang="en-US" altLang="zh-CN" dirty="0"/>
          </a:p>
        </p:txBody>
      </p:sp>
    </p:spTree>
    <p:extLst>
      <p:ext uri="{BB962C8B-B14F-4D97-AF65-F5344CB8AC3E}">
        <p14:creationId xmlns:p14="http://schemas.microsoft.com/office/powerpoint/2010/main" val="3556557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4630" y="0"/>
            <a:ext cx="8229600" cy="1143000"/>
          </a:xfrm>
        </p:spPr>
        <p:txBody>
          <a:bodyPr>
            <a:normAutofit/>
          </a:bodyPr>
          <a:lstStyle/>
          <a:p>
            <a:r>
              <a:rPr lang="en-GB" altLang="zh-TW" sz="2400" dirty="0">
                <a:solidFill>
                  <a:prstClr val="black"/>
                </a:solidFill>
              </a:rPr>
              <a:t>For information: Observations </a:t>
            </a:r>
            <a:r>
              <a:rPr lang="en-GB" altLang="zh-TW" sz="2400" dirty="0">
                <a:solidFill>
                  <a:prstClr val="black"/>
                </a:solidFill>
              </a:rPr>
              <a:t>on the simulation results</a:t>
            </a:r>
            <a:endParaRPr lang="zh-CN" altLang="en-US" sz="2400" dirty="0"/>
          </a:p>
        </p:txBody>
      </p:sp>
      <p:sp>
        <p:nvSpPr>
          <p:cNvPr id="3" name="内容占位符 2"/>
          <p:cNvSpPr>
            <a:spLocks noGrp="1"/>
          </p:cNvSpPr>
          <p:nvPr>
            <p:ph idx="1"/>
          </p:nvPr>
        </p:nvSpPr>
        <p:spPr>
          <a:xfrm>
            <a:off x="458686" y="995390"/>
            <a:ext cx="10784701" cy="5256584"/>
          </a:xfrm>
        </p:spPr>
        <p:txBody>
          <a:bodyPr>
            <a:noAutofit/>
          </a:bodyPr>
          <a:lstStyle/>
          <a:p>
            <a:r>
              <a:rPr lang="en-US" altLang="zh-TW" sz="2400" dirty="0"/>
              <a:t>On mobility impact:</a:t>
            </a:r>
          </a:p>
          <a:p>
            <a:pPr lvl="1"/>
            <a:r>
              <a:rPr lang="en-US" altLang="zh-TW" sz="1800" dirty="0"/>
              <a:t>Based on simulation results submitted for RAN4#98e and RAN4 #98-bis-e meeting, it can be observed that </a:t>
            </a:r>
          </a:p>
          <a:p>
            <a:pPr lvl="2"/>
            <a:r>
              <a:rPr lang="en-US" altLang="zh-TW" sz="1600" dirty="0"/>
              <a:t>Regarding </a:t>
            </a:r>
            <a:r>
              <a:rPr lang="en-US" altLang="zh-TW" sz="1600" dirty="0" smtClean="0"/>
              <a:t>95%-tile increased </a:t>
            </a:r>
            <a:r>
              <a:rPr lang="en-US" altLang="zh-TW" sz="1600" dirty="0"/>
              <a:t>RLF latency, for FR1 SSB-based RLM OOS relaxation, </a:t>
            </a:r>
            <a:r>
              <a:rPr lang="en-US" altLang="zh-TW" sz="1600" dirty="0" smtClean="0"/>
              <a:t>when DRX = 40ms</a:t>
            </a:r>
            <a:endParaRPr lang="en-US" altLang="zh-TW" sz="1600" dirty="0"/>
          </a:p>
          <a:p>
            <a:pPr lvl="3"/>
            <a:r>
              <a:rPr lang="en-US" altLang="zh-TW" sz="1600" dirty="0"/>
              <a:t>with mobility of 3 km/h, at least 2 sources show that the increased latency is less than 40ms for K=2, less than 120ms for K=4, and less than 280ms for </a:t>
            </a:r>
            <a:r>
              <a:rPr lang="en-US" altLang="zh-TW" sz="1600" dirty="0" smtClean="0"/>
              <a:t>K=8.</a:t>
            </a:r>
            <a:endParaRPr lang="en-US" altLang="zh-TW" sz="1600" dirty="0"/>
          </a:p>
          <a:p>
            <a:pPr lvl="4"/>
            <a:r>
              <a:rPr lang="en-US" altLang="zh-TW" sz="1600" dirty="0"/>
              <a:t>The increase is less than 2.5% for K=2, </a:t>
            </a:r>
            <a:r>
              <a:rPr lang="en-US" altLang="zh-CN" sz="1600" dirty="0"/>
              <a:t>less than </a:t>
            </a:r>
            <a:r>
              <a:rPr lang="en-US" altLang="zh-TW" sz="1600" dirty="0"/>
              <a:t>7.5% when K=4 and less than 17.5% when K=8, as T310 = 1000ms and N310 = 1.</a:t>
            </a:r>
          </a:p>
          <a:p>
            <a:pPr lvl="3"/>
            <a:r>
              <a:rPr lang="en-US" altLang="zh-TW" sz="1600" dirty="0"/>
              <a:t>with mobility of 30 km/h, at least 2 sources show that the increased latency is less than 40ms for K=2, less than 120ms for K=4, and less than 280ms for K=8 with 95% probability.</a:t>
            </a:r>
          </a:p>
          <a:p>
            <a:pPr lvl="4"/>
            <a:r>
              <a:rPr lang="en-US" altLang="zh-TW" sz="1600" dirty="0"/>
              <a:t>The increase is less than 2.5% for K=2, less than 7.5% when K=4 and less than 17.5% when K=8, as T310 = 1000ms and N310 = 1</a:t>
            </a:r>
            <a:r>
              <a:rPr lang="en-US" altLang="zh-TW" sz="1600" dirty="0" smtClean="0"/>
              <a:t>.</a:t>
            </a:r>
          </a:p>
          <a:p>
            <a:pPr lvl="2"/>
            <a:r>
              <a:rPr lang="en-US" altLang="zh-TW" sz="1800" dirty="0" smtClean="0"/>
              <a:t>Regarding averaged increased RLF latency, for FR1 SSB-based RLM OOS relaxation, at least 2 sources show that the averaged increased RLF latency are less than 0.02% for 3km/h mobility and 0.2% for 30km/h, when DRX is not longer than 80m</a:t>
            </a:r>
            <a:r>
              <a:rPr lang="en-US" altLang="zh-CN" sz="1800" dirty="0" smtClean="0"/>
              <a:t>s</a:t>
            </a:r>
            <a:r>
              <a:rPr lang="en-US" altLang="zh-CN" sz="1800" dirty="0"/>
              <a:t>.</a:t>
            </a:r>
            <a:r>
              <a:rPr lang="en-US" altLang="zh-TW" sz="1800" dirty="0" smtClean="0"/>
              <a:t> </a:t>
            </a:r>
            <a:endParaRPr lang="en-US" altLang="zh-TW" sz="1800" dirty="0"/>
          </a:p>
          <a:p>
            <a:pPr marL="0" lvl="1" indent="0">
              <a:buNone/>
            </a:pPr>
            <a:endParaRPr lang="en-US" altLang="zh-CN" dirty="0"/>
          </a:p>
        </p:txBody>
      </p:sp>
    </p:spTree>
    <p:extLst>
      <p:ext uri="{BB962C8B-B14F-4D97-AF65-F5344CB8AC3E}">
        <p14:creationId xmlns:p14="http://schemas.microsoft.com/office/powerpoint/2010/main" val="312394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General</a:t>
            </a:r>
            <a:endParaRPr lang="zh-TW" altLang="en-US" dirty="0"/>
          </a:p>
        </p:txBody>
      </p:sp>
      <p:sp>
        <p:nvSpPr>
          <p:cNvPr id="3" name="內容版面配置區 2"/>
          <p:cNvSpPr>
            <a:spLocks noGrp="1"/>
          </p:cNvSpPr>
          <p:nvPr>
            <p:ph idx="1"/>
          </p:nvPr>
        </p:nvSpPr>
        <p:spPr/>
        <p:txBody>
          <a:bodyPr/>
          <a:lstStyle/>
          <a:p>
            <a:pPr marL="0" indent="0">
              <a:buNone/>
            </a:pPr>
            <a:r>
              <a:rPr lang="en-GB" altLang="zh-TW" b="1" u="sng" dirty="0"/>
              <a:t>Issue 1-1: Issues to be further discussed in the work phase</a:t>
            </a:r>
            <a:endParaRPr lang="zh-TW" altLang="zh-TW" dirty="0"/>
          </a:p>
          <a:p>
            <a:pPr lvl="0" fontAlgn="ctr"/>
            <a:r>
              <a:rPr lang="en-GB" altLang="zh-TW" dirty="0"/>
              <a:t>RAN4 should continue to work on the open issues</a:t>
            </a:r>
            <a:r>
              <a:rPr lang="en-US" altLang="zh-TW" dirty="0"/>
              <a:t> </a:t>
            </a:r>
            <a:r>
              <a:rPr lang="en-US" altLang="zh-TW" dirty="0" err="1"/>
              <a:t>i</a:t>
            </a:r>
            <a:r>
              <a:rPr lang="en-GB" altLang="zh-TW" dirty="0"/>
              <a:t>n the work phase</a:t>
            </a:r>
            <a:r>
              <a:rPr lang="en-US" altLang="zh-TW" dirty="0"/>
              <a:t>, including</a:t>
            </a:r>
            <a:endParaRPr lang="zh-TW" altLang="zh-TW" dirty="0"/>
          </a:p>
          <a:p>
            <a:pPr lvl="1" fontAlgn="ctr"/>
            <a:r>
              <a:rPr lang="en-GB" altLang="zh-TW" dirty="0"/>
              <a:t>Applicable DRX cycles for relaxation</a:t>
            </a:r>
            <a:endParaRPr lang="zh-TW" altLang="zh-TW" dirty="0"/>
          </a:p>
          <a:p>
            <a:pPr lvl="1" fontAlgn="ctr"/>
            <a:r>
              <a:rPr lang="en-GB" altLang="zh-TW" dirty="0"/>
              <a:t>The threshold value and/or margins based on further evaluations</a:t>
            </a:r>
            <a:endParaRPr lang="zh-TW" altLang="zh-TW" dirty="0"/>
          </a:p>
          <a:p>
            <a:pPr lvl="1" fontAlgn="ctr"/>
            <a:r>
              <a:rPr lang="en-GB" altLang="zh-TW" dirty="0"/>
              <a:t>Relaxation factor determination</a:t>
            </a:r>
            <a:endParaRPr lang="zh-TW" altLang="zh-TW" dirty="0"/>
          </a:p>
          <a:p>
            <a:r>
              <a:rPr lang="en-GB" altLang="zh-TW" dirty="0"/>
              <a:t>Other open issues are not precluded.</a:t>
            </a:r>
            <a:endParaRPr lang="zh-TW" altLang="en-US" dirty="0"/>
          </a:p>
        </p:txBody>
      </p:sp>
    </p:spTree>
    <p:extLst>
      <p:ext uri="{BB962C8B-B14F-4D97-AF65-F5344CB8AC3E}">
        <p14:creationId xmlns:p14="http://schemas.microsoft.com/office/powerpoint/2010/main" val="296468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smtClean="0"/>
              <a:t>Evaluation </a:t>
            </a:r>
            <a:r>
              <a:rPr lang="en-GB" altLang="zh-TW" sz="4000" dirty="0"/>
              <a:t>assumption</a:t>
            </a:r>
            <a:endParaRPr lang="zh-TW" altLang="en-US" sz="4000" dirty="0"/>
          </a:p>
        </p:txBody>
      </p:sp>
      <p:sp>
        <p:nvSpPr>
          <p:cNvPr id="3" name="內容版面配置區 2"/>
          <p:cNvSpPr>
            <a:spLocks noGrp="1"/>
          </p:cNvSpPr>
          <p:nvPr>
            <p:ph idx="1"/>
          </p:nvPr>
        </p:nvSpPr>
        <p:spPr/>
        <p:txBody>
          <a:bodyPr/>
          <a:lstStyle/>
          <a:p>
            <a:pPr marL="0" indent="0">
              <a:buNone/>
            </a:pPr>
            <a:r>
              <a:rPr lang="en-GB" altLang="zh-TW" b="1" u="sng" dirty="0"/>
              <a:t>Issue 2-1-3: Impact on PDCCH monitoring</a:t>
            </a:r>
            <a:endParaRPr lang="zh-TW" altLang="zh-TW" dirty="0"/>
          </a:p>
          <a:p>
            <a:r>
              <a:rPr lang="en-GB" altLang="zh-TW" dirty="0"/>
              <a:t>RAN4 shall assess the interaction between PDCCH relaxation (as being discussed in RAN1) and RLM/BM relaxation (as being discussed in RAN4) from power consumption perspective once there is more progress in RAN1 on PDCCH relaxation.</a:t>
            </a:r>
            <a:endParaRPr lang="zh-TW" altLang="en-US" dirty="0"/>
          </a:p>
        </p:txBody>
      </p:sp>
    </p:spTree>
    <p:extLst>
      <p:ext uri="{BB962C8B-B14F-4D97-AF65-F5344CB8AC3E}">
        <p14:creationId xmlns:p14="http://schemas.microsoft.com/office/powerpoint/2010/main" val="917238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Feasible scenarios for relaxation</a:t>
            </a:r>
            <a:endParaRPr lang="zh-TW" altLang="en-US" sz="4000" dirty="0"/>
          </a:p>
        </p:txBody>
      </p:sp>
      <p:sp>
        <p:nvSpPr>
          <p:cNvPr id="3" name="內容版面配置區 2"/>
          <p:cNvSpPr>
            <a:spLocks noGrp="1"/>
          </p:cNvSpPr>
          <p:nvPr>
            <p:ph idx="1"/>
          </p:nvPr>
        </p:nvSpPr>
        <p:spPr/>
        <p:txBody>
          <a:bodyPr/>
          <a:lstStyle/>
          <a:p>
            <a:r>
              <a:rPr lang="en-US" altLang="zh-TW" dirty="0"/>
              <a:t>RAN4 conclude the feasible scenario and will define the RLM/BFD requirements for R17 UE measurements relaxation for RLM and/or BFD in work phase for the following cases, </a:t>
            </a:r>
            <a:endParaRPr lang="zh-TW" altLang="zh-TW" dirty="0"/>
          </a:p>
          <a:p>
            <a:pPr lvl="1" fontAlgn="ctr"/>
            <a:r>
              <a:rPr lang="en-GB" altLang="zh-TW" dirty="0"/>
              <a:t>Case 1: SSB based RLM/BFD measurement relaxation in FR1 </a:t>
            </a:r>
            <a:endParaRPr lang="zh-TW" altLang="zh-TW" dirty="0"/>
          </a:p>
          <a:p>
            <a:pPr lvl="1" fontAlgn="ctr"/>
            <a:r>
              <a:rPr lang="en-GB" altLang="zh-TW" dirty="0" smtClean="0"/>
              <a:t>Case </a:t>
            </a:r>
            <a:r>
              <a:rPr lang="en-GB" altLang="zh-TW" dirty="0"/>
              <a:t>2: CSI-RS based RLM/BFD measurement relaxation in FR1 </a:t>
            </a:r>
            <a:endParaRPr lang="zh-TW" altLang="zh-TW" dirty="0"/>
          </a:p>
          <a:p>
            <a:pPr lvl="1" fontAlgn="ctr"/>
            <a:r>
              <a:rPr lang="en-US" altLang="zh-TW" dirty="0"/>
              <a:t>FFS </a:t>
            </a:r>
            <a:r>
              <a:rPr lang="en-GB" altLang="zh-TW" dirty="0"/>
              <a:t>Case 3: CSI-RS based RLM/BFD measurement relaxation in FR2</a:t>
            </a:r>
            <a:endParaRPr lang="zh-TW" altLang="zh-TW" dirty="0"/>
          </a:p>
          <a:p>
            <a:pPr lvl="1"/>
            <a:r>
              <a:rPr lang="en-US" altLang="zh-TW" dirty="0"/>
              <a:t>FFS </a:t>
            </a:r>
            <a:r>
              <a:rPr lang="en-GB" altLang="zh-TW" dirty="0"/>
              <a:t>Case 4: SSB based RLM/BFD measurement relaxation in </a:t>
            </a:r>
            <a:r>
              <a:rPr lang="en-GB" altLang="zh-TW" dirty="0" smtClean="0"/>
              <a:t>FR2</a:t>
            </a:r>
            <a:endParaRPr lang="zh-TW" altLang="en-US" dirty="0"/>
          </a:p>
        </p:txBody>
      </p:sp>
    </p:spTree>
    <p:extLst>
      <p:ext uri="{BB962C8B-B14F-4D97-AF65-F5344CB8AC3E}">
        <p14:creationId xmlns:p14="http://schemas.microsoft.com/office/powerpoint/2010/main" val="309221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10688" y="264383"/>
            <a:ext cx="10515600" cy="5021931"/>
          </a:xfrm>
        </p:spPr>
        <p:txBody>
          <a:bodyPr/>
          <a:lstStyle/>
          <a:p>
            <a:pPr marL="0" lvl="0" indent="0" fontAlgn="ctr">
              <a:buNone/>
            </a:pPr>
            <a:r>
              <a:rPr lang="en-GB" altLang="zh-TW" b="1" u="sng" dirty="0"/>
              <a:t>Issue 2-2-6: DRX cycle applicability</a:t>
            </a:r>
            <a:endParaRPr lang="en-US" altLang="zh-TW" dirty="0" smtClean="0"/>
          </a:p>
          <a:p>
            <a:pPr lvl="0" fontAlgn="ctr"/>
            <a:r>
              <a:rPr lang="en-US" altLang="zh-TW" dirty="0" smtClean="0"/>
              <a:t>R</a:t>
            </a:r>
            <a:r>
              <a:rPr lang="en-GB" altLang="zh-TW" dirty="0" err="1"/>
              <a:t>elaxation</a:t>
            </a:r>
            <a:r>
              <a:rPr lang="en-GB" altLang="zh-TW" dirty="0"/>
              <a:t> is applicable for DRX</a:t>
            </a:r>
            <a:r>
              <a:rPr lang="en-US" altLang="zh-TW" dirty="0"/>
              <a:t>&lt;</a:t>
            </a:r>
            <a:r>
              <a:rPr lang="en-GB" altLang="zh-TW" dirty="0"/>
              <a:t>=40ms.</a:t>
            </a:r>
            <a:endParaRPr lang="zh-TW" altLang="zh-TW" dirty="0"/>
          </a:p>
          <a:p>
            <a:pPr lvl="1" fontAlgn="ctr"/>
            <a:r>
              <a:rPr lang="en-US" altLang="zh-TW" dirty="0"/>
              <a:t>FFS </a:t>
            </a:r>
            <a:r>
              <a:rPr lang="en-GB" altLang="zh-TW" dirty="0"/>
              <a:t> DRX </a:t>
            </a:r>
            <a:r>
              <a:rPr lang="en-US" altLang="zh-TW" dirty="0"/>
              <a:t>of </a:t>
            </a:r>
            <a:r>
              <a:rPr lang="en-GB" altLang="zh-TW" dirty="0"/>
              <a:t>80 </a:t>
            </a:r>
            <a:r>
              <a:rPr lang="en-GB" altLang="zh-TW" dirty="0" err="1"/>
              <a:t>ms</a:t>
            </a:r>
            <a:endParaRPr lang="zh-TW" altLang="zh-TW" dirty="0"/>
          </a:p>
          <a:p>
            <a:pPr lvl="1" fontAlgn="ctr"/>
            <a:r>
              <a:rPr lang="en-US" altLang="zh-TW" dirty="0"/>
              <a:t>FFS adjustment to other </a:t>
            </a:r>
            <a:r>
              <a:rPr lang="en-US" altLang="zh-TW" dirty="0" err="1"/>
              <a:t>DRx</a:t>
            </a:r>
            <a:r>
              <a:rPr lang="en-US" altLang="zh-TW" dirty="0"/>
              <a:t> cycles is needed to keep the monotonicity of </a:t>
            </a:r>
            <a:r>
              <a:rPr lang="en-US" altLang="zh-TW" dirty="0" err="1"/>
              <a:t>DRx</a:t>
            </a:r>
            <a:r>
              <a:rPr lang="en-US" altLang="zh-TW" dirty="0"/>
              <a:t> cycles w.r.t. evaluation time </a:t>
            </a:r>
          </a:p>
          <a:p>
            <a:pPr lvl="1" fontAlgn="ctr"/>
            <a:r>
              <a:rPr lang="en-US" altLang="zh-TW" dirty="0" smtClean="0"/>
              <a:t>FFS </a:t>
            </a:r>
            <a:r>
              <a:rPr lang="en-US" altLang="zh-TW" dirty="0"/>
              <a:t>Maximum </a:t>
            </a:r>
            <a:r>
              <a:rPr lang="en-US" altLang="zh-TW" dirty="0" smtClean="0"/>
              <a:t>relaxation </a:t>
            </a:r>
            <a:r>
              <a:rPr lang="en-US" altLang="zh-TW" dirty="0"/>
              <a:t>factor should be related to DRX cycle</a:t>
            </a:r>
            <a:r>
              <a:rPr lang="en-US" altLang="zh-TW" dirty="0" smtClean="0"/>
              <a:t>.</a:t>
            </a:r>
          </a:p>
          <a:p>
            <a:pPr lvl="1" fontAlgn="ctr"/>
            <a:endParaRPr lang="en-US" altLang="zh-TW" dirty="0"/>
          </a:p>
          <a:p>
            <a:pPr lvl="1" fontAlgn="ctr"/>
            <a:endParaRPr lang="en-US" altLang="zh-TW" dirty="0" smtClean="0"/>
          </a:p>
          <a:p>
            <a:pPr marL="0" indent="0" fontAlgn="ctr">
              <a:buNone/>
            </a:pPr>
            <a:r>
              <a:rPr lang="en-GB" altLang="zh-TW" b="1" u="sng" dirty="0" smtClean="0"/>
              <a:t>Issue </a:t>
            </a:r>
            <a:r>
              <a:rPr lang="en-GB" altLang="zh-TW" b="1" u="sng" dirty="0"/>
              <a:t>2-2-7: Potential spec impact </a:t>
            </a:r>
            <a:endParaRPr lang="zh-TW" altLang="zh-TW" dirty="0"/>
          </a:p>
          <a:p>
            <a:pPr lvl="1" fontAlgn="ctr"/>
            <a:r>
              <a:rPr lang="en-US" altLang="zh-TW" dirty="0"/>
              <a:t>The spec impact of </a:t>
            </a:r>
            <a:r>
              <a:rPr lang="en-GB" altLang="zh-TW" dirty="0"/>
              <a:t>R17 power saving </a:t>
            </a:r>
            <a:r>
              <a:rPr lang="en-US" altLang="zh-TW" dirty="0"/>
              <a:t>will be discussed in the work phase. </a:t>
            </a:r>
            <a:endParaRPr lang="zh-TW" altLang="en-US" dirty="0"/>
          </a:p>
        </p:txBody>
      </p:sp>
    </p:spTree>
    <p:extLst>
      <p:ext uri="{BB962C8B-B14F-4D97-AF65-F5344CB8AC3E}">
        <p14:creationId xmlns:p14="http://schemas.microsoft.com/office/powerpoint/2010/main" val="1280390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criteria</a:t>
            </a:r>
            <a:endParaRPr lang="zh-TW" altLang="en-US" sz="4000" dirty="0"/>
          </a:p>
        </p:txBody>
      </p:sp>
      <p:sp>
        <p:nvSpPr>
          <p:cNvPr id="3" name="內容版面配置區 2"/>
          <p:cNvSpPr>
            <a:spLocks noGrp="1"/>
          </p:cNvSpPr>
          <p:nvPr>
            <p:ph idx="1"/>
          </p:nvPr>
        </p:nvSpPr>
        <p:spPr>
          <a:xfrm>
            <a:off x="838200" y="1155033"/>
            <a:ext cx="10515600" cy="4960760"/>
          </a:xfrm>
        </p:spPr>
        <p:txBody>
          <a:bodyPr>
            <a:normAutofit fontScale="92500" lnSpcReduction="10000"/>
          </a:bodyPr>
          <a:lstStyle/>
          <a:p>
            <a:pPr marL="0" indent="0">
              <a:buNone/>
            </a:pPr>
            <a:r>
              <a:rPr lang="en-GB" altLang="zh-TW" sz="2200" b="1" u="sng" dirty="0"/>
              <a:t>Issue 2-3-1: </a:t>
            </a:r>
            <a:r>
              <a:rPr lang="en-GB" altLang="zh-TW" sz="2200" b="1" u="sng" dirty="0" smtClean="0"/>
              <a:t>Criteria of RLM/BFD relaxation – General</a:t>
            </a:r>
          </a:p>
          <a:p>
            <a:pPr marL="0" indent="0">
              <a:buNone/>
            </a:pPr>
            <a:r>
              <a:rPr lang="en-US" altLang="zh-TW" sz="2200" dirty="0"/>
              <a:t>whether relaxed RLM/BFD requirements can be applied depends on </a:t>
            </a:r>
            <a:r>
              <a:rPr lang="en-US" altLang="zh-TW" sz="2200" dirty="0" smtClean="0"/>
              <a:t>both the </a:t>
            </a:r>
            <a:r>
              <a:rPr lang="en-US" altLang="zh-TW" sz="2200" dirty="0"/>
              <a:t>serving cell quality and UE mobility state</a:t>
            </a:r>
            <a:endParaRPr lang="zh-TW" altLang="zh-TW" sz="2200" dirty="0"/>
          </a:p>
          <a:p>
            <a:r>
              <a:rPr lang="en-US" altLang="zh-TW" sz="2200" dirty="0"/>
              <a:t>FFS the precise and robust metric for serving cell quality and UE mobility </a:t>
            </a:r>
            <a:r>
              <a:rPr lang="en-US" altLang="zh-TW" sz="2200" dirty="0" smtClean="0"/>
              <a:t>state</a:t>
            </a:r>
          </a:p>
          <a:p>
            <a:endParaRPr lang="en-US" altLang="zh-TW" sz="2200" dirty="0"/>
          </a:p>
          <a:p>
            <a:pPr marL="0" indent="0">
              <a:buNone/>
            </a:pPr>
            <a:r>
              <a:rPr lang="en-GB" altLang="zh-TW" sz="2200" b="1" u="sng" dirty="0"/>
              <a:t>Issue </a:t>
            </a:r>
            <a:r>
              <a:rPr lang="en-GB" altLang="zh-TW" sz="2200" b="1" u="sng" dirty="0" smtClean="0"/>
              <a:t>2-3-2/2-3-3: </a:t>
            </a:r>
            <a:r>
              <a:rPr lang="en-GB" altLang="zh-TW" sz="2200" b="1" u="sng" dirty="0"/>
              <a:t>Good serving cell quality criteria of RLM/BFD relaxation</a:t>
            </a:r>
            <a:endParaRPr lang="zh-TW" altLang="zh-TW" sz="2200" dirty="0"/>
          </a:p>
          <a:p>
            <a:r>
              <a:rPr lang="en-GB" altLang="zh-TW" sz="2200" dirty="0"/>
              <a:t>Good serving cell quality criteria of RLM/BFD relaxation is </a:t>
            </a:r>
            <a:r>
              <a:rPr lang="en-US" altLang="zh-TW" sz="2200" dirty="0"/>
              <a:t>defined as the</a:t>
            </a:r>
            <a:r>
              <a:rPr lang="en-GB" altLang="zh-TW" sz="2200" dirty="0"/>
              <a:t> radio link quality </a:t>
            </a:r>
            <a:r>
              <a:rPr lang="en-US" altLang="zh-TW" sz="2200" dirty="0"/>
              <a:t>is </a:t>
            </a:r>
            <a:r>
              <a:rPr lang="en-GB" altLang="zh-TW" sz="2200" dirty="0"/>
              <a:t>better than a threshold. </a:t>
            </a:r>
            <a:endParaRPr lang="zh-TW" altLang="zh-TW" sz="2200" dirty="0"/>
          </a:p>
          <a:p>
            <a:pPr lvl="1" fontAlgn="ctr"/>
            <a:r>
              <a:rPr lang="en-GB" altLang="zh-TW" sz="2200" dirty="0"/>
              <a:t>FFS radio link quality &gt; </a:t>
            </a:r>
            <a:r>
              <a:rPr lang="en-GB" altLang="zh-TW" sz="2200" dirty="0" err="1"/>
              <a:t>Qout</a:t>
            </a:r>
            <a:r>
              <a:rPr lang="en-GB" altLang="zh-TW" sz="2200" dirty="0"/>
              <a:t> + X (dB) for RLM</a:t>
            </a:r>
            <a:endParaRPr lang="zh-TW" altLang="zh-TW" sz="2200" dirty="0"/>
          </a:p>
          <a:p>
            <a:pPr lvl="1" fontAlgn="ctr"/>
            <a:r>
              <a:rPr lang="en-GB" altLang="zh-TW" sz="2200" dirty="0"/>
              <a:t>FFS radio link quality &gt; </a:t>
            </a:r>
            <a:r>
              <a:rPr lang="en-GB" altLang="zh-TW" sz="2200" dirty="0" err="1"/>
              <a:t>Qout,LR</a:t>
            </a:r>
            <a:r>
              <a:rPr lang="en-GB" altLang="zh-TW" sz="2200" dirty="0"/>
              <a:t> + Y (dB) for BFD relaxation. </a:t>
            </a:r>
            <a:endParaRPr lang="zh-TW" altLang="zh-TW" sz="2200" dirty="0"/>
          </a:p>
          <a:p>
            <a:pPr lvl="1" fontAlgn="ctr"/>
            <a:r>
              <a:rPr lang="en-GB" altLang="zh-TW" sz="2200" dirty="0"/>
              <a:t>FFS X, </a:t>
            </a:r>
            <a:r>
              <a:rPr lang="en-GB" altLang="zh-TW" sz="2200" dirty="0" smtClean="0"/>
              <a:t>Y</a:t>
            </a:r>
            <a:endParaRPr lang="en-GB" altLang="zh-TW" sz="2200" dirty="0"/>
          </a:p>
          <a:p>
            <a:r>
              <a:rPr lang="en-US" altLang="zh-TW" sz="2200" dirty="0"/>
              <a:t>The radio link quality in g</a:t>
            </a:r>
            <a:r>
              <a:rPr lang="en-GB" altLang="zh-TW" sz="2200" dirty="0" err="1"/>
              <a:t>ood</a:t>
            </a:r>
            <a:r>
              <a:rPr lang="en-GB" altLang="zh-TW" sz="2200" dirty="0"/>
              <a:t> serving cell quality criteria </a:t>
            </a:r>
            <a:r>
              <a:rPr lang="en-US" altLang="zh-TW" sz="2200" dirty="0"/>
              <a:t>for R17 RLM/BFD relaxation is based on </a:t>
            </a:r>
            <a:r>
              <a:rPr lang="en-GB" altLang="zh-TW" sz="2200" dirty="0"/>
              <a:t>SINR</a:t>
            </a:r>
            <a:endParaRPr lang="zh-TW" altLang="zh-TW" sz="2200" dirty="0"/>
          </a:p>
          <a:p>
            <a:pPr lvl="1" fontAlgn="ctr"/>
            <a:r>
              <a:rPr lang="en-GB" altLang="zh-TW" sz="2200" dirty="0"/>
              <a:t>FFS how to define the metric of SINR</a:t>
            </a:r>
            <a:endParaRPr lang="zh-TW" altLang="zh-TW" sz="2200" dirty="0"/>
          </a:p>
          <a:p>
            <a:pPr lvl="1"/>
            <a:r>
              <a:rPr lang="en-GB" altLang="zh-TW" sz="2200" dirty="0"/>
              <a:t>FFS </a:t>
            </a:r>
            <a:r>
              <a:rPr lang="en-US" altLang="zh-TW" sz="2200" dirty="0"/>
              <a:t>w</a:t>
            </a:r>
            <a:r>
              <a:rPr lang="en-GB" altLang="zh-TW" sz="2200" dirty="0" err="1"/>
              <a:t>hether</a:t>
            </a:r>
            <a:r>
              <a:rPr lang="en-GB" altLang="zh-TW" sz="2200" dirty="0"/>
              <a:t> RSRP is also needed for BFD</a:t>
            </a:r>
            <a:r>
              <a:rPr lang="en-US" altLang="zh-TW" sz="2200" dirty="0"/>
              <a:t> as additional condition</a:t>
            </a:r>
            <a:endParaRPr lang="zh-TW" altLang="zh-TW" sz="2200" dirty="0"/>
          </a:p>
          <a:p>
            <a:endParaRPr lang="zh-TW" altLang="en-US" dirty="0"/>
          </a:p>
        </p:txBody>
      </p:sp>
    </p:spTree>
    <p:extLst>
      <p:ext uri="{BB962C8B-B14F-4D97-AF65-F5344CB8AC3E}">
        <p14:creationId xmlns:p14="http://schemas.microsoft.com/office/powerpoint/2010/main" val="3565572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2-3-5: Low mobility criteria of RLM/BFD </a:t>
            </a:r>
            <a:r>
              <a:rPr lang="en-GB" altLang="zh-TW" sz="2800" b="1" u="sng" dirty="0" smtClean="0"/>
              <a:t>relaxation</a:t>
            </a:r>
            <a:endParaRPr lang="zh-TW" altLang="en-US" sz="3600" dirty="0"/>
          </a:p>
        </p:txBody>
      </p:sp>
      <p:sp>
        <p:nvSpPr>
          <p:cNvPr id="3" name="內容版面配置區 2"/>
          <p:cNvSpPr>
            <a:spLocks noGrp="1"/>
          </p:cNvSpPr>
          <p:nvPr>
            <p:ph idx="1"/>
          </p:nvPr>
        </p:nvSpPr>
        <p:spPr>
          <a:xfrm>
            <a:off x="838200" y="1129632"/>
            <a:ext cx="10515600" cy="5021931"/>
          </a:xfrm>
        </p:spPr>
        <p:txBody>
          <a:bodyPr>
            <a:noAutofit/>
          </a:bodyPr>
          <a:lstStyle/>
          <a:p>
            <a:pPr marL="0" indent="0" fontAlgn="ctr">
              <a:buNone/>
            </a:pPr>
            <a:r>
              <a:rPr lang="en-US" altLang="zh-TW" sz="2000" dirty="0" smtClean="0"/>
              <a:t>Given the this feature is enabled by the network, </a:t>
            </a:r>
            <a:r>
              <a:rPr lang="en-US" altLang="zh-TW" sz="2000" dirty="0"/>
              <a:t>the </a:t>
            </a:r>
            <a:r>
              <a:rPr lang="en-GB" altLang="zh-TW" sz="2000" dirty="0"/>
              <a:t>l</a:t>
            </a:r>
            <a:r>
              <a:rPr lang="en-GB" altLang="zh-TW" sz="2000" dirty="0" smtClean="0"/>
              <a:t>ow </a:t>
            </a:r>
            <a:r>
              <a:rPr lang="en-GB" altLang="zh-TW" sz="2000" dirty="0"/>
              <a:t>mobility </a:t>
            </a:r>
            <a:r>
              <a:rPr lang="en-GB" altLang="zh-TW" sz="2000" dirty="0" smtClean="0"/>
              <a:t>criterion is defined based on</a:t>
            </a:r>
            <a:endParaRPr lang="en-US" altLang="zh-TW" sz="2000" dirty="0"/>
          </a:p>
          <a:p>
            <a:pPr lvl="0" hangingPunct="0"/>
            <a:r>
              <a:rPr lang="en-US" altLang="zh-TW" sz="1800" dirty="0"/>
              <a:t>Option A: UE will need to keep verifying whether the </a:t>
            </a:r>
            <a:r>
              <a:rPr lang="en-GB" altLang="zh-TW" sz="1800" dirty="0"/>
              <a:t>low mobility </a:t>
            </a:r>
            <a:r>
              <a:rPr lang="en-GB" altLang="zh-TW" sz="1800" dirty="0" smtClean="0"/>
              <a:t>criterion </a:t>
            </a:r>
            <a:r>
              <a:rPr lang="en-US" altLang="zh-TW" sz="1800" dirty="0" smtClean="0"/>
              <a:t>is </a:t>
            </a:r>
            <a:r>
              <a:rPr lang="en-US" altLang="zh-TW" sz="1800" dirty="0"/>
              <a:t>fulfilled</a:t>
            </a:r>
            <a:endParaRPr lang="zh-TW" altLang="zh-TW" sz="1800" dirty="0"/>
          </a:p>
          <a:p>
            <a:pPr lvl="1" hangingPunct="0"/>
            <a:r>
              <a:rPr lang="en-US" altLang="zh-TW" sz="1800" dirty="0" smtClean="0"/>
              <a:t>Option </a:t>
            </a:r>
            <a:r>
              <a:rPr lang="en-US" altLang="zh-TW" sz="1800" dirty="0"/>
              <a:t>A2: SINR </a:t>
            </a:r>
            <a:r>
              <a:rPr lang="en-US" altLang="zh-TW" sz="1800" dirty="0" smtClean="0"/>
              <a:t>variation</a:t>
            </a:r>
            <a:endParaRPr lang="zh-TW" altLang="zh-TW" sz="1800" dirty="0"/>
          </a:p>
          <a:p>
            <a:pPr lvl="0" hangingPunct="0"/>
            <a:r>
              <a:rPr lang="en-US" altLang="zh-TW" sz="1800" dirty="0"/>
              <a:t>Option B: UE will </a:t>
            </a:r>
            <a:r>
              <a:rPr lang="en-US" altLang="zh-TW" sz="1800" b="1" dirty="0"/>
              <a:t>not</a:t>
            </a:r>
            <a:r>
              <a:rPr lang="en-US" altLang="zh-TW" sz="1800" dirty="0"/>
              <a:t> need to keep verifying whether the </a:t>
            </a:r>
            <a:r>
              <a:rPr lang="en-GB" altLang="zh-TW" sz="1800" dirty="0"/>
              <a:t>low mobility </a:t>
            </a:r>
            <a:r>
              <a:rPr lang="en-GB" altLang="zh-TW" sz="1800" dirty="0" smtClean="0"/>
              <a:t>criterion </a:t>
            </a:r>
            <a:r>
              <a:rPr lang="en-US" altLang="zh-TW" sz="1800" dirty="0" smtClean="0"/>
              <a:t>is </a:t>
            </a:r>
            <a:r>
              <a:rPr lang="en-US" altLang="zh-TW" sz="1800" dirty="0"/>
              <a:t>fulfilled</a:t>
            </a:r>
            <a:endParaRPr lang="zh-TW" altLang="zh-TW" sz="1800" dirty="0"/>
          </a:p>
          <a:p>
            <a:pPr lvl="1" hangingPunct="0"/>
            <a:r>
              <a:rPr lang="en-US" altLang="zh-TW" sz="1800" dirty="0"/>
              <a:t>Option B1: </a:t>
            </a:r>
            <a:r>
              <a:rPr lang="en-US" altLang="zh-TW" sz="1800" dirty="0" smtClean="0"/>
              <a:t>UE assumes the </a:t>
            </a:r>
            <a:r>
              <a:rPr lang="en-GB" altLang="zh-TW" sz="1800" dirty="0"/>
              <a:t>low mobility </a:t>
            </a:r>
            <a:r>
              <a:rPr lang="en-GB" altLang="zh-TW" sz="1800" dirty="0" smtClean="0"/>
              <a:t>criterion is </a:t>
            </a:r>
            <a:r>
              <a:rPr lang="en-GB" altLang="zh-TW" sz="1800" dirty="0"/>
              <a:t>fulfilled </a:t>
            </a:r>
            <a:endParaRPr lang="zh-TW" altLang="zh-TW" sz="1800" dirty="0"/>
          </a:p>
          <a:p>
            <a:pPr lvl="1" hangingPunct="0"/>
            <a:r>
              <a:rPr lang="en-US" altLang="zh-TW" sz="1800" dirty="0"/>
              <a:t>Option B2: Network configured </a:t>
            </a:r>
            <a:r>
              <a:rPr lang="en-US" altLang="zh-TW" sz="1800" dirty="0" smtClean="0"/>
              <a:t>whether the </a:t>
            </a:r>
            <a:r>
              <a:rPr lang="en-GB" altLang="zh-TW" sz="1800" dirty="0"/>
              <a:t>low mobility </a:t>
            </a:r>
            <a:r>
              <a:rPr lang="en-GB" altLang="zh-TW" sz="1800" dirty="0" smtClean="0"/>
              <a:t>criterion </a:t>
            </a:r>
            <a:r>
              <a:rPr lang="en-GB" altLang="zh-TW" sz="1800" dirty="0"/>
              <a:t>is </a:t>
            </a:r>
            <a:r>
              <a:rPr lang="en-GB" altLang="zh-TW" sz="1800" dirty="0" smtClean="0"/>
              <a:t>fulfilled or not</a:t>
            </a:r>
            <a:endParaRPr lang="en-GB" altLang="zh-TW" sz="1800" dirty="0"/>
          </a:p>
          <a:p>
            <a:pPr hangingPunct="0"/>
            <a:r>
              <a:rPr lang="en-US" altLang="zh-TW" sz="1800" dirty="0"/>
              <a:t>Option C: The low mobility criterion can be left for RAN2 to decide. Send LS to RAN2 to trigger RAN2 discussion.</a:t>
            </a:r>
            <a:endParaRPr lang="zh-TW" altLang="zh-TW" sz="1800" dirty="0"/>
          </a:p>
          <a:p>
            <a:pPr marL="457200" lvl="1" indent="0" hangingPunct="0">
              <a:buNone/>
            </a:pPr>
            <a:endParaRPr lang="zh-TW" altLang="zh-TW" sz="1800" dirty="0"/>
          </a:p>
          <a:p>
            <a:pPr lvl="0" hangingPunct="0"/>
            <a:endParaRPr lang="en-US" altLang="zh-TW" sz="2000" dirty="0" smtClean="0"/>
          </a:p>
        </p:txBody>
      </p:sp>
    </p:spTree>
    <p:extLst>
      <p:ext uri="{BB962C8B-B14F-4D97-AF65-F5344CB8AC3E}">
        <p14:creationId xmlns:p14="http://schemas.microsoft.com/office/powerpoint/2010/main" val="97907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2-3-6: Exiting criteria of RLM </a:t>
            </a:r>
            <a:r>
              <a:rPr lang="en-GB" altLang="zh-TW" sz="2800" b="1" u="sng" dirty="0" smtClean="0"/>
              <a:t>relaxation</a:t>
            </a:r>
            <a:endParaRPr lang="zh-TW" altLang="en-US" sz="2800" dirty="0"/>
          </a:p>
        </p:txBody>
      </p:sp>
      <p:sp>
        <p:nvSpPr>
          <p:cNvPr id="3" name="內容版面配置區 2"/>
          <p:cNvSpPr>
            <a:spLocks noGrp="1"/>
          </p:cNvSpPr>
          <p:nvPr>
            <p:ph idx="1"/>
          </p:nvPr>
        </p:nvSpPr>
        <p:spPr/>
        <p:txBody>
          <a:bodyPr>
            <a:normAutofit/>
          </a:bodyPr>
          <a:lstStyle/>
          <a:p>
            <a:pPr marL="0" indent="0" fontAlgn="ctr">
              <a:buNone/>
            </a:pPr>
            <a:r>
              <a:rPr lang="en-US" altLang="zh-TW" sz="1600" dirty="0" smtClean="0"/>
              <a:t>FFS which of the </a:t>
            </a:r>
            <a:r>
              <a:rPr lang="en-US" altLang="zh-TW" sz="1600" dirty="0"/>
              <a:t>following options </a:t>
            </a:r>
            <a:r>
              <a:rPr lang="en-US" altLang="zh-TW" sz="1600" dirty="0" smtClean="0"/>
              <a:t>can be used as </a:t>
            </a:r>
            <a:r>
              <a:rPr lang="en-US" altLang="zh-TW" sz="1600" dirty="0"/>
              <a:t>the </a:t>
            </a:r>
            <a:r>
              <a:rPr lang="en-US" altLang="zh-TW" sz="1600" dirty="0" smtClean="0"/>
              <a:t>exiting </a:t>
            </a:r>
            <a:r>
              <a:rPr lang="en-US" altLang="zh-TW" sz="1600" dirty="0"/>
              <a:t>criteria of RLM relaxation</a:t>
            </a:r>
            <a:endParaRPr lang="en-GB" altLang="zh-TW" sz="1600" dirty="0" smtClean="0"/>
          </a:p>
          <a:p>
            <a:pPr lvl="0" fontAlgn="ctr"/>
            <a:r>
              <a:rPr lang="en-GB" altLang="zh-TW" sz="1600" dirty="0" smtClean="0"/>
              <a:t>Option </a:t>
            </a:r>
            <a:r>
              <a:rPr lang="en-GB" altLang="zh-TW" sz="1600" dirty="0"/>
              <a:t>1: exit relaxation mode when any relaxation criterion is not </a:t>
            </a:r>
            <a:r>
              <a:rPr lang="en-GB" altLang="zh-TW" sz="1600" dirty="0" smtClean="0"/>
              <a:t>met</a:t>
            </a:r>
            <a:endParaRPr lang="zh-TW" altLang="zh-TW" sz="1600" dirty="0"/>
          </a:p>
          <a:p>
            <a:pPr lvl="0" fontAlgn="ctr"/>
            <a:r>
              <a:rPr lang="en-GB" altLang="zh-TW" sz="1600" dirty="0"/>
              <a:t>Option 2: exit relaxation mode when the radio link quality is worse than a certain </a:t>
            </a:r>
            <a:r>
              <a:rPr lang="en-GB" altLang="zh-TW" sz="1600" dirty="0" smtClean="0"/>
              <a:t>SINR threshold, which is higher than </a:t>
            </a:r>
            <a:r>
              <a:rPr lang="en-GB" altLang="zh-TW" sz="1600" dirty="0" err="1" smtClean="0"/>
              <a:t>Qout</a:t>
            </a:r>
            <a:r>
              <a:rPr lang="en-GB" altLang="zh-TW" sz="1600" dirty="0" smtClean="0"/>
              <a:t>.</a:t>
            </a:r>
            <a:endParaRPr lang="zh-TW" altLang="zh-TW" sz="1600" dirty="0"/>
          </a:p>
          <a:p>
            <a:pPr lvl="1" fontAlgn="ctr"/>
            <a:r>
              <a:rPr lang="en-GB" altLang="zh-TW" sz="1600" dirty="0"/>
              <a:t>Option 2a: set different radio link quality threshold for entering and exiting the </a:t>
            </a:r>
            <a:r>
              <a:rPr lang="en-GB" altLang="zh-TW" sz="1600" dirty="0" smtClean="0"/>
              <a:t>relaxation</a:t>
            </a:r>
            <a:endParaRPr lang="zh-TW" altLang="zh-TW" sz="1600" dirty="0"/>
          </a:p>
          <a:p>
            <a:pPr lvl="1" fontAlgn="ctr"/>
            <a:r>
              <a:rPr lang="en-GB" altLang="zh-TW" sz="1600" dirty="0"/>
              <a:t>Option 2b: </a:t>
            </a:r>
            <a:r>
              <a:rPr lang="en-GB" altLang="zh-TW" sz="1600" dirty="0" smtClean="0"/>
              <a:t>either </a:t>
            </a:r>
            <a:r>
              <a:rPr lang="en-GB" altLang="zh-TW" sz="1600" dirty="0"/>
              <a:t>the averaged SINR based on reduced number of samples is below </a:t>
            </a:r>
            <a:r>
              <a:rPr lang="en-GB" altLang="zh-TW" sz="1600" dirty="0" err="1"/>
              <a:t>Th</a:t>
            </a:r>
            <a:r>
              <a:rPr lang="en-GB" altLang="zh-TW" sz="1600" baseline="-25000" dirty="0" err="1"/>
              <a:t>quit</a:t>
            </a:r>
            <a:r>
              <a:rPr lang="en-GB" altLang="zh-TW" sz="1600" dirty="0"/>
              <a:t>, or the one-shot SINR is below </a:t>
            </a:r>
            <a:r>
              <a:rPr lang="en-GB" altLang="zh-TW" sz="1600" dirty="0" err="1"/>
              <a:t>Qout</a:t>
            </a:r>
            <a:r>
              <a:rPr lang="en-GB" altLang="zh-TW" sz="1600" dirty="0"/>
              <a:t>. </a:t>
            </a:r>
            <a:endParaRPr lang="zh-TW" altLang="zh-TW" sz="1600" dirty="0"/>
          </a:p>
          <a:p>
            <a:pPr lvl="0" fontAlgn="ctr"/>
            <a:r>
              <a:rPr lang="en-GB" altLang="zh-TW" sz="1600" dirty="0"/>
              <a:t>Option 3: exit relaxation mode based on out-of-sync indication. </a:t>
            </a:r>
            <a:endParaRPr lang="zh-TW" altLang="zh-TW" sz="1600" dirty="0"/>
          </a:p>
          <a:p>
            <a:pPr lvl="1" fontAlgn="ctr"/>
            <a:r>
              <a:rPr lang="en-GB" altLang="zh-TW" sz="1600" dirty="0"/>
              <a:t>Option 3a: exit when N310 starts to count, i.e. 1 out-of-sync indication</a:t>
            </a:r>
            <a:r>
              <a:rPr lang="en-GB" altLang="zh-TW" sz="1600" dirty="0" smtClean="0"/>
              <a:t>.</a:t>
            </a:r>
            <a:endParaRPr lang="zh-TW" altLang="zh-TW" sz="1600" dirty="0"/>
          </a:p>
          <a:p>
            <a:pPr lvl="1" fontAlgn="ctr"/>
            <a:r>
              <a:rPr lang="en-GB" altLang="zh-TW" sz="1600" dirty="0"/>
              <a:t>Option 3b: exit when T310 is </a:t>
            </a:r>
            <a:r>
              <a:rPr lang="en-GB" altLang="zh-TW" sz="1600" dirty="0" smtClean="0"/>
              <a:t>running witch is triggered by a new counter</a:t>
            </a:r>
            <a:endParaRPr lang="zh-TW" altLang="zh-TW" sz="1600" dirty="0"/>
          </a:p>
          <a:p>
            <a:pPr lvl="1" fontAlgn="ctr"/>
            <a:r>
              <a:rPr lang="en-GB" altLang="zh-TW" sz="1600" dirty="0"/>
              <a:t>Option 3c: exit when certain number of out-of-indications </a:t>
            </a:r>
            <a:endParaRPr lang="zh-TW" altLang="zh-TW" sz="1600" dirty="0"/>
          </a:p>
          <a:p>
            <a:pPr lvl="1" fontAlgn="ctr"/>
            <a:r>
              <a:rPr lang="en-GB" altLang="zh-TW" sz="1600" dirty="0"/>
              <a:t>Option 3d: exit when certain consecutive out-of-sync </a:t>
            </a:r>
            <a:r>
              <a:rPr lang="en-GB" altLang="zh-TW" sz="1600" dirty="0" smtClean="0"/>
              <a:t>indications</a:t>
            </a:r>
            <a:endParaRPr lang="zh-TW" altLang="zh-TW" sz="1600" dirty="0"/>
          </a:p>
          <a:p>
            <a:pPr lvl="0" fontAlgn="ctr"/>
            <a:r>
              <a:rPr lang="en-GB" altLang="zh-TW" sz="1600" dirty="0"/>
              <a:t>Option </a:t>
            </a:r>
            <a:r>
              <a:rPr lang="en-GB" altLang="zh-TW" sz="1600" dirty="0" smtClean="0"/>
              <a:t>4: </a:t>
            </a:r>
            <a:r>
              <a:rPr lang="en-GB" altLang="zh-TW" sz="1600" dirty="0"/>
              <a:t>Additional time is allowed for UE to evaluate first OOS indication when UE is in power saving mode. UE is in normal mode after first OOS indication. The additional delay for RLF declaration is guaranteed to be within OOS evaluation time (</a:t>
            </a:r>
            <a:r>
              <a:rPr lang="en-GB" altLang="zh-TW" sz="1600" dirty="0" err="1"/>
              <a:t>T</a:t>
            </a:r>
            <a:r>
              <a:rPr lang="en-GB" altLang="zh-TW" sz="1600" baseline="-25000" dirty="0" err="1"/>
              <a:t>Evaluate_out_SSB</a:t>
            </a:r>
            <a:r>
              <a:rPr lang="en-GB" altLang="zh-TW" sz="1600" dirty="0"/>
              <a:t>) in normal mode. Relaxation factor and exit SINR threshold (for good cell quality condition) is up to UE implementation, but the “first OOS indication” requirement has to be satisfied.</a:t>
            </a:r>
            <a:endParaRPr lang="zh-TW" altLang="zh-TW" sz="1600" dirty="0"/>
          </a:p>
          <a:p>
            <a:endParaRPr lang="zh-TW" altLang="en-US" dirty="0"/>
          </a:p>
        </p:txBody>
      </p:sp>
    </p:spTree>
    <p:extLst>
      <p:ext uri="{BB962C8B-B14F-4D97-AF65-F5344CB8AC3E}">
        <p14:creationId xmlns:p14="http://schemas.microsoft.com/office/powerpoint/2010/main" val="1520700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2-3-7: Exiting criteria of BFD relaxation</a:t>
            </a:r>
            <a:endParaRPr lang="zh-TW" altLang="zh-TW" sz="2800" dirty="0"/>
          </a:p>
        </p:txBody>
      </p:sp>
      <p:sp>
        <p:nvSpPr>
          <p:cNvPr id="3" name="內容版面配置區 2"/>
          <p:cNvSpPr>
            <a:spLocks noGrp="1"/>
          </p:cNvSpPr>
          <p:nvPr>
            <p:ph idx="1"/>
          </p:nvPr>
        </p:nvSpPr>
        <p:spPr/>
        <p:txBody>
          <a:bodyPr>
            <a:normAutofit/>
          </a:bodyPr>
          <a:lstStyle/>
          <a:p>
            <a:pPr marL="0" indent="0" fontAlgn="ctr">
              <a:buNone/>
            </a:pPr>
            <a:r>
              <a:rPr lang="en-US" altLang="zh-TW" sz="1600" dirty="0"/>
              <a:t>FFS which of the following options can be used as the exiting criteria of </a:t>
            </a:r>
            <a:r>
              <a:rPr lang="en-US" altLang="zh-TW" sz="1600" dirty="0" smtClean="0"/>
              <a:t>BFD </a:t>
            </a:r>
            <a:r>
              <a:rPr lang="en-US" altLang="zh-TW" sz="1600" dirty="0"/>
              <a:t>relaxation</a:t>
            </a:r>
            <a:endParaRPr lang="en-GB" altLang="zh-TW" sz="1600" dirty="0"/>
          </a:p>
          <a:p>
            <a:pPr fontAlgn="ctr"/>
            <a:r>
              <a:rPr lang="en-GB" altLang="zh-TW" sz="1600" dirty="0" smtClean="0"/>
              <a:t>Option </a:t>
            </a:r>
            <a:r>
              <a:rPr lang="en-GB" altLang="zh-TW" sz="1600" dirty="0"/>
              <a:t>1: exit relaxation mode when any relaxation criterion is not met </a:t>
            </a:r>
            <a:endParaRPr lang="en-GB" altLang="zh-TW" sz="1600" dirty="0" smtClean="0"/>
          </a:p>
          <a:p>
            <a:pPr fontAlgn="ctr"/>
            <a:r>
              <a:rPr lang="en-GB" altLang="zh-TW" sz="1600" dirty="0" smtClean="0"/>
              <a:t>Option </a:t>
            </a:r>
            <a:r>
              <a:rPr lang="en-GB" altLang="zh-TW" sz="1600" dirty="0"/>
              <a:t>2: exit relaxation mode when the radio link quality is worse than a certain threshold , which is higher than </a:t>
            </a:r>
            <a:r>
              <a:rPr lang="en-GB" altLang="zh-TW" sz="1600" dirty="0" err="1" smtClean="0"/>
              <a:t>Qout_LR</a:t>
            </a:r>
            <a:r>
              <a:rPr lang="en-GB" altLang="zh-TW" sz="1600" dirty="0" smtClean="0"/>
              <a:t>. </a:t>
            </a:r>
            <a:endParaRPr lang="zh-TW" altLang="zh-TW" sz="1600" dirty="0"/>
          </a:p>
          <a:p>
            <a:pPr lvl="1" fontAlgn="ctr"/>
            <a:r>
              <a:rPr lang="en-GB" altLang="zh-TW" sz="1600" dirty="0"/>
              <a:t>Option 2a: set different radio link quality threshold for entering and exiting the relaxation </a:t>
            </a:r>
            <a:endParaRPr lang="zh-TW" altLang="zh-TW" sz="1600" dirty="0"/>
          </a:p>
          <a:p>
            <a:pPr lvl="1" fontAlgn="ctr"/>
            <a:r>
              <a:rPr lang="en-GB" altLang="zh-TW" sz="1600" dirty="0"/>
              <a:t>Option 2b: </a:t>
            </a:r>
            <a:r>
              <a:rPr lang="en-GB" altLang="zh-TW" sz="1600" dirty="0" smtClean="0"/>
              <a:t>either </a:t>
            </a:r>
            <a:r>
              <a:rPr lang="en-GB" altLang="zh-TW" sz="1600" dirty="0"/>
              <a:t>the averaged SINR based on reduced number of samples is below </a:t>
            </a:r>
            <a:r>
              <a:rPr lang="en-GB" altLang="zh-TW" sz="1600" dirty="0" err="1"/>
              <a:t>Th</a:t>
            </a:r>
            <a:r>
              <a:rPr lang="en-GB" altLang="zh-TW" sz="1600" baseline="-25000" dirty="0" err="1"/>
              <a:t>quit</a:t>
            </a:r>
            <a:r>
              <a:rPr lang="en-GB" altLang="zh-TW" sz="1600" dirty="0"/>
              <a:t>, or the one-shot SINR is below </a:t>
            </a:r>
            <a:r>
              <a:rPr lang="en-GB" altLang="zh-TW" sz="1600" dirty="0" err="1" smtClean="0"/>
              <a:t>Qout_LR</a:t>
            </a:r>
            <a:r>
              <a:rPr lang="en-GB" altLang="zh-TW" sz="1600" dirty="0" smtClean="0"/>
              <a:t>. </a:t>
            </a:r>
            <a:endParaRPr lang="zh-TW" altLang="zh-TW" sz="1600" dirty="0"/>
          </a:p>
          <a:p>
            <a:pPr fontAlgn="ctr"/>
            <a:r>
              <a:rPr lang="en-GB" altLang="zh-TW" sz="1600" dirty="0"/>
              <a:t>Option 3: exit relaxation mode </a:t>
            </a:r>
            <a:r>
              <a:rPr lang="en-GB" altLang="zh-TW" sz="1600" dirty="0" smtClean="0"/>
              <a:t>based </a:t>
            </a:r>
            <a:r>
              <a:rPr lang="en-GB" altLang="zh-TW" sz="1600" dirty="0"/>
              <a:t>beam failure instance indication</a:t>
            </a:r>
            <a:endParaRPr lang="en-GB" altLang="zh-TW" sz="1600" dirty="0" smtClean="0"/>
          </a:p>
          <a:p>
            <a:pPr lvl="1" fontAlgn="ctr"/>
            <a:r>
              <a:rPr lang="en-US" altLang="zh-TW" sz="1600" dirty="0" smtClean="0"/>
              <a:t>Option 3a: </a:t>
            </a:r>
            <a:r>
              <a:rPr lang="en-GB" altLang="zh-TW" sz="1600" dirty="0"/>
              <a:t>exit </a:t>
            </a:r>
            <a:r>
              <a:rPr lang="en-US" altLang="zh-TW" sz="1600" dirty="0" smtClean="0"/>
              <a:t>upon </a:t>
            </a:r>
            <a:r>
              <a:rPr lang="en-GB" altLang="zh-TW" sz="1600" dirty="0" smtClean="0"/>
              <a:t>detect </a:t>
            </a:r>
            <a:r>
              <a:rPr lang="en-GB" altLang="zh-TW" sz="1600" dirty="0"/>
              <a:t>1 beam failure instance indication. </a:t>
            </a:r>
            <a:endParaRPr lang="en-GB" altLang="zh-TW" sz="1600" dirty="0" smtClean="0"/>
          </a:p>
          <a:p>
            <a:pPr lvl="1" fontAlgn="ctr"/>
            <a:r>
              <a:rPr lang="en-US" altLang="zh-TW" sz="1600" dirty="0" smtClean="0"/>
              <a:t>Option 3b: </a:t>
            </a:r>
            <a:r>
              <a:rPr lang="en-GB" altLang="zh-TW" sz="1600" dirty="0"/>
              <a:t>exit </a:t>
            </a:r>
            <a:r>
              <a:rPr lang="en-GB" altLang="zh-TW" sz="1600" dirty="0" smtClean="0"/>
              <a:t>after </a:t>
            </a:r>
            <a:r>
              <a:rPr lang="en-GB" altLang="zh-TW" sz="1600" dirty="0"/>
              <a:t>BFI_COUNTER add to the value of a new counter or a new parameter, the new counter or the new parameter is configured by network. </a:t>
            </a:r>
            <a:endParaRPr lang="zh-TW" altLang="zh-TW" sz="1600" dirty="0"/>
          </a:p>
        </p:txBody>
      </p:sp>
    </p:spTree>
    <p:extLst>
      <p:ext uri="{BB962C8B-B14F-4D97-AF65-F5344CB8AC3E}">
        <p14:creationId xmlns:p14="http://schemas.microsoft.com/office/powerpoint/2010/main" val="559898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E9551B3FDDA24EBF0A209BAAD637CA" ma:contentTypeVersion="16" ma:contentTypeDescription="Create a new document." ma:contentTypeScope="" ma:versionID="42eac07579fb97b12e2e183aa4c03323">
  <xsd:schema xmlns:xsd="http://www.w3.org/2001/XMLSchema" xmlns:xs="http://www.w3.org/2001/XMLSchema" xmlns:p="http://schemas.microsoft.com/office/2006/metadata/properties" xmlns:ns1="http://schemas.microsoft.com/sharepoint/v3" xmlns:ns2="2f282d3b-eb4a-4b09-b61f-b9593442e286" xmlns:ns3="9b239327-9e80-40e4-b1b7-4394fed77a33" targetNamespace="http://schemas.microsoft.com/office/2006/metadata/properties" ma:root="true" ma:fieldsID="c82d3d0d0f48694c18e4f96ddf926fdb" ns1:_="" ns2:_="" ns3:_="">
    <xsd:import namespace="http://schemas.microsoft.com/sharepoint/v3"/>
    <xsd:import namespace="2f282d3b-eb4a-4b09-b61f-b9593442e286"/>
    <xsd:import namespace="9b239327-9e80-40e4-b1b7-4394fed77a3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_Flow_SignoffStatus"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282d3b-eb4a-4b09-b61f-b9593442e2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39327-9e80-40e4-b1b7-4394fed77a3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Flow_SignoffStatus xmlns="2f282d3b-eb4a-4b09-b61f-b9593442e286" xsi:nil="true"/>
  </documentManagement>
</p:properties>
</file>

<file path=customXml/itemProps1.xml><?xml version="1.0" encoding="utf-8"?>
<ds:datastoreItem xmlns:ds="http://schemas.openxmlformats.org/officeDocument/2006/customXml" ds:itemID="{E5DABC4F-1144-43C4-AC9D-D60632704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82d3b-eb4a-4b09-b61f-b9593442e286"/>
    <ds:schemaRef ds:uri="9b239327-9e80-40e4-b1b7-4394fed77a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7A3926-1EFC-40D7-902C-75F529FB1F85}">
  <ds:schemaRefs>
    <ds:schemaRef ds:uri="http://schemas.microsoft.com/sharepoint/v3/contenttype/forms"/>
  </ds:schemaRefs>
</ds:datastoreItem>
</file>

<file path=customXml/itemProps3.xml><?xml version="1.0" encoding="utf-8"?>
<ds:datastoreItem xmlns:ds="http://schemas.openxmlformats.org/officeDocument/2006/customXml" ds:itemID="{EF0FD343-6777-4061-95D9-81AE5AF9F6D5}">
  <ds:schemaRefs>
    <ds:schemaRef ds:uri="http://purl.org/dc/dcmitype/"/>
    <ds:schemaRef ds:uri="http://purl.org/dc/elements/1.1/"/>
    <ds:schemaRef ds:uri="http://purl.org/dc/terms/"/>
    <ds:schemaRef ds:uri="9b239327-9e80-40e4-b1b7-4394fed77a33"/>
    <ds:schemaRef ds:uri="2f282d3b-eb4a-4b09-b61f-b9593442e286"/>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13387</TotalTime>
  <Words>2159</Words>
  <Application>Microsoft Office PowerPoint</Application>
  <PresentationFormat>寬螢幕</PresentationFormat>
  <Paragraphs>158</Paragraphs>
  <Slides>15</Slides>
  <Notes>2</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15</vt:i4>
      </vt:variant>
    </vt:vector>
  </HeadingPairs>
  <TitlesOfParts>
    <vt:vector size="24" baseType="lpstr">
      <vt:lpstr>SimSun</vt:lpstr>
      <vt:lpstr>SimSun</vt:lpstr>
      <vt:lpstr>新細明體</vt:lpstr>
      <vt:lpstr>Arial</vt:lpstr>
      <vt:lpstr>Calibri</vt:lpstr>
      <vt:lpstr>Calibri Light</vt:lpstr>
      <vt:lpstr>Symbol</vt:lpstr>
      <vt:lpstr>Times New Roman</vt:lpstr>
      <vt:lpstr>Office Theme</vt:lpstr>
      <vt:lpstr>WF on NR UE Power Saving Enhancements  (All agreements in RAN4#98-bis-e in email thread #224)</vt:lpstr>
      <vt:lpstr>General</vt:lpstr>
      <vt:lpstr>Evaluation assumption</vt:lpstr>
      <vt:lpstr>Feasible scenarios for relaxation</vt:lpstr>
      <vt:lpstr>PowerPoint 簡報</vt:lpstr>
      <vt:lpstr>Relaxation criteria</vt:lpstr>
      <vt:lpstr>Issue 2-3-5: Low mobility criteria of RLM/BFD relaxation</vt:lpstr>
      <vt:lpstr>Issue 2-3-6: Exiting criteria of RLM relaxation</vt:lpstr>
      <vt:lpstr>Issue 2-3-7: Exiting criteria of BFD relaxation</vt:lpstr>
      <vt:lpstr>Relaxation scheme</vt:lpstr>
      <vt:lpstr>Issue 2-4-2: Are the parameters of relaxation criteria predefined or configurable</vt:lpstr>
      <vt:lpstr>PowerPoint 簡報</vt:lpstr>
      <vt:lpstr>For information: Observations on the simulation results</vt:lpstr>
      <vt:lpstr>For information: Observations on the simulation results</vt:lpstr>
      <vt:lpstr>For information: Observations on the simulation results</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Taemin Kim</dc:creator>
  <cp:keywords>CTPClassification=CTP_NT</cp:keywords>
  <cp:lastModifiedBy>Hsuanli Lin (林烜立)</cp:lastModifiedBy>
  <cp:revision>2113</cp:revision>
  <dcterms:created xsi:type="dcterms:W3CDTF">2016-04-13T15:12:29Z</dcterms:created>
  <dcterms:modified xsi:type="dcterms:W3CDTF">2021-04-16T15:08:35Z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(3)IUJRMeFfPba8mkSuIVp+lz+J5ESXOSYK92JnGMpKKMLy6dT930phYKx5dw2GSuuF7I07knUE
dDIV/HTbgaa6Ymb0JTPBTIR+l5HFWca2ydRGDz0Pu4KlIazA+8L+oSMSPbau37HA3dOX5SQL
yI4tJjHu85kANfIdDDcXA3ha0rd6JEOo2mnHTg5FiT5NhTXS+rk0rN5Q18LWhS3Yv5fxi0xX
TWBnTtcKOU6zbMOCdr</vt:lpwstr>
  </property>
  <property fmtid="{D5CDD505-2E9C-101B-9397-08002B2CF9AE}" pid="3" name="_2015_ms_pID_7253431">
    <vt:lpwstr>Z8hqzyjnUO9Yka38QbWZY5y4wATzpWhAsuNdd8N6jO0aLTX1ZYXktU
K+T27oyPj38SbyDIbws8uw29NQpv6Y68f2F662tNGcMluoPvtOuqdkGCyDP7VAzyFN/TsENV
uMHDhc/DSqvphZLAKkrh1vmalK66ZnQhsng7YGJ4qaLcER09IBhtWYzusQ6zedqwnsAi6nVd
kOzzNRhL3HCFYjqLJCp+NXvdDRKUvbOe/34k</vt:lpwstr>
  </property>
  <property fmtid="{D5CDD505-2E9C-101B-9397-08002B2CF9AE}" pid="4" name="_NewReviewCycle">
    <vt:lpwstr/>
  </property>
  <property fmtid="{D5CDD505-2E9C-101B-9397-08002B2CF9AE}" pid="5" name="_2015_ms_pID_7253432">
    <vt:lpwstr>/g==</vt:lpwstr>
  </property>
  <property fmtid="{D5CDD505-2E9C-101B-9397-08002B2CF9AE}" pid="6" name="TitusGUID">
    <vt:lpwstr>d13d0c97-1544-48d9-94ae-758c3fa742a4</vt:lpwstr>
  </property>
  <property fmtid="{D5CDD505-2E9C-101B-9397-08002B2CF9AE}" pid="7" name="CTP_TimeStamp">
    <vt:lpwstr>2018-05-24 00:15:42Z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0x010100F3E9551B3FDDA24EBF0A209BAAD637CA</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1610951929</vt:lpwstr>
  </property>
</Properties>
</file>