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1"/>
  </p:notesMasterIdLst>
  <p:sldIdLst>
    <p:sldId id="256" r:id="rId5"/>
    <p:sldId id="398" r:id="rId6"/>
    <p:sldId id="400" r:id="rId7"/>
    <p:sldId id="401" r:id="rId8"/>
    <p:sldId id="402" r:id="rId9"/>
    <p:sldId id="418" r:id="rId10"/>
    <p:sldId id="410" r:id="rId11"/>
    <p:sldId id="411" r:id="rId12"/>
    <p:sldId id="412" r:id="rId13"/>
    <p:sldId id="403" r:id="rId14"/>
    <p:sldId id="416" r:id="rId15"/>
    <p:sldId id="404" r:id="rId16"/>
    <p:sldId id="419" r:id="rId17"/>
    <p:sldId id="413" r:id="rId18"/>
    <p:sldId id="414" r:id="rId19"/>
    <p:sldId id="415"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thea Huang (黃汀華)" initials="AH(" lastIdx="1" clrIdx="6">
    <p:extLst>
      <p:ext uri="{19B8F6BF-5375-455C-9EA6-DF929625EA0E}">
        <p15:presenceInfo xmlns:p15="http://schemas.microsoft.com/office/powerpoint/2012/main" userId="S-1-5-21-1711831044-1024940897-1435325219-95549" providerId="AD"/>
      </p:ext>
    </p:extLst>
  </p:cmAuthor>
  <p:cmAuthor id="1" name="Dimnik, Riikka (Nokia - FI/Espoo)" initials="DR(-F" lastIdx="1" clrIdx="0">
    <p:extLst>
      <p:ext uri="{19B8F6BF-5375-455C-9EA6-DF929625EA0E}">
        <p15:presenceInfo xmlns:p15="http://schemas.microsoft.com/office/powerpoint/2012/main" userId="S::riikka.dimnik@nokia.com::28b283ba-3728-4151-aaaa-b125c93f7283" providerId="AD"/>
      </p:ext>
    </p:extLst>
  </p:cmAuthor>
  <p:cmAuthor id="8" name="Chu-Hsiang Huang" initials="CH" lastIdx="1" clrIdx="7">
    <p:extLst>
      <p:ext uri="{19B8F6BF-5375-455C-9EA6-DF929625EA0E}">
        <p15:presenceInfo xmlns:p15="http://schemas.microsoft.com/office/powerpoint/2012/main" userId="S::chuhsian@qti.qualcomm.com::543a1667-cf7d-4263-9c3a-2bbd98271c62" providerId="AD"/>
      </p:ext>
    </p:extLst>
  </p:cmAuthor>
  <p:cmAuthor id="2" name="Santhan Thangarasa" initials="ST" lastIdx="14" clrIdx="1">
    <p:extLst>
      <p:ext uri="{19B8F6BF-5375-455C-9EA6-DF929625EA0E}">
        <p15:presenceInfo xmlns:p15="http://schemas.microsoft.com/office/powerpoint/2012/main" userId="S::santhan.thangarasa@ericsson.com::408d9f9c-4a2c-4dc8-a0f4-253ef568dfdf" providerId="AD"/>
      </p:ext>
    </p:extLst>
  </p:cmAuthor>
  <p:cmAuthor id="3" name="Huawei" initials="HW" lastIdx="3" clrIdx="2">
    <p:extLst>
      <p:ext uri="{19B8F6BF-5375-455C-9EA6-DF929625EA0E}">
        <p15:presenceInfo xmlns:p15="http://schemas.microsoft.com/office/powerpoint/2012/main" userId="Huawei" providerId="None"/>
      </p:ext>
    </p:extLst>
  </p:cmAuthor>
  <p:cmAuthor id="4" name="vivo-Yanliang Sun" initials="v" lastIdx="10" clrIdx="3">
    <p:extLst>
      <p:ext uri="{19B8F6BF-5375-455C-9EA6-DF929625EA0E}">
        <p15:presenceInfo xmlns:p15="http://schemas.microsoft.com/office/powerpoint/2012/main" userId="vivo-Yanliang Sun" providerId="None"/>
      </p:ext>
    </p:extLst>
  </p:cmAuthor>
  <p:cmAuthor id="5" name="shiyuan" initials="sy" lastIdx="1" clrIdx="4">
    <p:extLst>
      <p:ext uri="{19B8F6BF-5375-455C-9EA6-DF929625EA0E}">
        <p15:presenceInfo xmlns:p15="http://schemas.microsoft.com/office/powerpoint/2012/main" userId="shiyuan" providerId="None"/>
      </p:ext>
    </p:extLst>
  </p:cmAuthor>
  <p:cmAuthor id="6" name="Nokia" initials="NOK" lastIdx="5" clrIdx="5">
    <p:extLst>
      <p:ext uri="{19B8F6BF-5375-455C-9EA6-DF929625EA0E}">
        <p15:presenceInfo xmlns:p15="http://schemas.microsoft.com/office/powerpoint/2012/main" userId="Noki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3" autoAdjust="0"/>
    <p:restoredTop sz="94660"/>
  </p:normalViewPr>
  <p:slideViewPr>
    <p:cSldViewPr snapToGrid="0">
      <p:cViewPr varScale="1">
        <p:scale>
          <a:sx n="82" d="100"/>
          <a:sy n="82" d="100"/>
        </p:scale>
        <p:origin x="629"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30F7D7-134D-42B7-AE95-DEADC3706EE1}" type="datetimeFigureOut">
              <a:rPr lang="en-US" smtClean="0"/>
              <a:t>4/20/2021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3E3DB82-86C9-40DB-8E69-8FF3ADB49700}" type="slidenum">
              <a:rPr lang="en-US" smtClean="0"/>
              <a:t>‹#›</a:t>
            </a:fld>
            <a:endParaRPr lang="en-US"/>
          </a:p>
        </p:txBody>
      </p:sp>
    </p:spTree>
    <p:extLst>
      <p:ext uri="{BB962C8B-B14F-4D97-AF65-F5344CB8AC3E}">
        <p14:creationId xmlns:p14="http://schemas.microsoft.com/office/powerpoint/2010/main" val="21951665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14</a:t>
            </a:fld>
            <a:endParaRPr lang="zh-CN" altLang="en-US"/>
          </a:p>
        </p:txBody>
      </p:sp>
    </p:spTree>
    <p:extLst>
      <p:ext uri="{BB962C8B-B14F-4D97-AF65-F5344CB8AC3E}">
        <p14:creationId xmlns:p14="http://schemas.microsoft.com/office/powerpoint/2010/main" val="34667001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6AE9D634-359D-4497-A247-B0B36131D116}" type="slidenum">
              <a:rPr lang="zh-CN" altLang="en-US" smtClean="0"/>
              <a:t>15</a:t>
            </a:fld>
            <a:endParaRPr lang="zh-CN" altLang="en-US"/>
          </a:p>
        </p:txBody>
      </p:sp>
    </p:spTree>
    <p:extLst>
      <p:ext uri="{BB962C8B-B14F-4D97-AF65-F5344CB8AC3E}">
        <p14:creationId xmlns:p14="http://schemas.microsoft.com/office/powerpoint/2010/main" val="16251712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091566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013121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9974039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645528"/>
          </a:xfrm>
        </p:spPr>
        <p:txBody>
          <a:bodyPr/>
          <a:lstStyle/>
          <a:p>
            <a:r>
              <a:rPr lang="en-US"/>
              <a:t>Click to edit Master title style</a:t>
            </a:r>
          </a:p>
        </p:txBody>
      </p:sp>
      <p:sp>
        <p:nvSpPr>
          <p:cNvPr id="3" name="Content Placeholder 2"/>
          <p:cNvSpPr>
            <a:spLocks noGrp="1"/>
          </p:cNvSpPr>
          <p:nvPr>
            <p:ph idx="1"/>
          </p:nvPr>
        </p:nvSpPr>
        <p:spPr>
          <a:xfrm>
            <a:off x="838200" y="1155032"/>
            <a:ext cx="10515600" cy="502193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45697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648C7F4-13AF-48F3-AC15-68074B1A4FD5}" type="datetimeFigureOut">
              <a:rPr lang="en-US" smtClean="0"/>
              <a:pPr/>
              <a:t>4/20/2021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4235442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32633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648C7F4-13AF-48F3-AC15-68074B1A4FD5}" type="datetimeFigureOut">
              <a:rPr lang="en-US" smtClean="0"/>
              <a:pPr/>
              <a:t>4/20/2021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2599797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648C7F4-13AF-48F3-AC15-68074B1A4FD5}" type="datetimeFigureOut">
              <a:rPr lang="en-US" smtClean="0"/>
              <a:pPr/>
              <a:t>4/20/2021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147587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48C7F4-13AF-48F3-AC15-68074B1A4FD5}" type="datetimeFigureOut">
              <a:rPr lang="en-US" smtClean="0"/>
              <a:pPr/>
              <a:t>4/20/2021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6844113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22122943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648C7F4-13AF-48F3-AC15-68074B1A4FD5}" type="datetimeFigureOut">
              <a:rPr lang="en-US" smtClean="0"/>
              <a:pPr/>
              <a:t>4/20/2021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B70F0CA-85E8-44C2-963C-59E8C77AF8E4}" type="slidenum">
              <a:rPr lang="en-US" smtClean="0"/>
              <a:pPr/>
              <a:t>‹#›</a:t>
            </a:fld>
            <a:endParaRPr lang="en-US"/>
          </a:p>
        </p:txBody>
      </p:sp>
    </p:spTree>
    <p:extLst>
      <p:ext uri="{BB962C8B-B14F-4D97-AF65-F5344CB8AC3E}">
        <p14:creationId xmlns:p14="http://schemas.microsoft.com/office/powerpoint/2010/main" val="647681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648C7F4-13AF-48F3-AC15-68074B1A4FD5}" type="datetimeFigureOut">
              <a:rPr lang="en-US" smtClean="0"/>
              <a:pPr/>
              <a:t>4/20/2021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F0CA-85E8-44C2-963C-59E8C77AF8E4}" type="slidenum">
              <a:rPr lang="en-US" smtClean="0"/>
              <a:pPr/>
              <a:t>‹#›</a:t>
            </a:fld>
            <a:endParaRPr lang="en-US"/>
          </a:p>
        </p:txBody>
      </p:sp>
    </p:spTree>
    <p:extLst>
      <p:ext uri="{BB962C8B-B14F-4D97-AF65-F5344CB8AC3E}">
        <p14:creationId xmlns:p14="http://schemas.microsoft.com/office/powerpoint/2010/main" val="9909783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0369" y="1640986"/>
            <a:ext cx="11345839" cy="2739945"/>
          </a:xfrm>
        </p:spPr>
        <p:txBody>
          <a:bodyPr>
            <a:normAutofit fontScale="90000"/>
          </a:bodyPr>
          <a:lstStyle/>
          <a:p>
            <a:r>
              <a:rPr lang="en-US" dirty="0"/>
              <a:t>WF on NR UE Power Saving Enhancements</a:t>
            </a:r>
            <a:br>
              <a:rPr lang="en-US" dirty="0"/>
            </a:br>
            <a:r>
              <a:rPr lang="en-US" dirty="0"/>
              <a:t/>
            </a:r>
            <a:br>
              <a:rPr lang="en-US" dirty="0"/>
            </a:br>
            <a:r>
              <a:rPr lang="en-US" sz="4000" dirty="0"/>
              <a:t>(All agreements in RAN4#9</a:t>
            </a:r>
            <a:r>
              <a:rPr lang="en-US" altLang="zh-TW" sz="4000" dirty="0"/>
              <a:t>8-bis-</a:t>
            </a:r>
            <a:r>
              <a:rPr lang="en-US" sz="4000" dirty="0"/>
              <a:t>e in email thread #224)</a:t>
            </a:r>
          </a:p>
        </p:txBody>
      </p:sp>
      <p:sp>
        <p:nvSpPr>
          <p:cNvPr id="3" name="Subtitle 2"/>
          <p:cNvSpPr>
            <a:spLocks noGrp="1"/>
          </p:cNvSpPr>
          <p:nvPr>
            <p:ph type="subTitle" idx="1"/>
          </p:nvPr>
        </p:nvSpPr>
        <p:spPr>
          <a:xfrm>
            <a:off x="1524000" y="4817668"/>
            <a:ext cx="9144000" cy="958755"/>
          </a:xfrm>
        </p:spPr>
        <p:txBody>
          <a:bodyPr>
            <a:normAutofit/>
          </a:bodyPr>
          <a:lstStyle/>
          <a:p>
            <a:r>
              <a:rPr lang="en-US" sz="2800" dirty="0" err="1"/>
              <a:t>MediaTek</a:t>
            </a:r>
            <a:r>
              <a:rPr lang="en-US" sz="2800" dirty="0"/>
              <a:t>, vivo</a:t>
            </a:r>
            <a:endParaRPr lang="en-US" sz="2800" strike="sngStrike" dirty="0"/>
          </a:p>
        </p:txBody>
      </p:sp>
      <p:sp>
        <p:nvSpPr>
          <p:cNvPr id="4" name="Rectangle 3"/>
          <p:cNvSpPr/>
          <p:nvPr/>
        </p:nvSpPr>
        <p:spPr>
          <a:xfrm>
            <a:off x="378940" y="199033"/>
            <a:ext cx="11302313" cy="923330"/>
          </a:xfrm>
          <a:prstGeom prst="rect">
            <a:avLst/>
          </a:prstGeom>
        </p:spPr>
        <p:txBody>
          <a:bodyPr wrap="square">
            <a:spAutoFit/>
          </a:bodyPr>
          <a:lstStyle/>
          <a:p>
            <a:pPr hangingPunct="0"/>
            <a:r>
              <a:rPr lang="en-GB" b="1" dirty="0"/>
              <a:t>3GPP TSG-RAN WG4 Meeting #98-bis-e                                                                                                                        R4-2</a:t>
            </a:r>
            <a:r>
              <a:rPr lang="en-US" altLang="zh-TW" b="1" dirty="0"/>
              <a:t>105797</a:t>
            </a:r>
            <a:endParaRPr lang="en-GB" b="1" dirty="0"/>
          </a:p>
          <a:p>
            <a:pPr hangingPunct="0"/>
            <a:r>
              <a:rPr lang="en-US" b="1" dirty="0"/>
              <a:t>Electronic Meeting, </a:t>
            </a:r>
            <a:r>
              <a:rPr lang="en-GB" altLang="zh-TW" b="1" dirty="0"/>
              <a:t>12</a:t>
            </a:r>
            <a:r>
              <a:rPr lang="en-GB" altLang="zh-TW" b="1" baseline="30000" dirty="0"/>
              <a:t>th</a:t>
            </a:r>
            <a:r>
              <a:rPr lang="en-GB" altLang="zh-TW" b="1" dirty="0"/>
              <a:t> – 20</a:t>
            </a:r>
            <a:r>
              <a:rPr lang="en-GB" altLang="zh-TW" b="1" baseline="30000" dirty="0"/>
              <a:t>th</a:t>
            </a:r>
            <a:r>
              <a:rPr lang="en-GB" altLang="zh-TW" b="1" dirty="0"/>
              <a:t> April, 2021</a:t>
            </a:r>
          </a:p>
          <a:p>
            <a:pPr hangingPunct="0"/>
            <a:r>
              <a:rPr lang="en-GB" b="1" dirty="0"/>
              <a:t>Agenda Items: 8.9</a:t>
            </a:r>
            <a:endParaRPr lang="en-US" b="1" dirty="0"/>
          </a:p>
        </p:txBody>
      </p:sp>
    </p:spTree>
    <p:extLst>
      <p:ext uri="{BB962C8B-B14F-4D97-AF65-F5344CB8AC3E}">
        <p14:creationId xmlns:p14="http://schemas.microsoft.com/office/powerpoint/2010/main" val="18868206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scheme</a:t>
            </a:r>
            <a:endParaRPr lang="zh-TW" altLang="en-US" sz="4000" dirty="0"/>
          </a:p>
        </p:txBody>
      </p:sp>
      <p:sp>
        <p:nvSpPr>
          <p:cNvPr id="3" name="內容版面配置區 2"/>
          <p:cNvSpPr>
            <a:spLocks noGrp="1"/>
          </p:cNvSpPr>
          <p:nvPr>
            <p:ph idx="1"/>
          </p:nvPr>
        </p:nvSpPr>
        <p:spPr>
          <a:xfrm>
            <a:off x="838200" y="1155032"/>
            <a:ext cx="10515600" cy="5518900"/>
          </a:xfrm>
        </p:spPr>
        <p:txBody>
          <a:bodyPr>
            <a:normAutofit fontScale="85000" lnSpcReduction="20000"/>
          </a:bodyPr>
          <a:lstStyle/>
          <a:p>
            <a:pPr marL="0" indent="0">
              <a:buNone/>
            </a:pPr>
            <a:r>
              <a:rPr lang="en-GB" altLang="zh-TW" sz="1600" b="1" u="sng" dirty="0"/>
              <a:t>Issue 2-4-1: Relaxed evaluation period of RLM/BFD</a:t>
            </a:r>
            <a:endParaRPr lang="zh-TW" altLang="zh-TW" sz="1600" dirty="0"/>
          </a:p>
          <a:p>
            <a:pPr marL="0" indent="0">
              <a:buNone/>
            </a:pPr>
            <a:r>
              <a:rPr lang="en-GB" altLang="zh-TW" sz="1500" dirty="0"/>
              <a:t>Scaling factor defining the relaxed RLM/BFD evaluation period is defined based on max(TDRX, TSSB). FFS the following options</a:t>
            </a:r>
          </a:p>
          <a:p>
            <a:r>
              <a:rPr lang="en-GB" altLang="zh-TW" sz="1500" dirty="0"/>
              <a:t>Option 1:The similar definition of RLM/BFD evaluation period in Rel-15 can be reused as Max(T, Ceil([Y] x P x N) x Max(TDRX,TSSB))</a:t>
            </a:r>
          </a:p>
          <a:p>
            <a:r>
              <a:rPr lang="en-GB" altLang="zh-TW" sz="1500" dirty="0"/>
              <a:t>Option 2: If power saving conditions are satisfied, allow </a:t>
            </a:r>
            <a:r>
              <a:rPr lang="en-GB" altLang="zh-TW" sz="1500" dirty="0" err="1"/>
              <a:t>T</a:t>
            </a:r>
            <a:r>
              <a:rPr lang="en-GB" altLang="zh-TW" sz="1500" baseline="-25000" dirty="0" err="1"/>
              <a:t>Evaluate_ps_out_SSB</a:t>
            </a:r>
            <a:r>
              <a:rPr lang="en-GB" altLang="zh-TW" sz="1500" dirty="0"/>
              <a:t> for the first OOS indication and the original </a:t>
            </a:r>
            <a:r>
              <a:rPr lang="en-GB" altLang="zh-TW" sz="1500" dirty="0" err="1"/>
              <a:t>T</a:t>
            </a:r>
            <a:r>
              <a:rPr lang="en-GB" altLang="zh-TW" sz="1500" baseline="-25000" dirty="0" err="1"/>
              <a:t>Evaluate_out_SSB</a:t>
            </a:r>
            <a:r>
              <a:rPr lang="en-GB" altLang="zh-TW" sz="1500" baseline="-25000" dirty="0"/>
              <a:t> </a:t>
            </a:r>
            <a:r>
              <a:rPr lang="en-GB" altLang="zh-TW" sz="1500" dirty="0"/>
              <a:t>doesn’t apply</a:t>
            </a:r>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endParaRPr lang="en-GB" altLang="zh-TW" sz="1500" dirty="0"/>
          </a:p>
          <a:p>
            <a:r>
              <a:rPr lang="en-US" altLang="zh-TW" sz="1500" dirty="0">
                <a:solidFill>
                  <a:srgbClr val="FF0000"/>
                </a:solidFill>
              </a:rPr>
              <a:t>Option 3: modify the Rel-15 wording in the requirements as follows</a:t>
            </a:r>
          </a:p>
          <a:p>
            <a:pPr lvl="1"/>
            <a:r>
              <a:rPr lang="en-US" altLang="zh-TW" sz="1500" dirty="0">
                <a:solidFill>
                  <a:srgbClr val="FF0000"/>
                </a:solidFill>
              </a:rPr>
              <a:t>the new evaluation period </a:t>
            </a:r>
            <a:r>
              <a:rPr lang="en-US" altLang="zh-TW" sz="1500" dirty="0" err="1">
                <a:solidFill>
                  <a:srgbClr val="FF0000"/>
                </a:solidFill>
              </a:rPr>
              <a:t>TEvaluate_out_SSB</a:t>
            </a:r>
            <a:r>
              <a:rPr lang="en-US" altLang="zh-TW" sz="1500" dirty="0">
                <a:solidFill>
                  <a:srgbClr val="FF0000"/>
                </a:solidFill>
              </a:rPr>
              <a:t>-Relaxed is specified as </a:t>
            </a:r>
            <a:r>
              <a:rPr lang="en-US" altLang="zh-TW" sz="1500" dirty="0">
                <a:solidFill>
                  <a:srgbClr val="FF0000"/>
                </a:solidFill>
                <a:highlight>
                  <a:srgbClr val="FFFF00"/>
                </a:highlight>
              </a:rPr>
              <a:t>K1* </a:t>
            </a:r>
            <a:r>
              <a:rPr lang="en-US" altLang="zh-TW" sz="1500" dirty="0" err="1">
                <a:solidFill>
                  <a:srgbClr val="FF0000"/>
                </a:solidFill>
              </a:rPr>
              <a:t>TEvaluate_out_SSB</a:t>
            </a:r>
            <a:r>
              <a:rPr lang="en-US" altLang="zh-TW" sz="1500" dirty="0">
                <a:solidFill>
                  <a:srgbClr val="FF0000"/>
                </a:solidFill>
              </a:rPr>
              <a:t>, where </a:t>
            </a:r>
            <a:r>
              <a:rPr lang="en-US" altLang="zh-TW" sz="1500" dirty="0" err="1">
                <a:solidFill>
                  <a:srgbClr val="FF0000"/>
                </a:solidFill>
              </a:rPr>
              <a:t>TEvaluate_out_SSB</a:t>
            </a:r>
            <a:r>
              <a:rPr lang="en-US" altLang="zh-TW" sz="1500" dirty="0">
                <a:solidFill>
                  <a:srgbClr val="FF0000"/>
                </a:solidFill>
              </a:rPr>
              <a:t> is as specified in clause 8.1.3.2 in TS 38.133 .</a:t>
            </a:r>
          </a:p>
          <a:p>
            <a:pPr lvl="1"/>
            <a:r>
              <a:rPr lang="en-US" altLang="zh-TW" sz="1500" dirty="0">
                <a:solidFill>
                  <a:srgbClr val="FF0000"/>
                </a:solidFill>
              </a:rPr>
              <a:t>the new indication period </a:t>
            </a:r>
            <a:r>
              <a:rPr lang="en-US" altLang="zh-TW" sz="1500" dirty="0" err="1">
                <a:solidFill>
                  <a:srgbClr val="FF0000"/>
                </a:solidFill>
              </a:rPr>
              <a:t>TIndication_interval</a:t>
            </a:r>
            <a:r>
              <a:rPr lang="en-US" altLang="zh-TW" sz="1500" dirty="0">
                <a:solidFill>
                  <a:srgbClr val="FF0000"/>
                </a:solidFill>
              </a:rPr>
              <a:t>-Relaxed is specified as </a:t>
            </a:r>
            <a:r>
              <a:rPr lang="en-US" altLang="zh-TW" sz="1500" dirty="0">
                <a:solidFill>
                  <a:srgbClr val="FF0000"/>
                </a:solidFill>
                <a:highlight>
                  <a:srgbClr val="FFFF00"/>
                </a:highlight>
              </a:rPr>
              <a:t>K2* </a:t>
            </a:r>
            <a:r>
              <a:rPr lang="en-US" altLang="zh-TW" sz="1500" dirty="0" err="1">
                <a:solidFill>
                  <a:srgbClr val="FF0000"/>
                </a:solidFill>
              </a:rPr>
              <a:t>TIndication_interval</a:t>
            </a:r>
            <a:r>
              <a:rPr lang="en-US" altLang="zh-TW" sz="1500" dirty="0">
                <a:solidFill>
                  <a:srgbClr val="FF0000"/>
                </a:solidFill>
              </a:rPr>
              <a:t> where </a:t>
            </a:r>
            <a:r>
              <a:rPr lang="en-US" altLang="zh-TW" sz="1500" dirty="0" err="1">
                <a:solidFill>
                  <a:srgbClr val="FF0000"/>
                </a:solidFill>
              </a:rPr>
              <a:t>TIndication_interval</a:t>
            </a:r>
            <a:r>
              <a:rPr lang="en-US" altLang="zh-TW" sz="1500" dirty="0">
                <a:solidFill>
                  <a:srgbClr val="FF0000"/>
                </a:solidFill>
              </a:rPr>
              <a:t> is as specified in clause 8.1.6 in TS 38.133.</a:t>
            </a:r>
          </a:p>
          <a:p>
            <a:pPr lvl="1"/>
            <a:r>
              <a:rPr lang="en-US" altLang="zh-TW" sz="1500" dirty="0">
                <a:solidFill>
                  <a:srgbClr val="FF0000"/>
                </a:solidFill>
              </a:rPr>
              <a:t>FFS whether K1=K2</a:t>
            </a:r>
          </a:p>
          <a:p>
            <a:r>
              <a:rPr lang="en-US" altLang="zh-TW" sz="1500" dirty="0">
                <a:solidFill>
                  <a:srgbClr val="0070C0"/>
                </a:solidFill>
              </a:rPr>
              <a:t>Other options are not precluded.</a:t>
            </a:r>
            <a:endParaRPr lang="en-US" altLang="zh-TW" sz="1500" dirty="0">
              <a:solidFill>
                <a:srgbClr val="FF0000"/>
              </a:solidFill>
            </a:endParaRPr>
          </a:p>
          <a:p>
            <a:endParaRPr lang="en-GB" altLang="zh-TW" sz="1100" dirty="0"/>
          </a:p>
          <a:p>
            <a:endParaRPr lang="en-GB" altLang="zh-TW" sz="1100" dirty="0"/>
          </a:p>
          <a:p>
            <a:endParaRPr lang="en-GB" altLang="zh-TW" sz="1100" dirty="0"/>
          </a:p>
          <a:p>
            <a:endParaRPr lang="en-GB" altLang="zh-TW" sz="1100" dirty="0"/>
          </a:p>
          <a:p>
            <a:endParaRPr lang="en-GB" altLang="zh-TW" sz="1100" dirty="0"/>
          </a:p>
        </p:txBody>
      </p:sp>
      <p:graphicFrame>
        <p:nvGraphicFramePr>
          <p:cNvPr id="7" name="表格 6"/>
          <p:cNvGraphicFramePr>
            <a:graphicFrameLocks noGrp="1"/>
          </p:cNvGraphicFramePr>
          <p:nvPr>
            <p:extLst>
              <p:ext uri="{D42A27DB-BD31-4B8C-83A1-F6EECF244321}">
                <p14:modId xmlns:p14="http://schemas.microsoft.com/office/powerpoint/2010/main" val="462674219"/>
              </p:ext>
            </p:extLst>
          </p:nvPr>
        </p:nvGraphicFramePr>
        <p:xfrm>
          <a:off x="1990826" y="2613827"/>
          <a:ext cx="3384223" cy="1583952"/>
        </p:xfrm>
        <a:graphic>
          <a:graphicData uri="http://schemas.openxmlformats.org/drawingml/2006/table">
            <a:tbl>
              <a:tblPr firstRow="1" firstCol="1" bandRow="1">
                <a:tableStyleId>{5C22544A-7EE6-4342-B048-85BDC9FD1C3A}</a:tableStyleId>
              </a:tblPr>
              <a:tblGrid>
                <a:gridCol w="1252869">
                  <a:extLst>
                    <a:ext uri="{9D8B030D-6E8A-4147-A177-3AD203B41FA5}">
                      <a16:colId xmlns:a16="http://schemas.microsoft.com/office/drawing/2014/main" val="20000"/>
                    </a:ext>
                  </a:extLst>
                </a:gridCol>
                <a:gridCol w="2131354">
                  <a:extLst>
                    <a:ext uri="{9D8B030D-6E8A-4147-A177-3AD203B41FA5}">
                      <a16:colId xmlns:a16="http://schemas.microsoft.com/office/drawing/2014/main" val="20001"/>
                    </a:ext>
                  </a:extLst>
                </a:gridCol>
              </a:tblGrid>
              <a:tr h="178538">
                <a:tc>
                  <a:txBody>
                    <a:bodyPr/>
                    <a:lstStyle/>
                    <a:p>
                      <a:pPr marL="39370" fontAlgn="ctr">
                        <a:spcBef>
                          <a:spcPts val="500"/>
                        </a:spcBef>
                        <a:spcAft>
                          <a:spcPts val="0"/>
                        </a:spcAft>
                      </a:pPr>
                      <a:r>
                        <a:rPr lang="en-GB" sz="1050" dirty="0">
                          <a:solidFill>
                            <a:sysClr val="windowText" lastClr="000000"/>
                          </a:solidFill>
                          <a:effectLst/>
                        </a:rPr>
                        <a:t>Configuration</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err="1">
                          <a:solidFill>
                            <a:sysClr val="windowText" lastClr="000000"/>
                          </a:solidFill>
                          <a:effectLst/>
                        </a:rPr>
                        <a:t>T</a:t>
                      </a:r>
                      <a:r>
                        <a:rPr lang="en-GB" sz="1050" baseline="-25000" dirty="0" err="1">
                          <a:solidFill>
                            <a:sysClr val="windowText" lastClr="000000"/>
                          </a:solidFill>
                          <a:effectLst/>
                        </a:rPr>
                        <a:t>Evaluate_ps_out_SSB</a:t>
                      </a:r>
                      <a:r>
                        <a:rPr lang="en-GB" sz="1050" dirty="0">
                          <a:solidFill>
                            <a:sysClr val="windowText" lastClr="000000"/>
                          </a:solidFill>
                          <a:effectLst/>
                        </a:rPr>
                        <a:t> (</a:t>
                      </a:r>
                      <a:r>
                        <a:rPr lang="en-GB" sz="1050" dirty="0" err="1">
                          <a:solidFill>
                            <a:sysClr val="windowText" lastClr="000000"/>
                          </a:solidFill>
                          <a:effectLst/>
                        </a:rPr>
                        <a:t>ms</a:t>
                      </a:r>
                      <a:r>
                        <a:rPr lang="en-GB" sz="1050" dirty="0">
                          <a:solidFill>
                            <a:sysClr val="windowText" lastClr="000000"/>
                          </a:solidFill>
                          <a:effectLst/>
                        </a:rPr>
                        <a:t>) </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0"/>
                  </a:ext>
                </a:extLst>
              </a:tr>
              <a:tr h="178538">
                <a:tc>
                  <a:txBody>
                    <a:bodyPr/>
                    <a:lstStyle/>
                    <a:p>
                      <a:pPr marL="39370" fontAlgn="ctr">
                        <a:spcBef>
                          <a:spcPts val="500"/>
                        </a:spcBef>
                        <a:spcAft>
                          <a:spcPts val="0"/>
                        </a:spcAft>
                      </a:pPr>
                      <a:r>
                        <a:rPr lang="en-GB" sz="1050" dirty="0">
                          <a:solidFill>
                            <a:sysClr val="windowText" lastClr="000000"/>
                          </a:solidFill>
                          <a:effectLst/>
                        </a:rPr>
                        <a:t>no 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9446">
                <a:tc>
                  <a:txBody>
                    <a:bodyPr/>
                    <a:lstStyle/>
                    <a:p>
                      <a:pPr marL="39370" fontAlgn="ctr">
                        <a:spcBef>
                          <a:spcPts val="500"/>
                        </a:spcBef>
                        <a:spcAft>
                          <a:spcPts val="0"/>
                        </a:spcAft>
                      </a:pPr>
                      <a:r>
                        <a:rPr lang="en-GB" sz="1050">
                          <a:solidFill>
                            <a:sysClr val="windowText" lastClr="000000"/>
                          </a:solidFill>
                          <a:effectLst/>
                        </a:rPr>
                        <a:t>DRX cycle</a:t>
                      </a:r>
                      <a:r>
                        <a:rPr lang="en-US" sz="1050">
                          <a:solidFill>
                            <a:sysClr val="windowText" lastClr="000000"/>
                          </a:solidFill>
                          <a:effectLst/>
                        </a:rPr>
                        <a:t>≤</a:t>
                      </a:r>
                      <a:r>
                        <a:rPr lang="en-GB" sz="1050">
                          <a:solidFill>
                            <a:sysClr val="windowText" lastClr="000000"/>
                          </a:solidFill>
                          <a:effectLst/>
                        </a:rPr>
                        <a:t>80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Max(200, Ceil(30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Max(T</a:t>
                      </a:r>
                      <a:r>
                        <a:rPr lang="en-GB" sz="1050" baseline="-25000" dirty="0">
                          <a:solidFill>
                            <a:sysClr val="windowText" lastClr="000000"/>
                          </a:solidFill>
                          <a:effectLst/>
                        </a:rPr>
                        <a:t>DRX</a:t>
                      </a:r>
                      <a:r>
                        <a:rPr lang="en-GB" sz="1050" dirty="0">
                          <a:solidFill>
                            <a:sysClr val="windowText" lastClr="000000"/>
                          </a:solidFill>
                          <a:effectLst/>
                        </a:rPr>
                        <a:t>,T</a:t>
                      </a:r>
                      <a:r>
                        <a:rPr lang="en-GB" sz="1050" baseline="-25000" dirty="0">
                          <a:solidFill>
                            <a:sysClr val="windowText" lastClr="000000"/>
                          </a:solidFill>
                          <a:effectLst/>
                        </a:rPr>
                        <a:t>SSB</a:t>
                      </a:r>
                      <a:r>
                        <a:rPr lang="en-GB" sz="1050" dirty="0">
                          <a:solidFill>
                            <a:sysClr val="windowText" lastClr="000000"/>
                          </a:solidFill>
                          <a:effectLst/>
                        </a:rPr>
                        <a:t>))</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49446">
                <a:tc>
                  <a:txBody>
                    <a:bodyPr/>
                    <a:lstStyle/>
                    <a:p>
                      <a:pPr marL="39370" fontAlgn="ctr">
                        <a:spcBef>
                          <a:spcPts val="500"/>
                        </a:spcBef>
                        <a:spcAft>
                          <a:spcPts val="0"/>
                        </a:spcAft>
                      </a:pPr>
                      <a:r>
                        <a:rPr lang="en-GB" sz="1050">
                          <a:solidFill>
                            <a:sysClr val="windowText" lastClr="000000"/>
                          </a:solidFill>
                          <a:effectLst/>
                        </a:rPr>
                        <a:t>80ms&lt;DRX cycle</a:t>
                      </a:r>
                      <a:r>
                        <a:rPr lang="en-US" sz="1050">
                          <a:solidFill>
                            <a:sysClr val="windowText" lastClr="000000"/>
                          </a:solidFill>
                          <a:effectLst/>
                        </a:rPr>
                        <a:t>≤</a:t>
                      </a:r>
                      <a:r>
                        <a:rPr lang="en-GB" sz="1050">
                          <a:solidFill>
                            <a:sysClr val="windowText" lastClr="000000"/>
                          </a:solidFill>
                          <a:effectLst/>
                        </a:rPr>
                        <a:t>320</a:t>
                      </a:r>
                      <a:r>
                        <a:rPr lang="en-US" sz="1050">
                          <a:solidFill>
                            <a:sysClr val="windowText" lastClr="000000"/>
                          </a:solidFill>
                          <a:effectLst/>
                        </a:rPr>
                        <a:t>ms</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a:solidFill>
                            <a:sysClr val="windowText" lastClr="000000"/>
                          </a:solidFill>
                          <a:effectLst/>
                        </a:rPr>
                        <a:t>Max(200, Ceil(20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P) </a:t>
                      </a:r>
                      <a:r>
                        <a:rPr lang="en-GB" sz="1050">
                          <a:solidFill>
                            <a:sysClr val="windowText" lastClr="000000"/>
                          </a:solidFill>
                          <a:effectLst/>
                          <a:sym typeface="Symbol" panose="05050102010706020507" pitchFamily="18" charset="2"/>
                        </a:rPr>
                        <a:t></a:t>
                      </a:r>
                      <a:r>
                        <a:rPr lang="en-GB" sz="1050">
                          <a:solidFill>
                            <a:sysClr val="windowText" lastClr="000000"/>
                          </a:solidFill>
                          <a:effectLst/>
                        </a:rPr>
                        <a:t> Max(T</a:t>
                      </a:r>
                      <a:r>
                        <a:rPr lang="en-GB" sz="1050" baseline="-25000">
                          <a:solidFill>
                            <a:sysClr val="windowText" lastClr="000000"/>
                          </a:solidFill>
                          <a:effectLst/>
                        </a:rPr>
                        <a:t>DRX</a:t>
                      </a:r>
                      <a:r>
                        <a:rPr lang="en-GB" sz="1050">
                          <a:solidFill>
                            <a:sysClr val="windowText" lastClr="000000"/>
                          </a:solidFill>
                          <a:effectLst/>
                        </a:rPr>
                        <a:t>,T</a:t>
                      </a:r>
                      <a:r>
                        <a:rPr lang="en-GB" sz="1050" baseline="-25000">
                          <a:solidFill>
                            <a:sysClr val="windowText" lastClr="000000"/>
                          </a:solidFill>
                          <a:effectLst/>
                        </a:rPr>
                        <a:t>SSB</a:t>
                      </a:r>
                      <a:r>
                        <a:rPr lang="en-GB" sz="1050">
                          <a:solidFill>
                            <a:sysClr val="windowText" lastClr="000000"/>
                          </a:solidFill>
                          <a:effectLst/>
                        </a:rPr>
                        <a:t>))</a:t>
                      </a:r>
                      <a:endParaRPr lang="zh-TW" sz="105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178538">
                <a:tc>
                  <a:txBody>
                    <a:bodyPr/>
                    <a:lstStyle/>
                    <a:p>
                      <a:pPr marL="39370" fontAlgn="ctr">
                        <a:spcBef>
                          <a:spcPts val="500"/>
                        </a:spcBef>
                        <a:spcAft>
                          <a:spcPts val="0"/>
                        </a:spcAft>
                      </a:pPr>
                      <a:r>
                        <a:rPr lang="en-GB" sz="1050" dirty="0">
                          <a:solidFill>
                            <a:sysClr val="windowText" lastClr="000000"/>
                          </a:solidFill>
                          <a:effectLst/>
                        </a:rPr>
                        <a:t>DRX cycle&gt;320</a:t>
                      </a:r>
                      <a:r>
                        <a:rPr lang="en-US" sz="1050" dirty="0" err="1">
                          <a:solidFill>
                            <a:sysClr val="windowText" lastClr="000000"/>
                          </a:solidFill>
                          <a:effectLst/>
                        </a:rPr>
                        <a:t>ms</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204470" fontAlgn="ctr">
                        <a:spcBef>
                          <a:spcPts val="500"/>
                        </a:spcBef>
                        <a:spcAft>
                          <a:spcPts val="0"/>
                        </a:spcAft>
                      </a:pPr>
                      <a:r>
                        <a:rPr lang="en-GB" sz="1050" dirty="0">
                          <a:solidFill>
                            <a:sysClr val="windowText" lastClr="000000"/>
                          </a:solidFill>
                          <a:effectLst/>
                        </a:rPr>
                        <a:t>Ceil(10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P) </a:t>
                      </a:r>
                      <a:r>
                        <a:rPr lang="en-GB" sz="1050" dirty="0">
                          <a:solidFill>
                            <a:sysClr val="windowText" lastClr="000000"/>
                          </a:solidFill>
                          <a:effectLst/>
                          <a:sym typeface="Symbol" panose="05050102010706020507" pitchFamily="18" charset="2"/>
                        </a:rPr>
                        <a:t></a:t>
                      </a:r>
                      <a:r>
                        <a:rPr lang="en-GB" sz="1050" dirty="0">
                          <a:solidFill>
                            <a:sysClr val="windowText" lastClr="000000"/>
                          </a:solidFill>
                          <a:effectLst/>
                        </a:rPr>
                        <a:t> T</a:t>
                      </a:r>
                      <a:r>
                        <a:rPr lang="en-GB" sz="1050" baseline="-25000" dirty="0">
                          <a:solidFill>
                            <a:sysClr val="windowText" lastClr="000000"/>
                          </a:solidFill>
                          <a:effectLst/>
                        </a:rPr>
                        <a:t>DRX</a:t>
                      </a:r>
                      <a:endParaRPr lang="zh-TW" sz="105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49446">
                <a:tc gridSpan="2">
                  <a:txBody>
                    <a:bodyPr/>
                    <a:lstStyle/>
                    <a:p>
                      <a:pPr marL="92075" indent="0" fontAlgn="ctr">
                        <a:spcBef>
                          <a:spcPts val="500"/>
                        </a:spcBef>
                        <a:spcAft>
                          <a:spcPts val="0"/>
                        </a:spcAft>
                      </a:pPr>
                      <a:r>
                        <a:rPr lang="en-GB" sz="1050" b="0" dirty="0">
                          <a:solidFill>
                            <a:sysClr val="windowText" lastClr="000000"/>
                          </a:solidFill>
                          <a:effectLst/>
                        </a:rPr>
                        <a:t>NOTE:	T</a:t>
                      </a:r>
                      <a:r>
                        <a:rPr lang="en-GB" sz="1050" b="0" baseline="-25000" dirty="0">
                          <a:solidFill>
                            <a:sysClr val="windowText" lastClr="000000"/>
                          </a:solidFill>
                          <a:effectLst/>
                        </a:rPr>
                        <a:t>SSB</a:t>
                      </a:r>
                      <a:r>
                        <a:rPr lang="en-GB" sz="1050" b="0" dirty="0">
                          <a:solidFill>
                            <a:sysClr val="windowText" lastClr="000000"/>
                          </a:solidFill>
                          <a:effectLst/>
                        </a:rPr>
                        <a:t> is the periodicity of the SSB configured for RLM. T</a:t>
                      </a:r>
                      <a:r>
                        <a:rPr lang="en-GB" sz="1050" b="0" baseline="-25000" dirty="0">
                          <a:solidFill>
                            <a:sysClr val="windowText" lastClr="000000"/>
                          </a:solidFill>
                          <a:effectLst/>
                        </a:rPr>
                        <a:t>DRX</a:t>
                      </a:r>
                      <a:r>
                        <a:rPr lang="en-GB" sz="1050" b="0" dirty="0">
                          <a:solidFill>
                            <a:sysClr val="windowText" lastClr="000000"/>
                          </a:solidFill>
                          <a:effectLst/>
                        </a:rPr>
                        <a:t> is the DRX cycle length.</a:t>
                      </a:r>
                      <a:endParaRPr lang="zh-TW" sz="105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graphicFrame>
        <p:nvGraphicFramePr>
          <p:cNvPr id="8" name="表格 7"/>
          <p:cNvGraphicFramePr>
            <a:graphicFrameLocks noGrp="1"/>
          </p:cNvGraphicFramePr>
          <p:nvPr>
            <p:extLst>
              <p:ext uri="{D42A27DB-BD31-4B8C-83A1-F6EECF244321}">
                <p14:modId xmlns:p14="http://schemas.microsoft.com/office/powerpoint/2010/main" val="32476048"/>
              </p:ext>
            </p:extLst>
          </p:nvPr>
        </p:nvGraphicFramePr>
        <p:xfrm>
          <a:off x="6367419" y="2747914"/>
          <a:ext cx="4801077" cy="1592500"/>
        </p:xfrm>
        <a:graphic>
          <a:graphicData uri="http://schemas.openxmlformats.org/drawingml/2006/table">
            <a:tbl>
              <a:tblPr firstRow="1" firstCol="1" bandRow="1">
                <a:tableStyleId>{5C22544A-7EE6-4342-B048-85BDC9FD1C3A}</a:tableStyleId>
              </a:tblPr>
              <a:tblGrid>
                <a:gridCol w="1487473">
                  <a:extLst>
                    <a:ext uri="{9D8B030D-6E8A-4147-A177-3AD203B41FA5}">
                      <a16:colId xmlns:a16="http://schemas.microsoft.com/office/drawing/2014/main" val="20000"/>
                    </a:ext>
                  </a:extLst>
                </a:gridCol>
                <a:gridCol w="3313604">
                  <a:extLst>
                    <a:ext uri="{9D8B030D-6E8A-4147-A177-3AD203B41FA5}">
                      <a16:colId xmlns:a16="http://schemas.microsoft.com/office/drawing/2014/main" val="20001"/>
                    </a:ext>
                  </a:extLst>
                </a:gridCol>
              </a:tblGrid>
              <a:tr h="201212">
                <a:tc>
                  <a:txBody>
                    <a:bodyPr/>
                    <a:lstStyle/>
                    <a:p>
                      <a:pPr marL="39370" fontAlgn="ctr">
                        <a:spcBef>
                          <a:spcPts val="500"/>
                        </a:spcBef>
                        <a:spcAft>
                          <a:spcPts val="0"/>
                        </a:spcAft>
                      </a:pPr>
                      <a:r>
                        <a:rPr lang="en-GB" sz="900" dirty="0">
                          <a:solidFill>
                            <a:sysClr val="windowText" lastClr="000000"/>
                          </a:solidFill>
                          <a:effectLst/>
                        </a:rPr>
                        <a:t>Configuration</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T</a:t>
                      </a:r>
                      <a:r>
                        <a:rPr lang="en-GB" sz="900" baseline="-25000">
                          <a:solidFill>
                            <a:sysClr val="windowText" lastClr="000000"/>
                          </a:solidFill>
                          <a:effectLst/>
                        </a:rPr>
                        <a:t>Evaluate_ps_out_SSB</a:t>
                      </a:r>
                      <a:r>
                        <a:rPr lang="en-GB" sz="900">
                          <a:solidFill>
                            <a:sysClr val="windowText" lastClr="000000"/>
                          </a:solidFill>
                          <a:effectLst/>
                        </a:rPr>
                        <a:t> (ms) </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01212">
                <a:tc>
                  <a:txBody>
                    <a:bodyPr/>
                    <a:lstStyle/>
                    <a:p>
                      <a:pPr marL="39370" fontAlgn="ctr">
                        <a:spcBef>
                          <a:spcPts val="500"/>
                        </a:spcBef>
                        <a:spcAft>
                          <a:spcPts val="0"/>
                        </a:spcAft>
                      </a:pPr>
                      <a:r>
                        <a:rPr lang="en-GB" sz="900" dirty="0">
                          <a:solidFill>
                            <a:sysClr val="windowText" lastClr="000000"/>
                          </a:solidFill>
                          <a:effectLst/>
                        </a:rPr>
                        <a:t>no DRX</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93826">
                <a:tc>
                  <a:txBody>
                    <a:bodyPr/>
                    <a:lstStyle/>
                    <a:p>
                      <a:pPr marL="39370" fontAlgn="ctr">
                        <a:spcBef>
                          <a:spcPts val="500"/>
                        </a:spcBef>
                        <a:spcAft>
                          <a:spcPts val="0"/>
                        </a:spcAft>
                      </a:pPr>
                      <a:r>
                        <a:rPr lang="en-GB" sz="900" dirty="0">
                          <a:solidFill>
                            <a:sysClr val="windowText" lastClr="000000"/>
                          </a:solidFill>
                          <a:effectLst/>
                        </a:rPr>
                        <a:t>DRX cycle</a:t>
                      </a:r>
                      <a:r>
                        <a:rPr lang="en-US" sz="900" dirty="0">
                          <a:solidFill>
                            <a:sysClr val="windowText" lastClr="000000"/>
                          </a:solidFill>
                          <a:effectLst/>
                        </a:rPr>
                        <a:t>≤</a:t>
                      </a:r>
                      <a:r>
                        <a:rPr lang="en-GB" sz="900" dirty="0">
                          <a:solidFill>
                            <a:sysClr val="windowText" lastClr="000000"/>
                          </a:solidFill>
                          <a:effectLst/>
                        </a:rPr>
                        <a:t>80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dirty="0">
                          <a:solidFill>
                            <a:sysClr val="windowText" lastClr="000000"/>
                          </a:solidFill>
                          <a:effectLst/>
                        </a:rPr>
                        <a:t>Max(200, Ceil(15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P) </a:t>
                      </a:r>
                      <a:r>
                        <a:rPr lang="en-GB" sz="900" dirty="0">
                          <a:solidFill>
                            <a:sysClr val="windowText" lastClr="000000"/>
                          </a:solidFill>
                          <a:effectLst/>
                          <a:sym typeface="Symbol" panose="05050102010706020507" pitchFamily="18" charset="2"/>
                        </a:rPr>
                        <a:t></a:t>
                      </a:r>
                      <a:r>
                        <a:rPr lang="en-GB" sz="900" dirty="0">
                          <a:solidFill>
                            <a:sysClr val="windowText" lastClr="000000"/>
                          </a:solidFill>
                          <a:effectLst/>
                        </a:rPr>
                        <a:t> Max(T</a:t>
                      </a:r>
                      <a:r>
                        <a:rPr lang="en-GB" sz="900" baseline="-25000" dirty="0">
                          <a:solidFill>
                            <a:sysClr val="windowText" lastClr="000000"/>
                          </a:solidFill>
                          <a:effectLst/>
                        </a:rPr>
                        <a:t>DRX</a:t>
                      </a:r>
                      <a:r>
                        <a:rPr lang="en-GB" sz="900" dirty="0">
                          <a:solidFill>
                            <a:sysClr val="windowText" lastClr="000000"/>
                          </a:solidFill>
                          <a:effectLst/>
                        </a:rPr>
                        <a:t>,T</a:t>
                      </a:r>
                      <a:r>
                        <a:rPr lang="en-GB" sz="900" baseline="-25000" dirty="0">
                          <a:solidFill>
                            <a:sysClr val="windowText" lastClr="000000"/>
                          </a:solidFill>
                          <a:effectLst/>
                        </a:rPr>
                        <a:t>SSB</a:t>
                      </a:r>
                      <a:r>
                        <a:rPr lang="en-GB" sz="900" dirty="0">
                          <a:solidFill>
                            <a:sysClr val="windowText" lastClr="000000"/>
                          </a:solidFill>
                          <a:effectLst/>
                        </a:rPr>
                        <a:t>) </a:t>
                      </a:r>
                      <a:r>
                        <a:rPr lang="en-GB" sz="900" dirty="0">
                          <a:solidFill>
                            <a:sysClr val="windowText" lastClr="000000"/>
                          </a:solidFill>
                          <a:effectLst/>
                          <a:highlight>
                            <a:srgbClr val="FFFF00"/>
                          </a:highlight>
                        </a:rPr>
                        <a:t>+ (K-1) </a:t>
                      </a:r>
                      <a:r>
                        <a:rPr lang="en-GB" sz="900" dirty="0">
                          <a:solidFill>
                            <a:sysClr val="windowText" lastClr="000000"/>
                          </a:solidFill>
                          <a:effectLst/>
                          <a:highlight>
                            <a:srgbClr val="FFFF00"/>
                          </a:highlight>
                          <a:sym typeface="Symbol" panose="05050102010706020507" pitchFamily="18" charset="2"/>
                        </a:rPr>
                        <a:t></a:t>
                      </a:r>
                      <a:r>
                        <a:rPr lang="en-GB" sz="900" dirty="0">
                          <a:solidFill>
                            <a:sysClr val="windowText" lastClr="000000"/>
                          </a:solidFill>
                          <a:effectLst/>
                          <a:highlight>
                            <a:srgbClr val="FFFF00"/>
                          </a:highlight>
                        </a:rPr>
                        <a:t> Max(T</a:t>
                      </a:r>
                      <a:r>
                        <a:rPr lang="en-GB" sz="900" baseline="-25000" dirty="0">
                          <a:solidFill>
                            <a:sysClr val="windowText" lastClr="000000"/>
                          </a:solidFill>
                          <a:effectLst/>
                          <a:highlight>
                            <a:srgbClr val="FFFF00"/>
                          </a:highlight>
                        </a:rPr>
                        <a:t>DRX</a:t>
                      </a:r>
                      <a:r>
                        <a:rPr lang="en-GB" sz="900" dirty="0">
                          <a:solidFill>
                            <a:sysClr val="windowText" lastClr="000000"/>
                          </a:solidFill>
                          <a:effectLst/>
                          <a:highlight>
                            <a:srgbClr val="FFFF00"/>
                          </a:highlight>
                        </a:rPr>
                        <a:t>,T</a:t>
                      </a:r>
                      <a:r>
                        <a:rPr lang="en-GB" sz="900" baseline="-25000" dirty="0">
                          <a:solidFill>
                            <a:sysClr val="windowText" lastClr="000000"/>
                          </a:solidFill>
                          <a:effectLst/>
                          <a:highlight>
                            <a:srgbClr val="FFFF00"/>
                          </a:highlight>
                        </a:rPr>
                        <a:t>SSB</a:t>
                      </a:r>
                      <a:r>
                        <a:rPr lang="en-GB" sz="900" dirty="0">
                          <a:solidFill>
                            <a:sysClr val="windowText" lastClr="000000"/>
                          </a:solidFill>
                          <a:effectLst/>
                          <a:highlight>
                            <a:srgbClr val="FFFF00"/>
                          </a:highlight>
                        </a:rPr>
                        <a:t>)</a:t>
                      </a:r>
                      <a:r>
                        <a:rPr lang="en-GB" sz="900" dirty="0">
                          <a:solidFill>
                            <a:sysClr val="windowText" lastClr="000000"/>
                          </a:solidFill>
                          <a:effectLst/>
                        </a:rPr>
                        <a:t>)</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01212">
                <a:tc>
                  <a:txBody>
                    <a:bodyPr/>
                    <a:lstStyle/>
                    <a:p>
                      <a:pPr marL="39370" fontAlgn="ctr">
                        <a:spcBef>
                          <a:spcPts val="500"/>
                        </a:spcBef>
                        <a:spcAft>
                          <a:spcPts val="0"/>
                        </a:spcAft>
                      </a:pPr>
                      <a:r>
                        <a:rPr lang="en-GB" sz="900" dirty="0">
                          <a:solidFill>
                            <a:sysClr val="windowText" lastClr="000000"/>
                          </a:solidFill>
                          <a:effectLst/>
                        </a:rPr>
                        <a:t>80ms&lt;DRX cycle</a:t>
                      </a:r>
                      <a:r>
                        <a:rPr lang="en-US" sz="900" dirty="0">
                          <a:solidFill>
                            <a:sysClr val="windowText" lastClr="000000"/>
                          </a:solidFill>
                          <a:effectLst/>
                        </a:rPr>
                        <a:t>≤</a:t>
                      </a:r>
                      <a:r>
                        <a:rPr lang="en-GB" sz="900" dirty="0">
                          <a:solidFill>
                            <a:sysClr val="windowText" lastClr="000000"/>
                          </a:solidFill>
                          <a:effectLst/>
                        </a:rPr>
                        <a: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Max(200, Ceil(15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Max(T</a:t>
                      </a:r>
                      <a:r>
                        <a:rPr lang="en-GB" sz="900" baseline="-25000">
                          <a:solidFill>
                            <a:sysClr val="windowText" lastClr="000000"/>
                          </a:solidFill>
                          <a:effectLst/>
                        </a:rPr>
                        <a:t>DRX</a:t>
                      </a:r>
                      <a:r>
                        <a:rPr lang="en-GB" sz="900">
                          <a:solidFill>
                            <a:sysClr val="windowText" lastClr="000000"/>
                          </a:solidFill>
                          <a:effectLst/>
                        </a:rPr>
                        <a:t>,T</a:t>
                      </a:r>
                      <a:r>
                        <a:rPr lang="en-GB" sz="900" baseline="-25000">
                          <a:solidFill>
                            <a:sysClr val="windowText" lastClr="000000"/>
                          </a:solidFill>
                          <a:effectLst/>
                        </a:rPr>
                        <a:t>SSB</a:t>
                      </a:r>
                      <a:r>
                        <a:rPr lang="en-GB" sz="900">
                          <a:solidFill>
                            <a:sysClr val="windowText" lastClr="000000"/>
                          </a:solidFill>
                          <a:effectLst/>
                        </a:rPr>
                        <a:t>))</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01212">
                <a:tc>
                  <a:txBody>
                    <a:bodyPr/>
                    <a:lstStyle/>
                    <a:p>
                      <a:pPr marL="39370" fontAlgn="ctr">
                        <a:spcBef>
                          <a:spcPts val="500"/>
                        </a:spcBef>
                        <a:spcAft>
                          <a:spcPts val="0"/>
                        </a:spcAft>
                      </a:pPr>
                      <a:r>
                        <a:rPr lang="en-GB" sz="900" dirty="0">
                          <a:solidFill>
                            <a:sysClr val="windowText" lastClr="000000"/>
                          </a:solidFill>
                          <a:effectLst/>
                        </a:rPr>
                        <a:t>DRX cycle&gt;320</a:t>
                      </a:r>
                      <a:r>
                        <a:rPr lang="en-US" sz="900" dirty="0" err="1">
                          <a:solidFill>
                            <a:sysClr val="windowText" lastClr="000000"/>
                          </a:solidFill>
                          <a:effectLst/>
                        </a:rPr>
                        <a:t>ms</a:t>
                      </a:r>
                      <a:endParaRPr lang="zh-TW" sz="90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204470" fontAlgn="ctr">
                        <a:spcBef>
                          <a:spcPts val="500"/>
                        </a:spcBef>
                        <a:spcAft>
                          <a:spcPts val="0"/>
                        </a:spcAft>
                      </a:pPr>
                      <a:r>
                        <a:rPr lang="en-GB" sz="900">
                          <a:solidFill>
                            <a:sysClr val="windowText" lastClr="000000"/>
                          </a:solidFill>
                          <a:effectLst/>
                        </a:rPr>
                        <a:t>Ceil(10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P) </a:t>
                      </a:r>
                      <a:r>
                        <a:rPr lang="en-GB" sz="900">
                          <a:solidFill>
                            <a:sysClr val="windowText" lastClr="000000"/>
                          </a:solidFill>
                          <a:effectLst/>
                          <a:sym typeface="Symbol" panose="05050102010706020507" pitchFamily="18" charset="2"/>
                        </a:rPr>
                        <a:t></a:t>
                      </a:r>
                      <a:r>
                        <a:rPr lang="en-GB" sz="900">
                          <a:solidFill>
                            <a:sysClr val="windowText" lastClr="000000"/>
                          </a:solidFill>
                          <a:effectLst/>
                        </a:rPr>
                        <a:t> T</a:t>
                      </a:r>
                      <a:r>
                        <a:rPr lang="en-GB" sz="900" baseline="-25000">
                          <a:solidFill>
                            <a:sysClr val="windowText" lastClr="000000"/>
                          </a:solidFill>
                          <a:effectLst/>
                        </a:rPr>
                        <a:t>DRX</a:t>
                      </a:r>
                      <a:endParaRPr lang="zh-TW" sz="90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393826">
                <a:tc gridSpan="2">
                  <a:txBody>
                    <a:bodyPr/>
                    <a:lstStyle/>
                    <a:p>
                      <a:pPr marL="182563" indent="0" fontAlgn="ctr">
                        <a:spcBef>
                          <a:spcPts val="500"/>
                        </a:spcBef>
                        <a:spcAft>
                          <a:spcPts val="0"/>
                        </a:spcAft>
                      </a:pPr>
                      <a:r>
                        <a:rPr lang="en-GB" sz="900" b="0" dirty="0">
                          <a:solidFill>
                            <a:sysClr val="windowText" lastClr="000000"/>
                          </a:solidFill>
                          <a:effectLst/>
                        </a:rPr>
                        <a:t>NOTE:	T</a:t>
                      </a:r>
                      <a:r>
                        <a:rPr lang="en-GB" sz="900" b="0" baseline="-25000" dirty="0">
                          <a:solidFill>
                            <a:sysClr val="windowText" lastClr="000000"/>
                          </a:solidFill>
                          <a:effectLst/>
                        </a:rPr>
                        <a:t>SSB</a:t>
                      </a:r>
                      <a:r>
                        <a:rPr lang="en-GB" sz="900" b="0" dirty="0">
                          <a:solidFill>
                            <a:sysClr val="windowText" lastClr="000000"/>
                          </a:solidFill>
                          <a:effectLst/>
                        </a:rPr>
                        <a:t> is the periodicity of the SSB configured for RLM. T</a:t>
                      </a:r>
                      <a:r>
                        <a:rPr lang="en-GB" sz="900" b="0" baseline="-25000" dirty="0">
                          <a:solidFill>
                            <a:sysClr val="windowText" lastClr="000000"/>
                          </a:solidFill>
                          <a:effectLst/>
                        </a:rPr>
                        <a:t>DRX</a:t>
                      </a:r>
                      <a:r>
                        <a:rPr lang="en-GB" sz="900" b="0" dirty="0">
                          <a:solidFill>
                            <a:sysClr val="windowText" lastClr="000000"/>
                          </a:solidFill>
                          <a:effectLst/>
                        </a:rPr>
                        <a:t> is the DRX cycle length, </a:t>
                      </a:r>
                      <a:r>
                        <a:rPr lang="en-GB" sz="900" b="0" dirty="0">
                          <a:solidFill>
                            <a:sysClr val="windowText" lastClr="000000"/>
                          </a:solidFill>
                          <a:effectLst/>
                          <a:highlight>
                            <a:srgbClr val="FFFF00"/>
                          </a:highlight>
                        </a:rPr>
                        <a:t>K is the relaxation factor</a:t>
                      </a:r>
                      <a:r>
                        <a:rPr lang="en-GB" sz="900" b="0" dirty="0">
                          <a:solidFill>
                            <a:sysClr val="windowText" lastClr="000000"/>
                          </a:solidFill>
                          <a:effectLst/>
                        </a:rPr>
                        <a:t>.</a:t>
                      </a:r>
                      <a:endParaRPr lang="zh-TW" sz="900" b="0" dirty="0">
                        <a:solidFill>
                          <a:sysClr val="windowText" lastClr="000000"/>
                        </a:solidFill>
                        <a:effectLst/>
                        <a:latin typeface="Times New Roman" panose="02020603050405020304" pitchFamily="18" charset="0"/>
                        <a:ea typeface="SimSun" panose="02010600030101010101" pitchFamily="2" charset="-122"/>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zh-TW" altLang="en-US"/>
                    </a:p>
                  </a:txBody>
                  <a:tcPr/>
                </a:tc>
                <a:extLst>
                  <a:ext uri="{0D108BD9-81ED-4DB2-BD59-A6C34878D82A}">
                    <a16:rowId xmlns:a16="http://schemas.microsoft.com/office/drawing/2014/main" val="10005"/>
                  </a:ext>
                </a:extLst>
              </a:tr>
            </a:tbl>
          </a:graphicData>
        </a:graphic>
      </p:graphicFrame>
      <p:sp>
        <p:nvSpPr>
          <p:cNvPr id="9" name="矩形 8"/>
          <p:cNvSpPr/>
          <p:nvPr/>
        </p:nvSpPr>
        <p:spPr>
          <a:xfrm>
            <a:off x="2630970" y="2230683"/>
            <a:ext cx="699230" cy="246221"/>
          </a:xfrm>
          <a:prstGeom prst="rect">
            <a:avLst/>
          </a:prstGeom>
        </p:spPr>
        <p:txBody>
          <a:bodyPr wrap="none">
            <a:spAutoFit/>
          </a:bodyPr>
          <a:lstStyle/>
          <a:p>
            <a:r>
              <a:rPr lang="en-GB" altLang="zh-TW" sz="1000" dirty="0"/>
              <a:t>Option 2a</a:t>
            </a:r>
            <a:endParaRPr lang="zh-TW" altLang="en-US" sz="1000" dirty="0"/>
          </a:p>
        </p:txBody>
      </p:sp>
      <p:sp>
        <p:nvSpPr>
          <p:cNvPr id="10" name="矩形 9"/>
          <p:cNvSpPr/>
          <p:nvPr/>
        </p:nvSpPr>
        <p:spPr>
          <a:xfrm>
            <a:off x="7550690" y="2402124"/>
            <a:ext cx="705642" cy="246221"/>
          </a:xfrm>
          <a:prstGeom prst="rect">
            <a:avLst/>
          </a:prstGeom>
        </p:spPr>
        <p:txBody>
          <a:bodyPr wrap="none">
            <a:spAutoFit/>
          </a:bodyPr>
          <a:lstStyle/>
          <a:p>
            <a:r>
              <a:rPr lang="en-GB" altLang="zh-TW" sz="1000" dirty="0"/>
              <a:t>Option 2b</a:t>
            </a:r>
            <a:endParaRPr lang="zh-TW" altLang="en-US" sz="1000" dirty="0"/>
          </a:p>
        </p:txBody>
      </p:sp>
    </p:spTree>
    <p:extLst>
      <p:ext uri="{BB962C8B-B14F-4D97-AF65-F5344CB8AC3E}">
        <p14:creationId xmlns:p14="http://schemas.microsoft.com/office/powerpoint/2010/main" val="15855293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Autofit/>
          </a:bodyPr>
          <a:lstStyle/>
          <a:p>
            <a:r>
              <a:rPr lang="en-GB" altLang="zh-TW" sz="2800" b="1" u="sng" dirty="0">
                <a:latin typeface="+mn-lt"/>
                <a:ea typeface="+mn-ea"/>
                <a:cs typeface="+mn-cs"/>
              </a:rPr>
              <a:t>Issue 2-4-2: Are the parameters of relaxation criteria predefined or configurable</a:t>
            </a:r>
            <a:endParaRPr lang="zh-TW" altLang="en-US" sz="2800" b="1" u="sng" dirty="0">
              <a:latin typeface="+mn-lt"/>
              <a:ea typeface="+mn-ea"/>
              <a:cs typeface="+mn-cs"/>
            </a:endParaRPr>
          </a:p>
        </p:txBody>
      </p:sp>
      <p:sp>
        <p:nvSpPr>
          <p:cNvPr id="3" name="內容版面配置區 2"/>
          <p:cNvSpPr>
            <a:spLocks noGrp="1"/>
          </p:cNvSpPr>
          <p:nvPr>
            <p:ph idx="1"/>
          </p:nvPr>
        </p:nvSpPr>
        <p:spPr/>
        <p:txBody>
          <a:bodyPr/>
          <a:lstStyle/>
          <a:p>
            <a:pPr lvl="0" fontAlgn="ctr"/>
            <a:r>
              <a:rPr lang="en-GB" altLang="zh-TW" sz="2400" dirty="0"/>
              <a:t>The parameters of relaxation criteria can be configured by the network. </a:t>
            </a:r>
          </a:p>
          <a:p>
            <a:pPr lvl="1" fontAlgn="ctr"/>
            <a:r>
              <a:rPr lang="en-GB" altLang="zh-TW" sz="2000" dirty="0"/>
              <a:t>Option 1: The relaxation criteria shall be configured by the network to the UE. If the threshold (criteria) is not configured, it means the UE cannot go into relaxation mode.” </a:t>
            </a:r>
            <a:endParaRPr lang="zh-TW" altLang="zh-TW" sz="2000" dirty="0"/>
          </a:p>
          <a:p>
            <a:pPr lvl="1" fontAlgn="ctr"/>
            <a:r>
              <a:rPr lang="en-GB" altLang="zh-TW" sz="2000" dirty="0"/>
              <a:t>Option 2: The parameters of relaxation criterion of low mobility and entering condition of good cell quality can be configured by the network. Exit condition of good cell quality is FFS.</a:t>
            </a:r>
          </a:p>
          <a:p>
            <a:pPr lvl="1" fontAlgn="ctr"/>
            <a:r>
              <a:rPr lang="en-GB" altLang="zh-TW" sz="2000" dirty="0">
                <a:solidFill>
                  <a:srgbClr val="C00000"/>
                </a:solidFill>
              </a:rPr>
              <a:t>Option 3: </a:t>
            </a:r>
            <a:r>
              <a:rPr lang="en-US" altLang="zh-CN" sz="2000" dirty="0">
                <a:solidFill>
                  <a:srgbClr val="C00000"/>
                </a:solidFill>
              </a:rPr>
              <a:t>The parameters used in good serving link quality criteria are predefined. FFS other potential parameters</a:t>
            </a:r>
            <a:r>
              <a:rPr lang="en-US" altLang="zh-CN" sz="2000" dirty="0"/>
              <a:t>.</a:t>
            </a:r>
            <a:r>
              <a:rPr lang="en-GB" altLang="zh-TW" sz="2000" dirty="0"/>
              <a:t> </a:t>
            </a:r>
            <a:endParaRPr lang="zh-TW" altLang="zh-TW" sz="2000" dirty="0"/>
          </a:p>
          <a:p>
            <a:endParaRPr lang="zh-TW" altLang="en-US" dirty="0"/>
          </a:p>
        </p:txBody>
      </p:sp>
    </p:spTree>
    <p:extLst>
      <p:ext uri="{BB962C8B-B14F-4D97-AF65-F5344CB8AC3E}">
        <p14:creationId xmlns:p14="http://schemas.microsoft.com/office/powerpoint/2010/main" val="33483836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918210" y="674972"/>
            <a:ext cx="10515600" cy="5021931"/>
          </a:xfrm>
        </p:spPr>
        <p:txBody>
          <a:bodyPr>
            <a:normAutofit/>
          </a:bodyPr>
          <a:lstStyle/>
          <a:p>
            <a:pPr marL="0" indent="0">
              <a:buNone/>
            </a:pPr>
            <a:r>
              <a:rPr lang="en-GB" altLang="zh-TW" sz="2400" b="1" u="sng" dirty="0"/>
              <a:t>Issue 2-4-3: network or UE to determine the relaxation criteria is fulfilled or not</a:t>
            </a:r>
            <a:endParaRPr lang="zh-TW" altLang="zh-TW" sz="2400" dirty="0"/>
          </a:p>
          <a:p>
            <a:pPr marL="0" indent="0">
              <a:buNone/>
            </a:pPr>
            <a:r>
              <a:rPr lang="en-GB" altLang="zh-TW" sz="2400" dirty="0"/>
              <a:t>UE determines whether the relaxation criteria can be fulfilled or not</a:t>
            </a:r>
            <a:r>
              <a:rPr lang="en-GB" altLang="zh-TW" sz="2400" dirty="0">
                <a:solidFill>
                  <a:srgbClr val="FF0000"/>
                </a:solidFill>
              </a:rPr>
              <a:t> based on the relaxation </a:t>
            </a:r>
            <a:r>
              <a:rPr lang="en-GB" altLang="zh-TW" sz="2400" dirty="0" smtClean="0">
                <a:solidFill>
                  <a:srgbClr val="FF0000"/>
                </a:solidFill>
              </a:rPr>
              <a:t>criteria.</a:t>
            </a:r>
            <a:endParaRPr lang="en-GB" altLang="zh-TW" sz="2400" strike="sngStrike" dirty="0">
              <a:solidFill>
                <a:srgbClr val="FF0000"/>
              </a:solidFill>
            </a:endParaRPr>
          </a:p>
          <a:p>
            <a:pPr marL="0" indent="0">
              <a:buNone/>
            </a:pPr>
            <a:r>
              <a:rPr lang="en-GB" altLang="zh-TW" sz="2400" b="1" u="sng" dirty="0"/>
              <a:t>Issue 2-5-4: Applicability for BFD relaxation requirement</a:t>
            </a:r>
            <a:endParaRPr lang="zh-TW" altLang="zh-TW" sz="2400" dirty="0"/>
          </a:p>
          <a:p>
            <a:pPr marL="0" indent="0">
              <a:buNone/>
            </a:pPr>
            <a:r>
              <a:rPr lang="en-GB" altLang="zh-TW" sz="2400" dirty="0"/>
              <a:t>As the legacy BFD requirement, the BFD relaxation requirement is applicable for </a:t>
            </a:r>
            <a:r>
              <a:rPr lang="en-GB" altLang="zh-TW" sz="2400" dirty="0" err="1"/>
              <a:t>PCell</a:t>
            </a:r>
            <a:r>
              <a:rPr lang="en-GB" altLang="zh-TW" sz="2400" dirty="0"/>
              <a:t>, </a:t>
            </a:r>
            <a:r>
              <a:rPr lang="en-GB" altLang="zh-TW" sz="2400" dirty="0" err="1"/>
              <a:t>PSCell</a:t>
            </a:r>
            <a:r>
              <a:rPr lang="en-GB" altLang="zh-TW" sz="2400" dirty="0"/>
              <a:t> and all configured </a:t>
            </a:r>
            <a:r>
              <a:rPr lang="en-GB" altLang="zh-TW" sz="2400" dirty="0" err="1"/>
              <a:t>SCells</a:t>
            </a:r>
            <a:r>
              <a:rPr lang="en-GB" altLang="zh-TW" sz="2400" dirty="0"/>
              <a:t>. </a:t>
            </a:r>
          </a:p>
          <a:p>
            <a:pPr marL="0" indent="0">
              <a:buNone/>
            </a:pPr>
            <a:endParaRPr lang="en-GB" altLang="zh-TW" sz="2400" dirty="0"/>
          </a:p>
          <a:p>
            <a:pPr marL="0" indent="0">
              <a:buNone/>
            </a:pPr>
            <a:r>
              <a:rPr lang="en-GB" altLang="zh-TW" sz="2500" b="1" u="sng" dirty="0">
                <a:solidFill>
                  <a:srgbClr val="0000CC"/>
                </a:solidFill>
              </a:rPr>
              <a:t>Issue 2-5-2/2-5-3</a:t>
            </a:r>
          </a:p>
          <a:p>
            <a:pPr marL="0" indent="0">
              <a:buNone/>
            </a:pPr>
            <a:r>
              <a:rPr lang="en-US" altLang="zh-TW" sz="2400" dirty="0" smtClean="0">
                <a:solidFill>
                  <a:srgbClr val="C00000"/>
                </a:solidFill>
              </a:rPr>
              <a:t>FFS: whether RAN4 need to </a:t>
            </a:r>
            <a:r>
              <a:rPr lang="en-US" altLang="zh-TW" sz="2400" dirty="0" smtClean="0">
                <a:solidFill>
                  <a:srgbClr val="0000CC"/>
                </a:solidFill>
              </a:rPr>
              <a:t>introduce </a:t>
            </a:r>
            <a:r>
              <a:rPr lang="en-US" altLang="zh-TW" sz="2400" dirty="0">
                <a:solidFill>
                  <a:srgbClr val="0000CC"/>
                </a:solidFill>
              </a:rPr>
              <a:t>R17 RLM/BFD relaxation requirement in intra-band CA for the case that RLM on a </a:t>
            </a:r>
            <a:r>
              <a:rPr lang="en-US" altLang="zh-TW" sz="2400" dirty="0" err="1">
                <a:solidFill>
                  <a:srgbClr val="0000CC"/>
                </a:solidFill>
              </a:rPr>
              <a:t>SpCell</a:t>
            </a:r>
            <a:r>
              <a:rPr lang="en-US" altLang="zh-TW" sz="2400" dirty="0">
                <a:solidFill>
                  <a:srgbClr val="0000CC"/>
                </a:solidFill>
              </a:rPr>
              <a:t> and BFD on a </a:t>
            </a:r>
            <a:r>
              <a:rPr lang="en-US" altLang="zh-TW" sz="2400" dirty="0" err="1">
                <a:solidFill>
                  <a:srgbClr val="0000CC"/>
                </a:solidFill>
              </a:rPr>
              <a:t>Scell</a:t>
            </a:r>
            <a:r>
              <a:rPr lang="en-US" altLang="zh-TW" sz="2400" dirty="0">
                <a:solidFill>
                  <a:srgbClr val="0000CC"/>
                </a:solidFill>
              </a:rPr>
              <a:t>.</a:t>
            </a:r>
          </a:p>
          <a:p>
            <a:pPr marL="0" indent="0">
              <a:buNone/>
            </a:pPr>
            <a:endParaRPr lang="en-GB" altLang="zh-TW" sz="2400" dirty="0">
              <a:solidFill>
                <a:srgbClr val="0000CC"/>
              </a:solidFill>
            </a:endParaRPr>
          </a:p>
          <a:p>
            <a:pPr marL="0" indent="0">
              <a:buNone/>
            </a:pPr>
            <a:endParaRPr lang="sv-SE" sz="2400" dirty="0"/>
          </a:p>
          <a:p>
            <a:pPr marL="0" indent="0">
              <a:buNone/>
            </a:pPr>
            <a:endParaRPr lang="zh-TW" altLang="zh-TW" sz="2400" dirty="0"/>
          </a:p>
          <a:p>
            <a:pPr marL="0" indent="0">
              <a:buNone/>
            </a:pPr>
            <a:endParaRPr lang="zh-TW" altLang="en-US" dirty="0"/>
          </a:p>
        </p:txBody>
      </p:sp>
    </p:spTree>
    <p:extLst>
      <p:ext uri="{BB962C8B-B14F-4D97-AF65-F5344CB8AC3E}">
        <p14:creationId xmlns:p14="http://schemas.microsoft.com/office/powerpoint/2010/main" val="31007013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487F2-0DAC-45F8-8956-804D34653489}"/>
              </a:ext>
            </a:extLst>
          </p:cNvPr>
          <p:cNvSpPr>
            <a:spLocks noGrp="1"/>
          </p:cNvSpPr>
          <p:nvPr>
            <p:ph type="title"/>
          </p:nvPr>
        </p:nvSpPr>
        <p:spPr/>
        <p:txBody>
          <a:bodyPr>
            <a:normAutofit fontScale="90000"/>
          </a:bodyPr>
          <a:lstStyle/>
          <a:p>
            <a:r>
              <a:rPr lang="sv-SE" dirty="0">
                <a:solidFill>
                  <a:srgbClr val="0000CC"/>
                </a:solidFill>
              </a:rPr>
              <a:t>Relaxation in intra-band CA</a:t>
            </a:r>
          </a:p>
        </p:txBody>
      </p:sp>
      <p:sp>
        <p:nvSpPr>
          <p:cNvPr id="3" name="Content Placeholder 2">
            <a:extLst>
              <a:ext uri="{FF2B5EF4-FFF2-40B4-BE49-F238E27FC236}">
                <a16:creationId xmlns:a16="http://schemas.microsoft.com/office/drawing/2014/main" id="{82AC37DA-52C5-436B-81B5-DD7ABF595E3D}"/>
              </a:ext>
            </a:extLst>
          </p:cNvPr>
          <p:cNvSpPr>
            <a:spLocks noGrp="1"/>
          </p:cNvSpPr>
          <p:nvPr>
            <p:ph idx="1"/>
          </p:nvPr>
        </p:nvSpPr>
        <p:spPr/>
        <p:txBody>
          <a:bodyPr>
            <a:normAutofit fontScale="92500" lnSpcReduction="10000"/>
          </a:bodyPr>
          <a:lstStyle/>
          <a:p>
            <a:pPr marL="0" indent="0">
              <a:buNone/>
            </a:pPr>
            <a:r>
              <a:rPr lang="en-GB" b="1" u="sng" dirty="0">
                <a:solidFill>
                  <a:srgbClr val="0000CC"/>
                </a:solidFill>
              </a:rPr>
              <a:t>Issue 2-5-2: Exiting relaxation mode in intra-band CA/DC</a:t>
            </a:r>
          </a:p>
          <a:p>
            <a:r>
              <a:rPr lang="en-GB" dirty="0">
                <a:solidFill>
                  <a:srgbClr val="0070C0"/>
                </a:solidFill>
              </a:rPr>
              <a:t>Option 1: </a:t>
            </a:r>
            <a:r>
              <a:rPr lang="en-GB" dirty="0">
                <a:solidFill>
                  <a:srgbClr val="0000CC"/>
                </a:solidFill>
              </a:rPr>
              <a:t>For intra-band CA, if UE has fulfilled the criterion for operating RLM/BFD in relaxed mode in one serving cell, then it is allowed to operate RLM/BFD in relaxed mode in all other serving cells if same type of RS are used for RLM/BFD in the serving cell and other serving cells. </a:t>
            </a:r>
          </a:p>
          <a:p>
            <a:r>
              <a:rPr lang="sv-SE" dirty="0" err="1">
                <a:solidFill>
                  <a:srgbClr val="0070C0"/>
                </a:solidFill>
              </a:rPr>
              <a:t>Other</a:t>
            </a:r>
            <a:r>
              <a:rPr lang="sv-SE" dirty="0">
                <a:solidFill>
                  <a:srgbClr val="0070C0"/>
                </a:solidFill>
              </a:rPr>
              <a:t> options </a:t>
            </a:r>
            <a:r>
              <a:rPr lang="sv-SE" dirty="0" err="1">
                <a:solidFill>
                  <a:srgbClr val="0070C0"/>
                </a:solidFill>
              </a:rPr>
              <a:t>are</a:t>
            </a:r>
            <a:r>
              <a:rPr lang="sv-SE" dirty="0">
                <a:solidFill>
                  <a:srgbClr val="0070C0"/>
                </a:solidFill>
              </a:rPr>
              <a:t> not </a:t>
            </a:r>
            <a:r>
              <a:rPr lang="sv-SE" dirty="0" err="1">
                <a:solidFill>
                  <a:srgbClr val="0070C0"/>
                </a:solidFill>
              </a:rPr>
              <a:t>precluded</a:t>
            </a:r>
            <a:endParaRPr lang="sv-SE" dirty="0">
              <a:solidFill>
                <a:srgbClr val="0070C0"/>
              </a:solidFill>
            </a:endParaRPr>
          </a:p>
          <a:p>
            <a:pPr marL="0" indent="0">
              <a:buNone/>
            </a:pPr>
            <a:r>
              <a:rPr lang="en-GB" dirty="0">
                <a:solidFill>
                  <a:srgbClr val="0000CC"/>
                </a:solidFill>
              </a:rPr>
              <a:t> </a:t>
            </a:r>
          </a:p>
          <a:p>
            <a:pPr marL="0" indent="0">
              <a:buNone/>
            </a:pPr>
            <a:r>
              <a:rPr lang="en-GB" b="1" u="sng" dirty="0">
                <a:solidFill>
                  <a:srgbClr val="0000CC"/>
                </a:solidFill>
              </a:rPr>
              <a:t>Issue 2-5-3: Relaxation criteria in intra-band CA/DC</a:t>
            </a:r>
            <a:endParaRPr lang="sv-SE" b="1" u="sng" dirty="0">
              <a:solidFill>
                <a:srgbClr val="0000CC"/>
              </a:solidFill>
            </a:endParaRPr>
          </a:p>
          <a:p>
            <a:r>
              <a:rPr lang="en-GB" dirty="0">
                <a:solidFill>
                  <a:srgbClr val="0000CC"/>
                </a:solidFill>
              </a:rPr>
              <a:t>Option 1: For intra-band CA, if UE meets the conditions of reverting to the normal RLM/BFD in one serving cell, it is expected the reversion operations are applied to other serving cell(s) if same type of RS are used for RLM/BFD in the serving cell and other serving cells.</a:t>
            </a:r>
          </a:p>
          <a:p>
            <a:r>
              <a:rPr lang="sv-SE" dirty="0" err="1">
                <a:solidFill>
                  <a:srgbClr val="0070C0"/>
                </a:solidFill>
              </a:rPr>
              <a:t>Other</a:t>
            </a:r>
            <a:r>
              <a:rPr lang="sv-SE" dirty="0">
                <a:solidFill>
                  <a:srgbClr val="0070C0"/>
                </a:solidFill>
              </a:rPr>
              <a:t> options </a:t>
            </a:r>
            <a:r>
              <a:rPr lang="sv-SE" dirty="0" err="1">
                <a:solidFill>
                  <a:srgbClr val="0070C0"/>
                </a:solidFill>
              </a:rPr>
              <a:t>are</a:t>
            </a:r>
            <a:r>
              <a:rPr lang="sv-SE" dirty="0">
                <a:solidFill>
                  <a:srgbClr val="0070C0"/>
                </a:solidFill>
              </a:rPr>
              <a:t> not </a:t>
            </a:r>
            <a:r>
              <a:rPr lang="sv-SE" dirty="0" err="1">
                <a:solidFill>
                  <a:srgbClr val="0070C0"/>
                </a:solidFill>
              </a:rPr>
              <a:t>precluded</a:t>
            </a:r>
            <a:endParaRPr lang="sv-SE" dirty="0">
              <a:solidFill>
                <a:srgbClr val="0070C0"/>
              </a:solidFill>
            </a:endParaRPr>
          </a:p>
        </p:txBody>
      </p:sp>
    </p:spTree>
    <p:extLst>
      <p:ext uri="{BB962C8B-B14F-4D97-AF65-F5344CB8AC3E}">
        <p14:creationId xmlns:p14="http://schemas.microsoft.com/office/powerpoint/2010/main" val="41340030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38605" y="-80933"/>
            <a:ext cx="8229600" cy="1143000"/>
          </a:xfrm>
        </p:spPr>
        <p:txBody>
          <a:bodyPr>
            <a:normAutofit/>
          </a:bodyPr>
          <a:lstStyle/>
          <a:p>
            <a:r>
              <a:rPr lang="en-GB" altLang="zh-TW" sz="2800" dirty="0">
                <a:solidFill>
                  <a:srgbClr val="0000CC"/>
                </a:solidFill>
              </a:rPr>
              <a:t>For information: Observations on the simulation results</a:t>
            </a:r>
            <a:endParaRPr lang="zh-CN" altLang="en-US" sz="3200" dirty="0">
              <a:solidFill>
                <a:srgbClr val="0000CC"/>
              </a:solidFill>
            </a:endParaRPr>
          </a:p>
        </p:txBody>
      </p:sp>
      <p:sp>
        <p:nvSpPr>
          <p:cNvPr id="3" name="内容占位符 2"/>
          <p:cNvSpPr>
            <a:spLocks noGrp="1"/>
          </p:cNvSpPr>
          <p:nvPr>
            <p:ph idx="1"/>
          </p:nvPr>
        </p:nvSpPr>
        <p:spPr>
          <a:xfrm>
            <a:off x="657266" y="866123"/>
            <a:ext cx="11201942" cy="5758611"/>
          </a:xfrm>
        </p:spPr>
        <p:txBody>
          <a:bodyPr>
            <a:noAutofit/>
          </a:bodyPr>
          <a:lstStyle/>
          <a:p>
            <a:r>
              <a:rPr lang="en-US" altLang="zh-TW" sz="2000" dirty="0"/>
              <a:t>On power saving gain:</a:t>
            </a:r>
          </a:p>
          <a:p>
            <a:pPr lvl="1"/>
            <a:r>
              <a:rPr lang="en-US" altLang="zh-TW" sz="1600" dirty="0"/>
              <a:t>Based on simulation results submitted for RAN4#98e and RAN4 #98-bis-e meeting, it can be observed that </a:t>
            </a:r>
          </a:p>
          <a:p>
            <a:pPr lvl="2"/>
            <a:r>
              <a:rPr lang="en-US" altLang="zh-TW" sz="1600" dirty="0"/>
              <a:t>With FTP or VoIP model is considered, if L1 measurement intervals for RRM are also extended K times</a:t>
            </a:r>
          </a:p>
          <a:p>
            <a:pPr lvl="3"/>
            <a:r>
              <a:rPr lang="en-US" altLang="zh-TW" sz="1400" dirty="0"/>
              <a:t>For FR1 SSB-based RLM/BFD relaxation with 40ms DRX cycle, at least 3 sources show that the power saving gain is 3.89% to 16.4% for K=2, 13.3% to 20.0% for K=4.</a:t>
            </a:r>
          </a:p>
          <a:p>
            <a:pPr lvl="3"/>
            <a:r>
              <a:rPr lang="en-US" altLang="zh-TW" sz="1400" dirty="0"/>
              <a:t>For FR1 CSI-RS based RLM/BFD relaxation with 40ms DRX cycle, at least 1 source </a:t>
            </a:r>
            <a:r>
              <a:rPr lang="en-US" altLang="zh-TW" sz="1400" dirty="0" smtClean="0"/>
              <a:t>shows </a:t>
            </a:r>
            <a:r>
              <a:rPr lang="en-US" altLang="zh-TW" sz="1400" dirty="0"/>
              <a:t>that the power saving gain is 4.49% to 6.80% for K=2, 13.41% to 20.34% for K=4</a:t>
            </a:r>
          </a:p>
          <a:p>
            <a:pPr lvl="3"/>
            <a:r>
              <a:rPr lang="en-US" altLang="zh-TW" sz="1400" dirty="0"/>
              <a:t>For FR2 CSI-RS based RLM/BFD relaxation with 40ms DRX cycle, at least 1 source shows that the power saving gain is 5.84% to 9.31% for K=2, 17.79% to 28.63% for K=4.</a:t>
            </a:r>
          </a:p>
          <a:p>
            <a:pPr lvl="3"/>
            <a:r>
              <a:rPr lang="en-US" altLang="zh-TW" sz="1400" dirty="0"/>
              <a:t>For FR1 SSB-based RLM/BFD relaxation with 160ms DRX cycle, at least 1 source show that the power saving gain is 4.95% for K=2, 7.42% for K=4.</a:t>
            </a:r>
          </a:p>
          <a:p>
            <a:pPr lvl="2"/>
            <a:r>
              <a:rPr lang="en-US" altLang="zh-TW" sz="1600" dirty="0"/>
              <a:t>By extending only RLM/BFD measurement interval without reducing RRM measurement samples within RRM measurement period</a:t>
            </a:r>
          </a:p>
          <a:p>
            <a:pPr lvl="3"/>
            <a:r>
              <a:rPr lang="en-US" altLang="zh-TW" sz="1400" dirty="0"/>
              <a:t>At least 2 sources show minimal or no power saving gain.</a:t>
            </a:r>
          </a:p>
          <a:p>
            <a:pPr lvl="2"/>
            <a:r>
              <a:rPr lang="en-US" altLang="zh-TW" sz="1600" dirty="0"/>
              <a:t>Note: Number of RRM measurement samples within RRM measurement period is up to UE implementations</a:t>
            </a:r>
          </a:p>
          <a:p>
            <a:pPr lvl="1"/>
            <a:r>
              <a:rPr lang="en-US" altLang="zh-TW" sz="1600" dirty="0">
                <a:solidFill>
                  <a:srgbClr val="FF0000"/>
                </a:solidFill>
              </a:rPr>
              <a:t>Therefore, it is concluded that the beneficial scenarios for R17 RLM BFD relaxation are </a:t>
            </a:r>
          </a:p>
          <a:p>
            <a:pPr lvl="2"/>
            <a:r>
              <a:rPr lang="en-US" altLang="zh-TW" sz="1600" dirty="0">
                <a:solidFill>
                  <a:srgbClr val="FF0000"/>
                </a:solidFill>
              </a:rPr>
              <a:t>When L1 measurement interval for RLM/BFD/RRM can be extended, i.e. number of samples can be reduced, which means SINR is high enough and mobility is low enough, and</a:t>
            </a:r>
          </a:p>
          <a:p>
            <a:pPr lvl="2"/>
            <a:r>
              <a:rPr lang="en-US" altLang="zh-TW" sz="1600" dirty="0">
                <a:solidFill>
                  <a:srgbClr val="FF0000"/>
                </a:solidFill>
              </a:rPr>
              <a:t>When FTP traffic or Voip traffic is considered, and</a:t>
            </a:r>
          </a:p>
          <a:p>
            <a:pPr lvl="2"/>
            <a:r>
              <a:rPr lang="en-US" altLang="zh-TW" sz="1600" dirty="0">
                <a:solidFill>
                  <a:srgbClr val="FF0000"/>
                </a:solidFill>
              </a:rPr>
              <a:t>When DRX cycle length is not longer than 80 ms, and</a:t>
            </a:r>
          </a:p>
          <a:p>
            <a:pPr lvl="2"/>
            <a:r>
              <a:rPr lang="en-US" altLang="zh-TW" sz="1600" dirty="0">
                <a:solidFill>
                  <a:srgbClr val="FF0000"/>
                </a:solidFill>
              </a:rPr>
              <a:t>It is more beneficial if PDCCH-WUS is configured</a:t>
            </a:r>
          </a:p>
          <a:p>
            <a:pPr marL="0" lvl="1" indent="0">
              <a:buNone/>
            </a:pPr>
            <a:endParaRPr lang="en-US" altLang="zh-CN" dirty="0"/>
          </a:p>
        </p:txBody>
      </p:sp>
    </p:spTree>
    <p:extLst>
      <p:ext uri="{BB962C8B-B14F-4D97-AF65-F5344CB8AC3E}">
        <p14:creationId xmlns:p14="http://schemas.microsoft.com/office/powerpoint/2010/main" val="1437934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0655" y="0"/>
            <a:ext cx="8229600" cy="1143000"/>
          </a:xfrm>
        </p:spPr>
        <p:txBody>
          <a:bodyPr>
            <a:normAutofit/>
          </a:bodyPr>
          <a:lstStyle/>
          <a:p>
            <a:r>
              <a:rPr lang="en-GB" altLang="zh-TW" sz="2800" dirty="0">
                <a:solidFill>
                  <a:srgbClr val="0000CC"/>
                </a:solidFill>
              </a:rPr>
              <a:t>For information: Observations on the simulation results</a:t>
            </a:r>
            <a:endParaRPr lang="zh-CN" altLang="en-US" sz="2800" dirty="0">
              <a:solidFill>
                <a:srgbClr val="0000CC"/>
              </a:solidFill>
            </a:endParaRPr>
          </a:p>
        </p:txBody>
      </p:sp>
      <p:sp>
        <p:nvSpPr>
          <p:cNvPr id="3" name="内容占位符 2"/>
          <p:cNvSpPr>
            <a:spLocks noGrp="1"/>
          </p:cNvSpPr>
          <p:nvPr>
            <p:ph idx="1"/>
          </p:nvPr>
        </p:nvSpPr>
        <p:spPr>
          <a:xfrm>
            <a:off x="170655" y="794116"/>
            <a:ext cx="11560629" cy="5256584"/>
          </a:xfrm>
        </p:spPr>
        <p:txBody>
          <a:bodyPr>
            <a:noAutofit/>
          </a:bodyPr>
          <a:lstStyle/>
          <a:p>
            <a:r>
              <a:rPr lang="en-US" altLang="zh-TW" sz="2400" dirty="0"/>
              <a:t>On mobility impact:</a:t>
            </a:r>
          </a:p>
          <a:p>
            <a:pPr lvl="1"/>
            <a:r>
              <a:rPr lang="en-US" altLang="zh-TW" sz="1800" dirty="0"/>
              <a:t>Based on simulation results submitted for RAN4#98e and RAN4 #98-bis-e meeting, it can be observed that </a:t>
            </a:r>
          </a:p>
          <a:p>
            <a:pPr lvl="2"/>
            <a:r>
              <a:rPr lang="en-US" altLang="zh-TW" sz="1800" dirty="0"/>
              <a:t>Regarding delta SINR, for FR1 SSB-based RLM OOS relaxation, when DRX cycle is not longer than 80ms</a:t>
            </a:r>
          </a:p>
          <a:p>
            <a:pPr lvl="3"/>
            <a:r>
              <a:rPr lang="en-US" altLang="zh-TW" sz="1400" dirty="0"/>
              <a:t>with mobility of 3 km/h, at least 6 sources show that the delta SINR of max(5%, 95%) is 0.39 dB  to 2.15 dB for K=2 , 0.8 dB to 3.02 for K=4, 1.35dB to 4.5dB for K=8. </a:t>
            </a:r>
          </a:p>
          <a:p>
            <a:pPr lvl="3"/>
            <a:r>
              <a:rPr lang="en-US" altLang="zh-TW" sz="1400" dirty="0"/>
              <a:t>with mobility of 30 km/h, at least 3 sources show that the delta SINR of max(5%, 95%)  is 1.05 dB  to 2.42 dB for K=2 , 2.4 to 5.06 dB for K=4, 3.6 to 7.57 dB for K=8. </a:t>
            </a:r>
          </a:p>
          <a:p>
            <a:pPr lvl="2"/>
            <a:r>
              <a:rPr lang="en-US" altLang="zh-TW" sz="1800" dirty="0"/>
              <a:t>Regarding delta SINR, for FR1 CSI-RS-based RLM OOS relaxation, when DRX cycle is not longer than 80ms </a:t>
            </a:r>
          </a:p>
          <a:p>
            <a:pPr lvl="3"/>
            <a:r>
              <a:rPr lang="en-US" altLang="zh-TW" sz="1400" dirty="0"/>
              <a:t>with mobility of 3 km/h, at least 3 sources show that the delta SINR of max(5%, 95%) is 1.3 dB  to 1.5 dB for K=2 , 1.75  dB to 2.08 dB for K=4. </a:t>
            </a:r>
          </a:p>
          <a:p>
            <a:pPr lvl="2"/>
            <a:r>
              <a:rPr lang="en-US" altLang="zh-TW" sz="1800" dirty="0"/>
              <a:t>Regarding delta SINR, for FR2 CSI-RS-based RLM OOS relaxation, when DRX cycle is not longer than 40ms</a:t>
            </a:r>
          </a:p>
          <a:p>
            <a:pPr lvl="3"/>
            <a:r>
              <a:rPr lang="en-US" altLang="zh-TW" sz="1400" dirty="0"/>
              <a:t>with mobility of 3 km/h, at least 2 sources show that the delta SINR of max(5%, 95%) is 1.1 to 3.2 dB for K=2 , 1.27 to 3.8 dB for K=4, 1.4 to 4.2 dB for K=8. </a:t>
            </a:r>
          </a:p>
          <a:p>
            <a:pPr lvl="2"/>
            <a:r>
              <a:rPr lang="en-US" altLang="zh-TW" sz="1800" dirty="0"/>
              <a:t>Regarding delta SINR, for FR2 SSB-based RLM OOS relaxation, when DRX cycle is not longer than 80ms</a:t>
            </a:r>
          </a:p>
          <a:p>
            <a:pPr lvl="3"/>
            <a:r>
              <a:rPr lang="en-US" altLang="zh-TW" sz="1400" dirty="0"/>
              <a:t>with mobility of 3 km/h, at least 2 sources show that the delta SINR of max(5%, 95%) is 1.1 to 1.7 dB for K=2 , 1.69 to 2.67 dB for K=4, 2.05 to 4.87 dB for K=8. </a:t>
            </a:r>
          </a:p>
          <a:p>
            <a:pPr lvl="1"/>
            <a:r>
              <a:rPr lang="en-US" altLang="zh-TW" sz="2000" dirty="0">
                <a:solidFill>
                  <a:srgbClr val="FF0000"/>
                </a:solidFill>
              </a:rPr>
              <a:t>Therefore, the feasible scenarios for R17 RLM and BFD relaxation are</a:t>
            </a:r>
          </a:p>
          <a:p>
            <a:pPr lvl="2"/>
            <a:r>
              <a:rPr lang="en-US" altLang="zh-TW" sz="1800" dirty="0">
                <a:solidFill>
                  <a:srgbClr val="FF0000"/>
                </a:solidFill>
              </a:rPr>
              <a:t>When DRX cycle length is not longer than 80 ms, and</a:t>
            </a:r>
          </a:p>
          <a:p>
            <a:pPr lvl="2"/>
            <a:r>
              <a:rPr lang="en-US" altLang="zh-TW" sz="1800" dirty="0">
                <a:solidFill>
                  <a:srgbClr val="FF0000"/>
                </a:solidFill>
              </a:rPr>
              <a:t>W</a:t>
            </a:r>
            <a:r>
              <a:rPr lang="en-US" altLang="zh-CN" sz="1800" dirty="0">
                <a:solidFill>
                  <a:srgbClr val="FF0000"/>
                </a:solidFill>
              </a:rPr>
              <a:t>hen SINR is above a proper threshold, and</a:t>
            </a:r>
            <a:endParaRPr lang="en-US" altLang="zh-TW" sz="1800" dirty="0">
              <a:solidFill>
                <a:srgbClr val="FF0000"/>
              </a:solidFill>
            </a:endParaRPr>
          </a:p>
          <a:p>
            <a:pPr lvl="2"/>
            <a:r>
              <a:rPr lang="en-US" altLang="zh-TW" sz="1800" dirty="0">
                <a:solidFill>
                  <a:srgbClr val="7030A0"/>
                </a:solidFill>
              </a:rPr>
              <a:t>W</a:t>
            </a:r>
            <a:r>
              <a:rPr lang="en-US" altLang="zh-CN" sz="1800" dirty="0">
                <a:solidFill>
                  <a:srgbClr val="7030A0"/>
                </a:solidFill>
              </a:rPr>
              <a:t>hen UE mobility is below a certain speed</a:t>
            </a:r>
            <a:r>
              <a:rPr lang="en-US" altLang="zh-CN" sz="1800" dirty="0" smtClean="0">
                <a:solidFill>
                  <a:srgbClr val="7030A0"/>
                </a:solidFill>
              </a:rPr>
              <a:t>.</a:t>
            </a:r>
            <a:endParaRPr lang="en-US" altLang="zh-TW" sz="1400" dirty="0"/>
          </a:p>
          <a:p>
            <a:pPr marL="0" lvl="1" indent="0">
              <a:buNone/>
            </a:pPr>
            <a:endParaRPr lang="en-US" altLang="zh-CN" dirty="0"/>
          </a:p>
        </p:txBody>
      </p:sp>
    </p:spTree>
    <p:extLst>
      <p:ext uri="{BB962C8B-B14F-4D97-AF65-F5344CB8AC3E}">
        <p14:creationId xmlns:p14="http://schemas.microsoft.com/office/powerpoint/2010/main" val="35565578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4630" y="0"/>
            <a:ext cx="8229600" cy="1143000"/>
          </a:xfrm>
        </p:spPr>
        <p:txBody>
          <a:bodyPr>
            <a:normAutofit/>
          </a:bodyPr>
          <a:lstStyle/>
          <a:p>
            <a:r>
              <a:rPr lang="en-GB" altLang="zh-TW" sz="2400" dirty="0">
                <a:solidFill>
                  <a:srgbClr val="0000CC"/>
                </a:solidFill>
              </a:rPr>
              <a:t>For information: Observations on the simulation results</a:t>
            </a:r>
            <a:endParaRPr lang="zh-CN" altLang="en-US" sz="2400" dirty="0">
              <a:solidFill>
                <a:srgbClr val="0000CC"/>
              </a:solidFill>
            </a:endParaRPr>
          </a:p>
        </p:txBody>
      </p:sp>
      <p:sp>
        <p:nvSpPr>
          <p:cNvPr id="3" name="内容占位符 2"/>
          <p:cNvSpPr>
            <a:spLocks noGrp="1"/>
          </p:cNvSpPr>
          <p:nvPr>
            <p:ph idx="1"/>
          </p:nvPr>
        </p:nvSpPr>
        <p:spPr>
          <a:xfrm>
            <a:off x="458686" y="995390"/>
            <a:ext cx="10784701" cy="5256584"/>
          </a:xfrm>
        </p:spPr>
        <p:txBody>
          <a:bodyPr>
            <a:noAutofit/>
          </a:bodyPr>
          <a:lstStyle/>
          <a:p>
            <a:r>
              <a:rPr lang="en-US" altLang="zh-TW" sz="1400" dirty="0"/>
              <a:t>On mobility impact:</a:t>
            </a:r>
          </a:p>
          <a:p>
            <a:pPr lvl="1"/>
            <a:r>
              <a:rPr lang="en-US" altLang="zh-TW" sz="1400" dirty="0"/>
              <a:t>Based on simulation results submitted for RAN4#98e and RAN4 #98-bis-e meeting, it can be observed that </a:t>
            </a:r>
          </a:p>
          <a:p>
            <a:pPr lvl="2"/>
            <a:r>
              <a:rPr lang="en-US" altLang="zh-TW" sz="1400" dirty="0"/>
              <a:t>Regarding 95%-tile increased RLF latency, for FR1 SSB-based RLM OOS relaxation, when DRX = 40ms</a:t>
            </a:r>
          </a:p>
          <a:p>
            <a:pPr lvl="3"/>
            <a:r>
              <a:rPr lang="en-US" altLang="zh-TW" sz="1400" dirty="0"/>
              <a:t>with mobility of 3 km/h, at least 2 sources show that the increased latency is less than 40ms for K=2, less than 120ms for K=4, and less than 280ms for K=8.</a:t>
            </a:r>
          </a:p>
          <a:p>
            <a:pPr lvl="4"/>
            <a:r>
              <a:rPr lang="en-US" altLang="zh-TW" sz="1400" dirty="0"/>
              <a:t>The increase is less than 2.5% for K=2, </a:t>
            </a:r>
            <a:r>
              <a:rPr lang="en-US" altLang="zh-CN" sz="1400" dirty="0"/>
              <a:t>less than </a:t>
            </a:r>
            <a:r>
              <a:rPr lang="en-US" altLang="zh-TW" sz="1400" dirty="0"/>
              <a:t>7.5% when K=4 and less than 17.5% when K=8, as T310 = 1000ms and N310 = 1.</a:t>
            </a:r>
          </a:p>
          <a:p>
            <a:pPr lvl="3"/>
            <a:r>
              <a:rPr lang="en-US" altLang="zh-TW" sz="1400" dirty="0"/>
              <a:t>with mobility of 30 km/h, at least 2 sources show that the increased latency is less than 40ms for K=2, less than 120ms for K=4, and less than 280ms for K=8 with 95% probability.</a:t>
            </a:r>
          </a:p>
          <a:p>
            <a:pPr lvl="4"/>
            <a:r>
              <a:rPr lang="en-US" altLang="zh-TW" sz="1400" dirty="0"/>
              <a:t>The increase is less than 2.5% for K=2, less than 7.5% when K=4 and less than 17.5% when K=8, as T310 = 1000ms and N310 = 1.</a:t>
            </a:r>
          </a:p>
          <a:p>
            <a:pPr lvl="2"/>
            <a:r>
              <a:rPr lang="en-US" altLang="zh-TW" sz="1400" dirty="0"/>
              <a:t>Regarding averaged increased RLF latency, for FR1 SSB-based RLM OOS relaxation, at least 2 sources show that the averaged increased RLF latency are less than 0.02% for 3km/h mobility and 0.2% for 30km/h, when DRX is not longer than 80m</a:t>
            </a:r>
            <a:r>
              <a:rPr lang="en-US" altLang="zh-CN" sz="1400" dirty="0"/>
              <a:t>s.</a:t>
            </a:r>
            <a:r>
              <a:rPr lang="en-US" altLang="zh-TW" sz="1400" dirty="0"/>
              <a:t> </a:t>
            </a:r>
          </a:p>
          <a:p>
            <a:pPr fontAlgn="ctr"/>
            <a:r>
              <a:rPr lang="en-GB" sz="1400" dirty="0">
                <a:solidFill>
                  <a:srgbClr val="FF0000"/>
                </a:solidFill>
              </a:rPr>
              <a:t>Following observations were made based on simulation results submitted in R4-2106851 and </a:t>
            </a:r>
            <a:r>
              <a:rPr lang="en-GB" sz="1400" dirty="0" err="1">
                <a:solidFill>
                  <a:srgbClr val="FF0000"/>
                </a:solidFill>
              </a:rPr>
              <a:t>analyzed</a:t>
            </a:r>
            <a:r>
              <a:rPr lang="en-GB" sz="1400" dirty="0">
                <a:solidFill>
                  <a:srgbClr val="FF0000"/>
                </a:solidFill>
              </a:rPr>
              <a:t> in R4-2106852:</a:t>
            </a:r>
          </a:p>
          <a:p>
            <a:pPr lvl="1" fontAlgn="ctr"/>
            <a:r>
              <a:rPr lang="en-GB" sz="1400" dirty="0">
                <a:solidFill>
                  <a:srgbClr val="FF0000"/>
                </a:solidFill>
              </a:rPr>
              <a:t>Up to 3 km/h and at high SINR (in-sync), relaxation by factor 4 can be allowed for FR1.</a:t>
            </a:r>
            <a:endParaRPr lang="sv-SE" sz="1400" dirty="0">
              <a:solidFill>
                <a:srgbClr val="FF0000"/>
              </a:solidFill>
            </a:endParaRPr>
          </a:p>
          <a:p>
            <a:pPr lvl="1" fontAlgn="ctr"/>
            <a:r>
              <a:rPr lang="en-GB" sz="1400" dirty="0">
                <a:solidFill>
                  <a:srgbClr val="FF0000"/>
                </a:solidFill>
              </a:rPr>
              <a:t>Up to 3 km/h at low SINR (out-of-sync), relaxation if allowed should be smaller than factor 2 for FR1. </a:t>
            </a:r>
            <a:endParaRPr lang="sv-SE" sz="1400" dirty="0">
              <a:solidFill>
                <a:srgbClr val="FF0000"/>
              </a:solidFill>
            </a:endParaRPr>
          </a:p>
          <a:p>
            <a:pPr lvl="1" fontAlgn="ctr"/>
            <a:r>
              <a:rPr lang="en-GB" sz="1400" dirty="0">
                <a:solidFill>
                  <a:srgbClr val="FF0000"/>
                </a:solidFill>
              </a:rPr>
              <a:t>Up to 30 km/h and at high SINR (e.g. in-sync), relaxation if allowed should be smaller than factor 2 FR1.</a:t>
            </a:r>
            <a:endParaRPr lang="sv-SE" sz="1400" dirty="0">
              <a:solidFill>
                <a:srgbClr val="FF0000"/>
              </a:solidFill>
            </a:endParaRPr>
          </a:p>
          <a:p>
            <a:pPr lvl="1" fontAlgn="ctr"/>
            <a:r>
              <a:rPr lang="en-GB" sz="1400" dirty="0">
                <a:solidFill>
                  <a:srgbClr val="FF0000"/>
                </a:solidFill>
              </a:rPr>
              <a:t>Up to 30 km/h at low SINR (e.g. out-of-sync), no relaxation shall be allowed for FR1. </a:t>
            </a:r>
            <a:endParaRPr lang="sv-SE" sz="1400" dirty="0">
              <a:solidFill>
                <a:srgbClr val="FF0000"/>
              </a:solidFill>
            </a:endParaRPr>
          </a:p>
          <a:p>
            <a:pPr lvl="1" fontAlgn="ctr"/>
            <a:r>
              <a:rPr lang="en-GB" sz="1400" dirty="0">
                <a:solidFill>
                  <a:srgbClr val="FF0000"/>
                </a:solidFill>
              </a:rPr>
              <a:t>Up to 3 km/h at higher SINR (e.g. in-sync), relaxation if allowed should be smaller than factor 2 for FR2.</a:t>
            </a:r>
            <a:endParaRPr lang="sv-SE" sz="1400" dirty="0">
              <a:solidFill>
                <a:srgbClr val="FF0000"/>
              </a:solidFill>
            </a:endParaRPr>
          </a:p>
          <a:p>
            <a:pPr lvl="1" fontAlgn="ctr"/>
            <a:r>
              <a:rPr lang="en-GB" sz="1400" dirty="0">
                <a:solidFill>
                  <a:srgbClr val="FF0000"/>
                </a:solidFill>
              </a:rPr>
              <a:t>Up to 30 km/h, no relaxation should be allowed for FR2.</a:t>
            </a:r>
            <a:endParaRPr lang="sv-SE" sz="1400" dirty="0">
              <a:solidFill>
                <a:srgbClr val="FF0000"/>
              </a:solidFill>
            </a:endParaRPr>
          </a:p>
          <a:p>
            <a:pPr lvl="2"/>
            <a:endParaRPr lang="en-US" altLang="zh-TW" sz="1400" dirty="0"/>
          </a:p>
          <a:p>
            <a:pPr marL="0" lvl="1" indent="0">
              <a:buNone/>
            </a:pPr>
            <a:endParaRPr lang="en-US" altLang="zh-CN" sz="1400" dirty="0"/>
          </a:p>
        </p:txBody>
      </p:sp>
    </p:spTree>
    <p:extLst>
      <p:ext uri="{BB962C8B-B14F-4D97-AF65-F5344CB8AC3E}">
        <p14:creationId xmlns:p14="http://schemas.microsoft.com/office/powerpoint/2010/main" val="312394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Evaluation assumption</a:t>
            </a:r>
            <a:endParaRPr lang="zh-TW" altLang="en-US" sz="4000" dirty="0"/>
          </a:p>
        </p:txBody>
      </p:sp>
      <p:sp>
        <p:nvSpPr>
          <p:cNvPr id="3" name="內容版面配置區 2"/>
          <p:cNvSpPr>
            <a:spLocks noGrp="1"/>
          </p:cNvSpPr>
          <p:nvPr>
            <p:ph idx="1"/>
          </p:nvPr>
        </p:nvSpPr>
        <p:spPr/>
        <p:txBody>
          <a:bodyPr>
            <a:normAutofit/>
          </a:bodyPr>
          <a:lstStyle/>
          <a:p>
            <a:pPr marL="0" indent="0">
              <a:buNone/>
            </a:pPr>
            <a:r>
              <a:rPr lang="en-GB" altLang="zh-TW" sz="2000" b="1" u="sng" dirty="0">
                <a:solidFill>
                  <a:srgbClr val="0000CC"/>
                </a:solidFill>
              </a:rPr>
              <a:t>Issue 2-1-2: assumption on other RRM measurement</a:t>
            </a:r>
            <a:endParaRPr lang="zh-TW" altLang="zh-TW" sz="2000" dirty="0">
              <a:solidFill>
                <a:srgbClr val="0000CC"/>
              </a:solidFill>
            </a:endParaRPr>
          </a:p>
          <a:p>
            <a:r>
              <a:rPr lang="en-US" altLang="zh-TW" sz="2000" dirty="0">
                <a:solidFill>
                  <a:srgbClr val="0000CC"/>
                </a:solidFill>
              </a:rPr>
              <a:t>Background for information: The guidance from RP-91-e, </a:t>
            </a:r>
          </a:p>
          <a:p>
            <a:pPr lvl="1"/>
            <a:r>
              <a:rPr lang="en-GB" altLang="zh-TW" sz="2000" i="1" dirty="0">
                <a:solidFill>
                  <a:srgbClr val="0000CC"/>
                </a:solidFill>
              </a:rPr>
              <a:t>“For Rel-17 WI of UE power saving enhancements for NR, no specification impact to RRM measurement procedure requirements and measurement performance requirements is expected</a:t>
            </a:r>
            <a:r>
              <a:rPr lang="en-US" altLang="zh-TW" sz="2000" i="1" dirty="0">
                <a:solidFill>
                  <a:srgbClr val="0000CC"/>
                </a:solidFill>
              </a:rPr>
              <a:t>.“</a:t>
            </a:r>
          </a:p>
          <a:p>
            <a:r>
              <a:rPr lang="en-GB" altLang="zh-TW" sz="2000" strike="sngStrike" dirty="0">
                <a:solidFill>
                  <a:srgbClr val="7030A0"/>
                </a:solidFill>
              </a:rPr>
              <a:t>Note: in the feasibility study, </a:t>
            </a:r>
          </a:p>
          <a:p>
            <a:pPr lvl="1"/>
            <a:r>
              <a:rPr lang="en-GB" altLang="zh-TW" sz="1600" strike="sngStrike" dirty="0" smtClean="0">
                <a:solidFill>
                  <a:srgbClr val="7030A0"/>
                </a:solidFill>
              </a:rPr>
              <a:t>RRM </a:t>
            </a:r>
            <a:r>
              <a:rPr lang="en-GB" altLang="zh-TW" sz="1600" strike="sngStrike" dirty="0">
                <a:solidFill>
                  <a:srgbClr val="7030A0"/>
                </a:solidFill>
              </a:rPr>
              <a:t>measurement assumptions are kept unchanged compared to the earlier simulations used for defining the existing RRM measurement requirements.</a:t>
            </a:r>
          </a:p>
          <a:p>
            <a:pPr marL="0" indent="0">
              <a:buNone/>
            </a:pPr>
            <a:endParaRPr lang="en-GB" altLang="zh-TW" sz="2000" b="1" u="sng" dirty="0"/>
          </a:p>
          <a:p>
            <a:pPr marL="0" indent="0">
              <a:buNone/>
            </a:pPr>
            <a:r>
              <a:rPr lang="en-GB" altLang="zh-TW" sz="2000" b="1" u="sng" dirty="0"/>
              <a:t>Issue 2-1-3: Impact on PDCCH monitoring</a:t>
            </a:r>
            <a:endParaRPr lang="zh-TW" altLang="zh-TW" sz="2000" dirty="0"/>
          </a:p>
          <a:p>
            <a:r>
              <a:rPr lang="en-GB" altLang="zh-TW" sz="2000" dirty="0"/>
              <a:t>RAN4 shall assess the interaction between PDCCH relaxation (as being discussed in RAN1) and RLM/BM relaxation (as being discussed in RAN4) from power consumption perspective once there is more progress in RAN1 on PDCCH relaxation.</a:t>
            </a:r>
            <a:endParaRPr lang="zh-TW" altLang="en-US" sz="2000" dirty="0"/>
          </a:p>
        </p:txBody>
      </p:sp>
    </p:spTree>
    <p:extLst>
      <p:ext uri="{BB962C8B-B14F-4D97-AF65-F5344CB8AC3E}">
        <p14:creationId xmlns:p14="http://schemas.microsoft.com/office/powerpoint/2010/main" val="9172382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Feasible scenarios for relaxation</a:t>
            </a:r>
            <a:endParaRPr lang="zh-TW" altLang="en-US" sz="4000" dirty="0"/>
          </a:p>
        </p:txBody>
      </p:sp>
      <p:sp>
        <p:nvSpPr>
          <p:cNvPr id="3" name="內容版面配置區 2"/>
          <p:cNvSpPr>
            <a:spLocks noGrp="1"/>
          </p:cNvSpPr>
          <p:nvPr>
            <p:ph idx="1"/>
          </p:nvPr>
        </p:nvSpPr>
        <p:spPr/>
        <p:txBody>
          <a:bodyPr>
            <a:normAutofit fontScale="77500" lnSpcReduction="20000"/>
          </a:bodyPr>
          <a:lstStyle/>
          <a:p>
            <a:r>
              <a:rPr lang="en-US" altLang="zh-TW" dirty="0"/>
              <a:t>RAN4 conclude the feasible scenario and will define the RLM/BFD requirements for R17 UE measurements relaxation for RLM and/or BFD in work phase for the following cases, </a:t>
            </a:r>
            <a:endParaRPr lang="zh-TW" altLang="zh-TW" dirty="0"/>
          </a:p>
          <a:p>
            <a:pPr lvl="1" fontAlgn="ctr"/>
            <a:r>
              <a:rPr lang="en-GB" altLang="zh-TW" dirty="0"/>
              <a:t>Case 1: SSB based RLM/BFD measurement relaxation in FR1 </a:t>
            </a:r>
            <a:endParaRPr lang="zh-TW" altLang="zh-TW" dirty="0"/>
          </a:p>
          <a:p>
            <a:pPr lvl="1" fontAlgn="ctr"/>
            <a:r>
              <a:rPr lang="en-GB" altLang="zh-TW" dirty="0"/>
              <a:t>Case 2: CSI-RS based RLM/BFD measurement relaxation in FR1 </a:t>
            </a:r>
            <a:endParaRPr lang="zh-TW" altLang="zh-TW" dirty="0"/>
          </a:p>
          <a:p>
            <a:pPr lvl="1" fontAlgn="ctr"/>
            <a:r>
              <a:rPr lang="en-GB" altLang="zh-TW" dirty="0" smtClean="0"/>
              <a:t>Case </a:t>
            </a:r>
            <a:r>
              <a:rPr lang="en-GB" altLang="zh-TW" dirty="0"/>
              <a:t>3: CSI-RS based RLM/BFD measurement relaxation in FR2</a:t>
            </a:r>
            <a:endParaRPr lang="zh-TW" altLang="zh-TW" dirty="0"/>
          </a:p>
          <a:p>
            <a:pPr lvl="1"/>
            <a:r>
              <a:rPr lang="en-GB" altLang="zh-TW" dirty="0" smtClean="0"/>
              <a:t>Case </a:t>
            </a:r>
            <a:r>
              <a:rPr lang="en-GB" altLang="zh-TW" dirty="0"/>
              <a:t>4: SSB based RLM/BFD measurement relaxation in FR2</a:t>
            </a:r>
          </a:p>
          <a:p>
            <a:pPr marL="228600" lvl="1">
              <a:spcBef>
                <a:spcPts val="1000"/>
              </a:spcBef>
            </a:pPr>
            <a:r>
              <a:rPr lang="en-US" altLang="zh-TW" sz="2800" i="1" dirty="0">
                <a:solidFill>
                  <a:srgbClr val="C00000"/>
                </a:solidFill>
              </a:rPr>
              <a:t>Note: UE is allowed but not </a:t>
            </a:r>
            <a:r>
              <a:rPr lang="en-US" altLang="zh-CN" sz="2800" i="1" dirty="0">
                <a:solidFill>
                  <a:srgbClr val="C00000"/>
                </a:solidFill>
              </a:rPr>
              <a:t>mandatory to perform relaxed RLM/BFD measurements when the relaxation criteria is met in above feasible scenarios.</a:t>
            </a:r>
          </a:p>
          <a:p>
            <a:pPr marL="228600" lvl="1">
              <a:spcBef>
                <a:spcPts val="1000"/>
              </a:spcBef>
            </a:pPr>
            <a:r>
              <a:rPr lang="en-US" altLang="zh-TW" sz="2800" dirty="0">
                <a:solidFill>
                  <a:srgbClr val="0000CC"/>
                </a:solidFill>
              </a:rPr>
              <a:t>For the feasible cases with positive power saving gain</a:t>
            </a:r>
          </a:p>
          <a:p>
            <a:pPr marL="685800" lvl="2">
              <a:spcBef>
                <a:spcPts val="1000"/>
              </a:spcBef>
            </a:pPr>
            <a:r>
              <a:rPr lang="en-GB" altLang="zh-TW" sz="2400" dirty="0">
                <a:solidFill>
                  <a:srgbClr val="00B050"/>
                </a:solidFill>
              </a:rPr>
              <a:t>Option 1: When defining relaxation requirement, RAN4 should consider the maximum additional delay of RLF declaration within a confidence level due to power saving, i.e., the probability of maximum additional delay within x is larger than y, for power saving evaluation on different schemes. </a:t>
            </a:r>
            <a:endParaRPr lang="en-US" altLang="zh-TW" sz="2400" dirty="0">
              <a:solidFill>
                <a:srgbClr val="0000CC"/>
              </a:solidFill>
            </a:endParaRPr>
          </a:p>
          <a:p>
            <a:pPr marL="228600" lvl="1">
              <a:spcBef>
                <a:spcPts val="1000"/>
              </a:spcBef>
            </a:pPr>
            <a:r>
              <a:rPr lang="en-US" altLang="zh-TW" sz="2800" strike="sngStrike" dirty="0" smtClean="0">
                <a:solidFill>
                  <a:srgbClr val="0000CC"/>
                </a:solidFill>
              </a:rPr>
              <a:t>On the FFS case, </a:t>
            </a:r>
            <a:r>
              <a:rPr lang="en-GB" altLang="zh-TW" sz="2800" dirty="0">
                <a:solidFill>
                  <a:srgbClr val="0000CC"/>
                </a:solidFill>
              </a:rPr>
              <a:t>further </a:t>
            </a:r>
            <a:r>
              <a:rPr lang="en-GB" altLang="zh-TW" sz="2800" dirty="0" smtClean="0">
                <a:solidFill>
                  <a:srgbClr val="0000CC"/>
                </a:solidFill>
              </a:rPr>
              <a:t>considerations </a:t>
            </a:r>
            <a:r>
              <a:rPr lang="en-GB" altLang="zh-TW" sz="2800" dirty="0">
                <a:solidFill>
                  <a:srgbClr val="0000CC"/>
                </a:solidFill>
              </a:rPr>
              <a:t>as </a:t>
            </a:r>
            <a:r>
              <a:rPr lang="en-GB" altLang="zh-TW" sz="2800" dirty="0" smtClean="0">
                <a:solidFill>
                  <a:srgbClr val="0000CC"/>
                </a:solidFill>
              </a:rPr>
              <a:t>bellows</a:t>
            </a:r>
            <a:r>
              <a:rPr lang="zh-TW" altLang="en-US" sz="2800" dirty="0" smtClean="0">
                <a:solidFill>
                  <a:srgbClr val="0000CC"/>
                </a:solidFill>
              </a:rPr>
              <a:t> </a:t>
            </a:r>
            <a:r>
              <a:rPr lang="en-US" altLang="zh-TW" sz="2800" dirty="0" smtClean="0">
                <a:solidFill>
                  <a:srgbClr val="0000CC"/>
                </a:solidFill>
              </a:rPr>
              <a:t>are considered</a:t>
            </a:r>
            <a:endParaRPr lang="en-GB" altLang="zh-TW" sz="2800" dirty="0">
              <a:solidFill>
                <a:srgbClr val="0000CC"/>
              </a:solidFill>
            </a:endParaRPr>
          </a:p>
          <a:p>
            <a:pPr marL="685800" lvl="2" fontAlgn="ctr">
              <a:spcBef>
                <a:spcPts val="1000"/>
              </a:spcBef>
            </a:pPr>
            <a:r>
              <a:rPr lang="en-GB" altLang="zh-TW" sz="2500" dirty="0">
                <a:solidFill>
                  <a:srgbClr val="00B050"/>
                </a:solidFill>
              </a:rPr>
              <a:t>Option 1: Negative system level impact due to RLM/BFD relaxation should </a:t>
            </a:r>
            <a:r>
              <a:rPr lang="en-GB" altLang="zh-TW" sz="2500" dirty="0" smtClean="0">
                <a:solidFill>
                  <a:srgbClr val="00B050"/>
                </a:solidFill>
              </a:rPr>
              <a:t>be </a:t>
            </a:r>
            <a:r>
              <a:rPr lang="en-US" altLang="zh-CN" sz="2500" dirty="0" smtClean="0">
                <a:solidFill>
                  <a:srgbClr val="00B050"/>
                </a:solidFill>
              </a:rPr>
              <a:t>minimized </a:t>
            </a:r>
            <a:r>
              <a:rPr lang="en-GB" altLang="zh-TW" sz="2500" strike="sngStrike" dirty="0" smtClean="0">
                <a:solidFill>
                  <a:srgbClr val="7030A0"/>
                </a:solidFill>
              </a:rPr>
              <a:t>e.g</a:t>
            </a:r>
            <a:r>
              <a:rPr lang="en-GB" altLang="zh-TW" sz="2500" strike="sngStrike" dirty="0">
                <a:solidFill>
                  <a:srgbClr val="7030A0"/>
                </a:solidFill>
              </a:rPr>
              <a:t>. by studying the time of outage with different relaxation factors</a:t>
            </a:r>
            <a:r>
              <a:rPr lang="en-GB" altLang="zh-TW" sz="2500" dirty="0">
                <a:solidFill>
                  <a:srgbClr val="00B050"/>
                </a:solidFill>
              </a:rPr>
              <a:t>. </a:t>
            </a:r>
            <a:endParaRPr lang="en-US" altLang="zh-TW" sz="2500" dirty="0">
              <a:solidFill>
                <a:srgbClr val="00B050"/>
              </a:solidFill>
            </a:endParaRPr>
          </a:p>
          <a:p>
            <a:pPr marL="685800" lvl="2" fontAlgn="ctr">
              <a:spcBef>
                <a:spcPts val="1000"/>
              </a:spcBef>
            </a:pPr>
            <a:r>
              <a:rPr lang="en-GB" altLang="zh-TW" sz="2500" dirty="0">
                <a:solidFill>
                  <a:srgbClr val="00B050"/>
                </a:solidFill>
              </a:rPr>
              <a:t>Option 2: RAN4 </a:t>
            </a:r>
            <a:r>
              <a:rPr lang="en-GB" altLang="zh-TW" sz="2500" dirty="0" smtClean="0">
                <a:solidFill>
                  <a:srgbClr val="7030A0"/>
                </a:solidFill>
              </a:rPr>
              <a:t>can further discuss </a:t>
            </a:r>
            <a:r>
              <a:rPr lang="en-GB" altLang="zh-TW" sz="2500" dirty="0">
                <a:solidFill>
                  <a:srgbClr val="00B050"/>
                </a:solidFill>
              </a:rPr>
              <a:t>whether the beneficial scenario is a reasonable case for network configuration. </a:t>
            </a:r>
            <a:endParaRPr lang="en-US" altLang="zh-TW" sz="2500" dirty="0">
              <a:solidFill>
                <a:srgbClr val="00B050"/>
              </a:solidFill>
            </a:endParaRPr>
          </a:p>
          <a:p>
            <a:pPr marL="228600" lvl="1">
              <a:spcBef>
                <a:spcPts val="1000"/>
              </a:spcBef>
            </a:pPr>
            <a:endParaRPr lang="zh-TW" altLang="en-US" i="1" dirty="0"/>
          </a:p>
        </p:txBody>
      </p:sp>
    </p:spTree>
    <p:extLst>
      <p:ext uri="{BB962C8B-B14F-4D97-AF65-F5344CB8AC3E}">
        <p14:creationId xmlns:p14="http://schemas.microsoft.com/office/powerpoint/2010/main" val="309221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410688" y="264383"/>
            <a:ext cx="10515600" cy="5021931"/>
          </a:xfrm>
        </p:spPr>
        <p:txBody>
          <a:bodyPr/>
          <a:lstStyle/>
          <a:p>
            <a:pPr marL="0" lvl="0" indent="0" fontAlgn="ctr">
              <a:buNone/>
            </a:pPr>
            <a:r>
              <a:rPr lang="en-GB" altLang="zh-TW" b="1" u="sng" dirty="0"/>
              <a:t>Issue 2-2-6: DRX cycle applicability</a:t>
            </a:r>
            <a:endParaRPr lang="en-US" altLang="zh-TW" dirty="0"/>
          </a:p>
          <a:p>
            <a:pPr lvl="0" fontAlgn="ctr"/>
            <a:r>
              <a:rPr lang="en-US" altLang="zh-TW" dirty="0"/>
              <a:t>R</a:t>
            </a:r>
            <a:r>
              <a:rPr lang="en-GB" altLang="zh-TW" dirty="0" err="1"/>
              <a:t>elaxation</a:t>
            </a:r>
            <a:r>
              <a:rPr lang="en-GB" altLang="zh-TW" dirty="0"/>
              <a:t> is applicable for DRX</a:t>
            </a:r>
            <a:r>
              <a:rPr lang="en-US" altLang="zh-TW" dirty="0"/>
              <a:t>&lt;=</a:t>
            </a:r>
            <a:r>
              <a:rPr lang="en-US" altLang="zh-TW" dirty="0" smtClean="0">
                <a:solidFill>
                  <a:srgbClr val="7030A0"/>
                </a:solidFill>
              </a:rPr>
              <a:t>80</a:t>
            </a:r>
            <a:r>
              <a:rPr lang="en-GB" altLang="zh-TW" dirty="0" err="1" smtClean="0"/>
              <a:t>ms</a:t>
            </a:r>
            <a:r>
              <a:rPr lang="en-GB" altLang="zh-TW" dirty="0"/>
              <a:t>.</a:t>
            </a:r>
            <a:endParaRPr lang="zh-TW" altLang="zh-TW" dirty="0"/>
          </a:p>
          <a:p>
            <a:pPr lvl="1" fontAlgn="ctr"/>
            <a:r>
              <a:rPr lang="en-US" altLang="zh-TW" dirty="0" smtClean="0"/>
              <a:t>FFS </a:t>
            </a:r>
            <a:r>
              <a:rPr lang="en-US" altLang="zh-TW" dirty="0"/>
              <a:t>adjustment to other </a:t>
            </a:r>
            <a:r>
              <a:rPr lang="en-US" altLang="zh-TW" dirty="0" err="1"/>
              <a:t>DRx</a:t>
            </a:r>
            <a:r>
              <a:rPr lang="en-US" altLang="zh-TW" dirty="0"/>
              <a:t> cycles is needed to keep the monotonicity of </a:t>
            </a:r>
            <a:r>
              <a:rPr lang="en-US" altLang="zh-TW" dirty="0" err="1"/>
              <a:t>DRx</a:t>
            </a:r>
            <a:r>
              <a:rPr lang="en-US" altLang="zh-TW" dirty="0"/>
              <a:t> cycles w.r.t. evaluation time </a:t>
            </a:r>
          </a:p>
          <a:p>
            <a:pPr lvl="1" fontAlgn="ctr"/>
            <a:r>
              <a:rPr lang="en-US" altLang="zh-TW" dirty="0"/>
              <a:t>FFS Maximum relaxation factor should be related to DRX cycle</a:t>
            </a:r>
            <a:r>
              <a:rPr lang="en-US" altLang="zh-TW" dirty="0">
                <a:solidFill>
                  <a:srgbClr val="FF0000"/>
                </a:solidFill>
              </a:rPr>
              <a:t> and RS periodicity</a:t>
            </a:r>
            <a:r>
              <a:rPr lang="en-US" altLang="zh-TW" dirty="0"/>
              <a:t>.</a:t>
            </a:r>
          </a:p>
          <a:p>
            <a:pPr lvl="1" fontAlgn="ctr"/>
            <a:endParaRPr lang="en-US" altLang="zh-TW" dirty="0"/>
          </a:p>
          <a:p>
            <a:pPr lvl="1" fontAlgn="ctr"/>
            <a:endParaRPr lang="en-US" altLang="zh-TW" dirty="0"/>
          </a:p>
          <a:p>
            <a:pPr marL="0" indent="0" fontAlgn="ctr">
              <a:buNone/>
            </a:pPr>
            <a:r>
              <a:rPr lang="en-GB" altLang="zh-TW" b="1" u="sng" dirty="0"/>
              <a:t>Issue 2-2-7: Potential spec impact </a:t>
            </a:r>
            <a:endParaRPr lang="zh-TW" altLang="zh-TW" dirty="0"/>
          </a:p>
          <a:p>
            <a:pPr lvl="1" fontAlgn="ctr"/>
            <a:r>
              <a:rPr lang="en-US" altLang="zh-TW" dirty="0"/>
              <a:t>The spec impact of </a:t>
            </a:r>
            <a:r>
              <a:rPr lang="en-GB" altLang="zh-TW" dirty="0"/>
              <a:t>R17 power saving </a:t>
            </a:r>
            <a:r>
              <a:rPr lang="en-US" altLang="zh-TW" dirty="0"/>
              <a:t>will be discussed in the work phase. </a:t>
            </a:r>
            <a:endParaRPr lang="zh-TW" altLang="en-US" dirty="0"/>
          </a:p>
        </p:txBody>
      </p:sp>
    </p:spTree>
    <p:extLst>
      <p:ext uri="{BB962C8B-B14F-4D97-AF65-F5344CB8AC3E}">
        <p14:creationId xmlns:p14="http://schemas.microsoft.com/office/powerpoint/2010/main" val="12803901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4000" dirty="0"/>
              <a:t>Relaxation criteria</a:t>
            </a:r>
            <a:endParaRPr lang="zh-TW" altLang="en-US" sz="4000" dirty="0"/>
          </a:p>
        </p:txBody>
      </p:sp>
      <p:sp>
        <p:nvSpPr>
          <p:cNvPr id="3" name="內容版面配置區 2"/>
          <p:cNvSpPr>
            <a:spLocks noGrp="1"/>
          </p:cNvSpPr>
          <p:nvPr>
            <p:ph idx="1"/>
          </p:nvPr>
        </p:nvSpPr>
        <p:spPr>
          <a:xfrm>
            <a:off x="838200" y="1155032"/>
            <a:ext cx="10515600" cy="5702967"/>
          </a:xfrm>
        </p:spPr>
        <p:txBody>
          <a:bodyPr>
            <a:normAutofit fontScale="85000" lnSpcReduction="20000"/>
          </a:bodyPr>
          <a:lstStyle/>
          <a:p>
            <a:pPr marL="0" indent="0">
              <a:buNone/>
            </a:pPr>
            <a:r>
              <a:rPr lang="en-GB" altLang="zh-TW" sz="2200" b="1" u="sng" dirty="0"/>
              <a:t>Issue 2-3-1: Criteria of RLM/BFD relaxation – General</a:t>
            </a:r>
          </a:p>
          <a:p>
            <a:pPr marL="0" indent="0">
              <a:buNone/>
            </a:pPr>
            <a:r>
              <a:rPr lang="en-US" altLang="zh-TW" sz="2200" dirty="0"/>
              <a:t>whether relaxed RLM/BFD requirements can be applied depends on both the serving cell quality and UE mobility state</a:t>
            </a:r>
            <a:endParaRPr lang="zh-TW" altLang="zh-TW" sz="2200" dirty="0"/>
          </a:p>
          <a:p>
            <a:r>
              <a:rPr lang="en-US" altLang="zh-TW" sz="2200" dirty="0"/>
              <a:t>FFS the precise and robust metric for serving cell quality and UE mobility state</a:t>
            </a:r>
          </a:p>
          <a:p>
            <a:endParaRPr lang="en-US" altLang="zh-TW" sz="2200" dirty="0"/>
          </a:p>
          <a:p>
            <a:pPr marL="0" indent="0">
              <a:buNone/>
            </a:pPr>
            <a:r>
              <a:rPr lang="en-GB" altLang="zh-TW" sz="2200" b="1" u="sng" dirty="0"/>
              <a:t>Issue 2-3-2/2-3-3</a:t>
            </a:r>
            <a:r>
              <a:rPr lang="en-GB" altLang="zh-TW" sz="2200" b="1" u="sng" dirty="0">
                <a:solidFill>
                  <a:srgbClr val="7030A0"/>
                </a:solidFill>
              </a:rPr>
              <a:t>/2-3-4</a:t>
            </a:r>
            <a:r>
              <a:rPr lang="en-GB" altLang="zh-TW" sz="2200" b="1" u="sng" dirty="0"/>
              <a:t>: Good serving cell quality criteria of RLM/BFD relaxation</a:t>
            </a:r>
            <a:endParaRPr lang="zh-TW" altLang="zh-TW" sz="2200" dirty="0"/>
          </a:p>
          <a:p>
            <a:r>
              <a:rPr lang="en-GB" altLang="zh-TW" sz="2200" dirty="0"/>
              <a:t>Good serving cell quality criteria of RLM/BFD relaxation is </a:t>
            </a:r>
            <a:r>
              <a:rPr lang="en-US" altLang="zh-TW" sz="2200" dirty="0"/>
              <a:t>defined as the</a:t>
            </a:r>
            <a:r>
              <a:rPr lang="en-GB" altLang="zh-TW" sz="2200" dirty="0"/>
              <a:t> radio link quality </a:t>
            </a:r>
            <a:r>
              <a:rPr lang="en-US" altLang="zh-TW" sz="2200" dirty="0"/>
              <a:t>is </a:t>
            </a:r>
            <a:r>
              <a:rPr lang="en-GB" altLang="zh-TW" sz="2200" dirty="0"/>
              <a:t>better than a threshold. </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a:t>
            </a:r>
            <a:r>
              <a:rPr lang="en-GB" altLang="zh-TW" sz="2200" dirty="0"/>
              <a:t> + X (dB) for RLM</a:t>
            </a:r>
            <a:endParaRPr lang="zh-TW" altLang="zh-TW" sz="2200" dirty="0"/>
          </a:p>
          <a:p>
            <a:pPr lvl="1" fontAlgn="ctr"/>
            <a:r>
              <a:rPr lang="en-GB" altLang="zh-TW" sz="2200" dirty="0">
                <a:solidFill>
                  <a:srgbClr val="0070C0"/>
                </a:solidFill>
              </a:rPr>
              <a:t>FFS</a:t>
            </a:r>
            <a:r>
              <a:rPr lang="en-GB" altLang="zh-TW" sz="2200" dirty="0"/>
              <a:t> radio link quality &gt; </a:t>
            </a:r>
            <a:r>
              <a:rPr lang="en-GB" altLang="zh-TW" sz="2200" dirty="0" err="1"/>
              <a:t>Qout,LR</a:t>
            </a:r>
            <a:r>
              <a:rPr lang="en-GB" altLang="zh-TW" sz="2200" dirty="0"/>
              <a:t> + Y (dB) for BFD relaxation. </a:t>
            </a:r>
            <a:endParaRPr lang="zh-TW" altLang="zh-TW" sz="2200" dirty="0"/>
          </a:p>
          <a:p>
            <a:pPr lvl="1" fontAlgn="ctr"/>
            <a:r>
              <a:rPr lang="en-GB" altLang="zh-TW" sz="2200" dirty="0"/>
              <a:t>FFS </a:t>
            </a:r>
            <a:r>
              <a:rPr lang="en-GB" altLang="zh-TW" sz="2200" dirty="0">
                <a:solidFill>
                  <a:srgbClr val="C00000"/>
                </a:solidFill>
              </a:rPr>
              <a:t>how to derive the values of </a:t>
            </a:r>
            <a:r>
              <a:rPr lang="en-GB" altLang="zh-TW" sz="2200" dirty="0"/>
              <a:t>X, Y</a:t>
            </a:r>
          </a:p>
          <a:p>
            <a:r>
              <a:rPr lang="en-US" altLang="zh-TW" sz="2200" dirty="0"/>
              <a:t>The radio link quality in g</a:t>
            </a:r>
            <a:r>
              <a:rPr lang="en-GB" altLang="zh-TW" sz="2200" dirty="0" err="1"/>
              <a:t>ood</a:t>
            </a:r>
            <a:r>
              <a:rPr lang="en-GB" altLang="zh-TW" sz="2200" dirty="0"/>
              <a:t> serving cell quality criteria </a:t>
            </a:r>
            <a:r>
              <a:rPr lang="en-US" altLang="zh-TW" sz="2200" dirty="0"/>
              <a:t>for R17 RLM/BFD relaxation is based on </a:t>
            </a:r>
            <a:r>
              <a:rPr lang="en-GB" altLang="zh-TW" sz="2200" dirty="0"/>
              <a:t>SINR </a:t>
            </a:r>
            <a:endParaRPr lang="zh-TW" altLang="zh-TW" sz="2200" dirty="0"/>
          </a:p>
          <a:p>
            <a:pPr lvl="1" fontAlgn="ctr"/>
            <a:r>
              <a:rPr lang="en-GB" altLang="zh-TW" sz="2200" dirty="0"/>
              <a:t>FFS how to </a:t>
            </a:r>
            <a:r>
              <a:rPr lang="en-GB" altLang="zh-TW" sz="2200" dirty="0" smtClean="0">
                <a:solidFill>
                  <a:srgbClr val="C00000"/>
                </a:solidFill>
              </a:rPr>
              <a:t>derive </a:t>
            </a:r>
            <a:r>
              <a:rPr lang="en-GB" altLang="zh-TW" sz="2200" dirty="0">
                <a:solidFill>
                  <a:srgbClr val="C00000"/>
                </a:solidFill>
              </a:rPr>
              <a:t>the </a:t>
            </a:r>
            <a:r>
              <a:rPr lang="en-US" altLang="zh-TW" sz="2200" dirty="0">
                <a:solidFill>
                  <a:srgbClr val="C00000"/>
                </a:solidFill>
              </a:rPr>
              <a:t>corresponding SINR level of the threshold used in good serving cell quality criteria</a:t>
            </a:r>
          </a:p>
          <a:p>
            <a:pPr lvl="1" fontAlgn="ctr"/>
            <a:r>
              <a:rPr lang="en-US" altLang="zh-TW" sz="2200" dirty="0">
                <a:solidFill>
                  <a:srgbClr val="00B050"/>
                </a:solidFill>
              </a:rPr>
              <a:t>FFS which SINR is used</a:t>
            </a:r>
          </a:p>
          <a:p>
            <a:pPr lvl="2" fontAlgn="ctr"/>
            <a:r>
              <a:rPr lang="en-US" altLang="zh-TW" sz="1800" dirty="0">
                <a:solidFill>
                  <a:srgbClr val="00B050"/>
                </a:solidFill>
              </a:rPr>
              <a:t>Option 1: Reuse SINR for RLM/BFD evaluation</a:t>
            </a:r>
            <a:endParaRPr lang="zh-TW" altLang="zh-TW" sz="2200" dirty="0"/>
          </a:p>
          <a:p>
            <a:pPr lvl="1"/>
            <a:r>
              <a:rPr lang="en-GB" altLang="zh-TW" sz="2200" dirty="0"/>
              <a:t>FFS </a:t>
            </a:r>
            <a:r>
              <a:rPr lang="en-US" altLang="zh-TW" sz="2200" dirty="0"/>
              <a:t>w</a:t>
            </a:r>
            <a:r>
              <a:rPr lang="en-GB" altLang="zh-TW" sz="2200" dirty="0" err="1"/>
              <a:t>hether</a:t>
            </a:r>
            <a:r>
              <a:rPr lang="en-GB" altLang="zh-TW" sz="2200" dirty="0"/>
              <a:t> RSRP is also needed for BFD</a:t>
            </a:r>
            <a:r>
              <a:rPr lang="en-US" altLang="zh-TW" sz="2200" dirty="0"/>
              <a:t> as additional condition</a:t>
            </a:r>
            <a:endParaRPr lang="zh-TW" altLang="zh-TW" sz="2200" dirty="0"/>
          </a:p>
          <a:p>
            <a:r>
              <a:rPr lang="en-US" altLang="zh-TW" sz="2200" dirty="0">
                <a:solidFill>
                  <a:srgbClr val="7030A0"/>
                </a:solidFill>
              </a:rPr>
              <a:t>FFS: The thresholds are configured or pre-defined.</a:t>
            </a:r>
          </a:p>
          <a:p>
            <a:pPr lvl="1"/>
            <a:r>
              <a:rPr lang="en-US" altLang="zh-TW" sz="1800" dirty="0">
                <a:solidFill>
                  <a:srgbClr val="7030A0"/>
                </a:solidFill>
              </a:rPr>
              <a:t>FFS: Different threshold configuration (i.e. different IEs in RRC signaling )for SSB based and CSI-RS based RLM/BFD is allowed</a:t>
            </a:r>
            <a:endParaRPr lang="zh-TW" altLang="en-US" sz="1800" dirty="0">
              <a:solidFill>
                <a:srgbClr val="7030A0"/>
              </a:solidFill>
            </a:endParaRPr>
          </a:p>
        </p:txBody>
      </p:sp>
    </p:spTree>
    <p:extLst>
      <p:ext uri="{BB962C8B-B14F-4D97-AF65-F5344CB8AC3E}">
        <p14:creationId xmlns:p14="http://schemas.microsoft.com/office/powerpoint/2010/main" val="35655726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1F1E6-2B7B-4BE0-BD81-7C72DF04CB7D}"/>
              </a:ext>
            </a:extLst>
          </p:cNvPr>
          <p:cNvSpPr>
            <a:spLocks noGrp="1"/>
          </p:cNvSpPr>
          <p:nvPr>
            <p:ph type="title"/>
          </p:nvPr>
        </p:nvSpPr>
        <p:spPr/>
        <p:txBody>
          <a:bodyPr>
            <a:normAutofit fontScale="90000"/>
          </a:bodyPr>
          <a:lstStyle/>
          <a:p>
            <a:r>
              <a:rPr lang="sv-SE" dirty="0">
                <a:solidFill>
                  <a:srgbClr val="FF0000"/>
                </a:solidFill>
              </a:rPr>
              <a:t>Relaxation factors</a:t>
            </a:r>
          </a:p>
        </p:txBody>
      </p:sp>
      <p:sp>
        <p:nvSpPr>
          <p:cNvPr id="3" name="Content Placeholder 2">
            <a:extLst>
              <a:ext uri="{FF2B5EF4-FFF2-40B4-BE49-F238E27FC236}">
                <a16:creationId xmlns:a16="http://schemas.microsoft.com/office/drawing/2014/main" id="{533F5480-14EB-44C1-9AFE-A33A3A81BB1A}"/>
              </a:ext>
            </a:extLst>
          </p:cNvPr>
          <p:cNvSpPr>
            <a:spLocks noGrp="1"/>
          </p:cNvSpPr>
          <p:nvPr>
            <p:ph idx="1"/>
          </p:nvPr>
        </p:nvSpPr>
        <p:spPr/>
        <p:txBody>
          <a:bodyPr>
            <a:normAutofit/>
          </a:bodyPr>
          <a:lstStyle/>
          <a:p>
            <a:r>
              <a:rPr lang="sv-SE" dirty="0">
                <a:solidFill>
                  <a:srgbClr val="FF0000"/>
                </a:solidFill>
              </a:rPr>
              <a:t>FFS on following:</a:t>
            </a:r>
          </a:p>
          <a:p>
            <a:pPr lvl="1"/>
            <a:r>
              <a:rPr lang="sv-SE" dirty="0">
                <a:solidFill>
                  <a:srgbClr val="C00000"/>
                </a:solidFill>
              </a:rPr>
              <a:t>Option 1: Evaluation period based on fixed sample number</a:t>
            </a:r>
          </a:p>
          <a:p>
            <a:pPr lvl="2"/>
            <a:r>
              <a:rPr lang="sv-SE" dirty="0">
                <a:solidFill>
                  <a:srgbClr val="C00000"/>
                </a:solidFill>
              </a:rPr>
              <a:t>The relaxation factor is </a:t>
            </a:r>
            <a:r>
              <a:rPr lang="sv-SE" altLang="zh-CN" dirty="0">
                <a:solidFill>
                  <a:srgbClr val="C00000"/>
                </a:solidFill>
              </a:rPr>
              <a:t>implicitly defined, similar to the beam sweeping factor implicitly defined in FR2 RRM measurement requirements.</a:t>
            </a:r>
            <a:endParaRPr lang="sv-SE" dirty="0">
              <a:solidFill>
                <a:srgbClr val="C00000"/>
              </a:solidFill>
            </a:endParaRPr>
          </a:p>
          <a:p>
            <a:pPr lvl="1"/>
            <a:r>
              <a:rPr lang="sv-SE" dirty="0">
                <a:solidFill>
                  <a:srgbClr val="C00000"/>
                </a:solidFill>
              </a:rPr>
              <a:t>Option 2: Evaluation period scaling with the relaxation factor</a:t>
            </a:r>
          </a:p>
          <a:p>
            <a:pPr lvl="2"/>
            <a:r>
              <a:rPr lang="en-US" dirty="0">
                <a:solidFill>
                  <a:srgbClr val="C00000"/>
                </a:solidFill>
              </a:rPr>
              <a:t>The relaxation factor is explicitly defined</a:t>
            </a:r>
            <a:endParaRPr lang="sv-SE" dirty="0">
              <a:solidFill>
                <a:srgbClr val="C00000"/>
              </a:solidFill>
            </a:endParaRPr>
          </a:p>
          <a:p>
            <a:pPr lvl="2"/>
            <a:r>
              <a:rPr lang="sv-SE" dirty="0">
                <a:solidFill>
                  <a:srgbClr val="C00000"/>
                </a:solidFill>
              </a:rPr>
              <a:t>FFS</a:t>
            </a:r>
            <a:r>
              <a:rPr lang="sv-SE" dirty="0">
                <a:solidFill>
                  <a:srgbClr val="FF0000"/>
                </a:solidFill>
              </a:rPr>
              <a:t> </a:t>
            </a:r>
            <a:r>
              <a:rPr lang="sv-SE" dirty="0">
                <a:solidFill>
                  <a:srgbClr val="C00000"/>
                </a:solidFill>
              </a:rPr>
              <a:t>whether</a:t>
            </a:r>
            <a:r>
              <a:rPr lang="sv-SE" dirty="0">
                <a:solidFill>
                  <a:srgbClr val="FF0000"/>
                </a:solidFill>
              </a:rPr>
              <a:t> Different relaxation factors between FR1 and FR2</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different SINR range</a:t>
            </a:r>
          </a:p>
          <a:p>
            <a:pPr lvl="2"/>
            <a:r>
              <a:rPr lang="sv-SE" dirty="0">
                <a:solidFill>
                  <a:srgbClr val="C00000"/>
                </a:solidFill>
              </a:rPr>
              <a:t>FFS</a:t>
            </a:r>
            <a:r>
              <a:rPr lang="sv-SE" dirty="0">
                <a:solidFill>
                  <a:srgbClr val="FF0000"/>
                </a:solidFill>
              </a:rPr>
              <a:t> </a:t>
            </a:r>
            <a:r>
              <a:rPr lang="sv-SE" altLang="zh-CN" dirty="0">
                <a:solidFill>
                  <a:srgbClr val="C00000"/>
                </a:solidFill>
              </a:rPr>
              <a:t>whether</a:t>
            </a:r>
            <a:r>
              <a:rPr lang="sv-SE" altLang="zh-CN" dirty="0">
                <a:solidFill>
                  <a:srgbClr val="FF0000"/>
                </a:solidFill>
              </a:rPr>
              <a:t> </a:t>
            </a:r>
            <a:r>
              <a:rPr lang="sv-SE" dirty="0">
                <a:solidFill>
                  <a:srgbClr val="FF0000"/>
                </a:solidFill>
              </a:rPr>
              <a:t>Different relaxation factors for SSB and CSI-RS</a:t>
            </a:r>
          </a:p>
          <a:p>
            <a:pPr lvl="2"/>
            <a:r>
              <a:rPr lang="sv-SE" altLang="zh-CN" dirty="0">
                <a:solidFill>
                  <a:srgbClr val="C00000"/>
                </a:solidFill>
              </a:rPr>
              <a:t>FFS</a:t>
            </a:r>
            <a:r>
              <a:rPr lang="sv-SE" altLang="zh-CN" dirty="0">
                <a:solidFill>
                  <a:srgbClr val="FF0000"/>
                </a:solidFill>
              </a:rPr>
              <a:t> </a:t>
            </a:r>
            <a:r>
              <a:rPr lang="sv-SE" dirty="0">
                <a:solidFill>
                  <a:srgbClr val="FF0000"/>
                </a:solidFill>
              </a:rPr>
              <a:t>What UE speed is used as reference for derving the relaxation factor</a:t>
            </a:r>
          </a:p>
          <a:p>
            <a:pPr lvl="1"/>
            <a:r>
              <a:rPr lang="sv-SE" altLang="zh-CN" dirty="0">
                <a:solidFill>
                  <a:srgbClr val="00B050"/>
                </a:solidFill>
              </a:rPr>
              <a:t>Option 3: Up to UE implementation as long as the additional delay for RLM/BFD declaration is within the (to be defined) relaxed requirement</a:t>
            </a:r>
            <a:endParaRPr lang="sv-SE" dirty="0">
              <a:solidFill>
                <a:srgbClr val="FF0000"/>
              </a:solidFill>
            </a:endParaRPr>
          </a:p>
          <a:p>
            <a:pPr lvl="1"/>
            <a:r>
              <a:rPr lang="sv-SE" altLang="zh-CN" dirty="0">
                <a:solidFill>
                  <a:srgbClr val="C00000"/>
                </a:solidFill>
              </a:rPr>
              <a:t>Other options are not precluded.</a:t>
            </a:r>
          </a:p>
          <a:p>
            <a:pPr lvl="2"/>
            <a:endParaRPr lang="sv-SE" dirty="0">
              <a:solidFill>
                <a:srgbClr val="FF0000"/>
              </a:solidFill>
            </a:endParaRPr>
          </a:p>
        </p:txBody>
      </p:sp>
    </p:spTree>
    <p:extLst>
      <p:ext uri="{BB962C8B-B14F-4D97-AF65-F5344CB8AC3E}">
        <p14:creationId xmlns:p14="http://schemas.microsoft.com/office/powerpoint/2010/main" val="2476128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2-3-5: Low mobility criteria of RLM/BFD relaxation</a:t>
            </a:r>
            <a:endParaRPr lang="zh-TW" altLang="en-US" sz="3600" dirty="0"/>
          </a:p>
        </p:txBody>
      </p:sp>
      <p:sp>
        <p:nvSpPr>
          <p:cNvPr id="3" name="內容版面配置區 2"/>
          <p:cNvSpPr>
            <a:spLocks noGrp="1"/>
          </p:cNvSpPr>
          <p:nvPr>
            <p:ph idx="1"/>
          </p:nvPr>
        </p:nvSpPr>
        <p:spPr>
          <a:xfrm>
            <a:off x="838200" y="1129632"/>
            <a:ext cx="10515600" cy="5021931"/>
          </a:xfrm>
        </p:spPr>
        <p:txBody>
          <a:bodyPr>
            <a:noAutofit/>
          </a:bodyPr>
          <a:lstStyle/>
          <a:p>
            <a:pPr fontAlgn="ctr"/>
            <a:r>
              <a:rPr lang="en-US" sz="1600" dirty="0">
                <a:highlight>
                  <a:srgbClr val="FFFF00"/>
                </a:highlight>
              </a:rPr>
              <a:t>Low mobility </a:t>
            </a:r>
            <a:r>
              <a:rPr lang="en-US" sz="1600" b="1" dirty="0" smtClean="0">
                <a:solidFill>
                  <a:srgbClr val="7030A0"/>
                </a:solidFill>
                <a:highlight>
                  <a:srgbClr val="FFFF00"/>
                </a:highlight>
              </a:rPr>
              <a:t>criterion for identifying low mobility </a:t>
            </a:r>
            <a:r>
              <a:rPr lang="en-US" sz="1600" dirty="0" smtClean="0">
                <a:highlight>
                  <a:srgbClr val="FFFF00"/>
                </a:highlight>
              </a:rPr>
              <a:t>scenario </a:t>
            </a:r>
            <a:r>
              <a:rPr lang="en-US" sz="1600" dirty="0">
                <a:highlight>
                  <a:srgbClr val="FFFF00"/>
                </a:highlight>
              </a:rPr>
              <a:t>under which the UE is allowed to apply the RLM/BM requirements is determined and configured to UE by the network, and it is up to the UE whether to apply relaxed RLM/BM requirements when configured. </a:t>
            </a:r>
          </a:p>
          <a:p>
            <a:pPr fontAlgn="ctr"/>
            <a:r>
              <a:rPr lang="en-US" altLang="zh-TW" sz="1800" dirty="0"/>
              <a:t>Given the this feature is enabled by the network, the </a:t>
            </a:r>
            <a:r>
              <a:rPr lang="en-GB" altLang="zh-TW" sz="1800" dirty="0"/>
              <a:t>low mobility criterion is defined based on</a:t>
            </a:r>
            <a:endParaRPr lang="en-US" altLang="zh-TW" sz="1800" dirty="0"/>
          </a:p>
          <a:p>
            <a:pPr lvl="1" hangingPunct="0"/>
            <a:r>
              <a:rPr lang="en-US" altLang="zh-TW" sz="1800" dirty="0"/>
              <a:t>FFS until RAN4 #99e</a:t>
            </a:r>
          </a:p>
          <a:p>
            <a:pPr lvl="2" hangingPunct="0"/>
            <a:r>
              <a:rPr lang="en-US" altLang="zh-TW" sz="1800" dirty="0"/>
              <a:t>Option A: UE will need to </a:t>
            </a:r>
            <a:r>
              <a:rPr lang="en-US" altLang="zh-TW" sz="1800" dirty="0" smtClean="0"/>
              <a:t>verify </a:t>
            </a:r>
            <a:r>
              <a:rPr lang="en-US" altLang="zh-TW" sz="1800" dirty="0"/>
              <a:t>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solidFill>
                <a:srgbClr val="0000CC"/>
              </a:solidFill>
            </a:endParaRPr>
          </a:p>
          <a:p>
            <a:pPr lvl="3" hangingPunct="0"/>
            <a:r>
              <a:rPr lang="en-US" altLang="zh-TW" dirty="0">
                <a:solidFill>
                  <a:srgbClr val="00B050"/>
                </a:solidFill>
              </a:rPr>
              <a:t>Option A1: RSRP variation (reuse R16 low mobility criterion and procedure)</a:t>
            </a:r>
          </a:p>
          <a:p>
            <a:pPr lvl="3" hangingPunct="0"/>
            <a:r>
              <a:rPr lang="en-US" altLang="zh-TW" dirty="0"/>
              <a:t>Option A2: SINR variation</a:t>
            </a:r>
            <a:endParaRPr lang="zh-TW" altLang="zh-TW" dirty="0"/>
          </a:p>
          <a:p>
            <a:pPr lvl="2" hangingPunct="0"/>
            <a:r>
              <a:rPr lang="en-US" altLang="zh-TW" sz="1800" dirty="0"/>
              <a:t>Option B: UE will </a:t>
            </a:r>
            <a:r>
              <a:rPr lang="en-US" altLang="zh-TW" sz="1800" b="1" dirty="0"/>
              <a:t>not</a:t>
            </a:r>
            <a:r>
              <a:rPr lang="en-US" altLang="zh-TW" sz="1800" dirty="0"/>
              <a:t> need to </a:t>
            </a:r>
            <a:r>
              <a:rPr lang="en-US" altLang="zh-TW" sz="1800" dirty="0" smtClean="0"/>
              <a:t>verify </a:t>
            </a:r>
            <a:r>
              <a:rPr lang="en-US" altLang="zh-TW" sz="1800" dirty="0"/>
              <a:t>whether the </a:t>
            </a:r>
            <a:r>
              <a:rPr lang="en-GB" altLang="zh-TW" sz="1800" dirty="0"/>
              <a:t>low mobility criterion </a:t>
            </a:r>
            <a:r>
              <a:rPr lang="en-US" altLang="zh-TW" sz="1800" dirty="0"/>
              <a:t>is fulfilled </a:t>
            </a:r>
            <a:r>
              <a:rPr lang="en-US" altLang="zh-TW" sz="1800" dirty="0">
                <a:solidFill>
                  <a:srgbClr val="0000CC"/>
                </a:solidFill>
              </a:rPr>
              <a:t>based on the channel condition</a:t>
            </a:r>
            <a:endParaRPr lang="zh-TW" altLang="zh-TW" sz="1800" dirty="0"/>
          </a:p>
          <a:p>
            <a:pPr lvl="3" hangingPunct="0"/>
            <a:r>
              <a:rPr lang="en-US" altLang="zh-TW" dirty="0"/>
              <a:t>Option B1: UE </a:t>
            </a:r>
            <a:r>
              <a:rPr lang="en-US" altLang="zh-TW" dirty="0">
                <a:solidFill>
                  <a:srgbClr val="0070C0"/>
                </a:solidFill>
              </a:rPr>
              <a:t>defines if </a:t>
            </a:r>
            <a:r>
              <a:rPr lang="en-US" altLang="zh-TW" dirty="0" smtClean="0"/>
              <a:t>the </a:t>
            </a:r>
            <a:r>
              <a:rPr lang="en-GB" altLang="zh-TW" dirty="0"/>
              <a:t>low mobility criterion is fulfilled </a:t>
            </a:r>
            <a:r>
              <a:rPr lang="en-US" altLang="zh-TW" dirty="0">
                <a:solidFill>
                  <a:srgbClr val="C00000"/>
                </a:solidFill>
              </a:rPr>
              <a:t>(e.g. fixed UE) or not fulfilled (e.g. vehicular UE).</a:t>
            </a:r>
            <a:endParaRPr lang="zh-TW" altLang="zh-TW" dirty="0"/>
          </a:p>
          <a:p>
            <a:pPr lvl="3" hangingPunct="0"/>
            <a:r>
              <a:rPr lang="en-US" altLang="zh-TW" dirty="0"/>
              <a:t>Option B2: Network </a:t>
            </a:r>
            <a:r>
              <a:rPr lang="en-US" altLang="zh-TW" dirty="0" smtClean="0"/>
              <a:t>configure</a:t>
            </a:r>
            <a:r>
              <a:rPr lang="en-US" altLang="zh-TW" dirty="0" smtClean="0">
                <a:solidFill>
                  <a:srgbClr val="0070C0"/>
                </a:solidFill>
              </a:rPr>
              <a:t>s</a:t>
            </a:r>
            <a:r>
              <a:rPr lang="en-US" altLang="zh-TW" dirty="0" smtClean="0"/>
              <a:t> </a:t>
            </a:r>
            <a:r>
              <a:rPr lang="en-US" altLang="zh-TW" dirty="0"/>
              <a:t>whether the </a:t>
            </a:r>
            <a:r>
              <a:rPr lang="en-GB" altLang="zh-TW" dirty="0"/>
              <a:t>low mobility criterion is fulfilled or not</a:t>
            </a:r>
          </a:p>
          <a:p>
            <a:pPr lvl="2" hangingPunct="0"/>
            <a:r>
              <a:rPr lang="en-US" altLang="zh-TW" sz="1800" dirty="0" smtClean="0"/>
              <a:t>Option </a:t>
            </a:r>
            <a:r>
              <a:rPr lang="en-US" altLang="zh-TW" sz="1800" dirty="0"/>
              <a:t>C: The low mobility criterion can be left for RAN2 to decide. Send LS to RAN2 to trigger RAN2 discussion.</a:t>
            </a:r>
          </a:p>
          <a:p>
            <a:pPr lvl="2" hangingPunct="0"/>
            <a:r>
              <a:rPr lang="en-US" altLang="zh-TW" sz="1800" dirty="0">
                <a:solidFill>
                  <a:srgbClr val="0070C0"/>
                </a:solidFill>
              </a:rPr>
              <a:t>Option D: Other options on how often UE verifies the low mobility criterion is open for discussions at next meeting</a:t>
            </a:r>
            <a:r>
              <a:rPr lang="en-US" altLang="zh-TW" sz="1800" dirty="0" smtClean="0">
                <a:solidFill>
                  <a:srgbClr val="0070C0"/>
                </a:solidFill>
              </a:rPr>
              <a:t>.</a:t>
            </a:r>
            <a:endParaRPr lang="en-US" altLang="zh-TW" sz="1800" dirty="0"/>
          </a:p>
        </p:txBody>
      </p:sp>
    </p:spTree>
    <p:extLst>
      <p:ext uri="{BB962C8B-B14F-4D97-AF65-F5344CB8AC3E}">
        <p14:creationId xmlns:p14="http://schemas.microsoft.com/office/powerpoint/2010/main" val="97907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2-3-6: Exiting criteria of RLM relaxation</a:t>
            </a:r>
            <a:endParaRPr lang="zh-TW" altLang="en-US" sz="2800" dirty="0"/>
          </a:p>
        </p:txBody>
      </p:sp>
      <p:sp>
        <p:nvSpPr>
          <p:cNvPr id="3" name="內容版面配置區 2"/>
          <p:cNvSpPr>
            <a:spLocks noGrp="1"/>
          </p:cNvSpPr>
          <p:nvPr>
            <p:ph idx="1"/>
          </p:nvPr>
        </p:nvSpPr>
        <p:spPr/>
        <p:txBody>
          <a:bodyPr>
            <a:normAutofit fontScale="85000" lnSpcReduction="20000"/>
          </a:bodyPr>
          <a:lstStyle/>
          <a:p>
            <a:r>
              <a:rPr lang="en-US" dirty="0">
                <a:solidFill>
                  <a:srgbClr val="FF0000"/>
                </a:solidFill>
              </a:rPr>
              <a:t>Background:</a:t>
            </a:r>
          </a:p>
          <a:p>
            <a:pPr lvl="1"/>
            <a:r>
              <a:rPr lang="en-US" dirty="0">
                <a:solidFill>
                  <a:srgbClr val="FF0000"/>
                </a:solidFill>
              </a:rPr>
              <a:t>Following agreement was made at last meeting </a:t>
            </a:r>
            <a:r>
              <a:rPr lang="en-GB" dirty="0">
                <a:solidFill>
                  <a:srgbClr val="FF0000"/>
                </a:solidFill>
              </a:rPr>
              <a:t>[R4-2</a:t>
            </a:r>
            <a:r>
              <a:rPr lang="en-US" dirty="0">
                <a:solidFill>
                  <a:srgbClr val="FF0000"/>
                </a:solidFill>
              </a:rPr>
              <a:t>103670</a:t>
            </a:r>
            <a:r>
              <a:rPr lang="en-GB" dirty="0">
                <a:solidFill>
                  <a:srgbClr val="FF0000"/>
                </a:solidFill>
              </a:rPr>
              <a:t>]</a:t>
            </a:r>
            <a:r>
              <a:rPr lang="sv-SE" dirty="0">
                <a:solidFill>
                  <a:srgbClr val="FF0000"/>
                </a:solidFill>
              </a:rPr>
              <a:t>:</a:t>
            </a:r>
            <a:r>
              <a:rPr lang="en-US" dirty="0">
                <a:solidFill>
                  <a:srgbClr val="FF0000"/>
                </a:solidFill>
              </a:rPr>
              <a:t> </a:t>
            </a:r>
            <a:endParaRPr lang="sv-SE" dirty="0">
              <a:solidFill>
                <a:srgbClr val="FF0000"/>
              </a:solidFill>
            </a:endParaRPr>
          </a:p>
          <a:p>
            <a:pPr lvl="2"/>
            <a:r>
              <a:rPr lang="en-GB" dirty="0">
                <a:solidFill>
                  <a:srgbClr val="FF0000"/>
                </a:solidFill>
              </a:rPr>
              <a:t>“</a:t>
            </a:r>
            <a:r>
              <a:rPr lang="en-GB" i="1" dirty="0">
                <a:solidFill>
                  <a:srgbClr val="FF0000"/>
                </a:solidFill>
              </a:rPr>
              <a:t>The UE while performing relaxed RLM upon detecting certain number of out-of-sync indications or upon triggering T310 or upon observed link quality degradation </a:t>
            </a:r>
            <a:r>
              <a:rPr lang="en-US" i="1" dirty="0">
                <a:solidFill>
                  <a:srgbClr val="FF0000"/>
                </a:solidFill>
              </a:rPr>
              <a:t>or mobility state change</a:t>
            </a:r>
            <a:r>
              <a:rPr lang="en-GB" i="1" dirty="0">
                <a:solidFill>
                  <a:srgbClr val="FF0000"/>
                </a:solidFill>
              </a:rPr>
              <a:t> reverts to the normal RLM operation (i.e. without relaxation).”</a:t>
            </a:r>
            <a:endParaRPr lang="sv-SE" dirty="0">
              <a:solidFill>
                <a:srgbClr val="FF0000"/>
              </a:solidFill>
            </a:endParaRPr>
          </a:p>
          <a:p>
            <a:pPr marL="0" indent="0" fontAlgn="ctr">
              <a:buNone/>
            </a:pPr>
            <a:r>
              <a:rPr lang="en-US" altLang="zh-TW" sz="1600" dirty="0">
                <a:solidFill>
                  <a:srgbClr val="FF0000"/>
                </a:solidFill>
              </a:rPr>
              <a:t>Following additional options are listed below:</a:t>
            </a:r>
          </a:p>
          <a:p>
            <a:pPr marL="0" indent="0" fontAlgn="ctr">
              <a:buNone/>
            </a:pPr>
            <a:r>
              <a:rPr lang="en-US" altLang="zh-TW" sz="1600" dirty="0"/>
              <a:t>FFS which of the following options can be used as the exiting criteria of RLM relaxation</a:t>
            </a:r>
            <a:endParaRPr lang="en-GB" altLang="zh-TW" sz="1600" dirty="0"/>
          </a:p>
          <a:p>
            <a:pPr lvl="0" fontAlgn="ctr"/>
            <a:r>
              <a:rPr lang="en-GB" altLang="zh-TW" sz="1600" dirty="0"/>
              <a:t>Option 1: exit relaxation mode when any relaxation criterion is not met</a:t>
            </a:r>
            <a:endParaRPr lang="zh-TW" altLang="zh-TW" sz="1600" dirty="0"/>
          </a:p>
          <a:p>
            <a:pPr lvl="1" fontAlgn="ctr"/>
            <a:r>
              <a:rPr lang="en-GB" altLang="zh-TW" sz="1600" dirty="0">
                <a:solidFill>
                  <a:srgbClr val="C00000"/>
                </a:solidFill>
              </a:rPr>
              <a:t>Option 1a: a </a:t>
            </a:r>
            <a:r>
              <a:rPr lang="en-US" altLang="zh-CN" sz="1600" dirty="0">
                <a:solidFill>
                  <a:srgbClr val="C00000"/>
                </a:solidFill>
              </a:rPr>
              <a:t>hysteresis value (e.g. 3dB) could be used to avoid ping-ping effect.</a:t>
            </a:r>
          </a:p>
          <a:p>
            <a:pPr lvl="2" fontAlgn="ctr"/>
            <a:r>
              <a:rPr lang="en-US" altLang="zh-CN" sz="1400" dirty="0">
                <a:solidFill>
                  <a:srgbClr val="C00000"/>
                </a:solidFill>
              </a:rPr>
              <a:t>Relaxation exiting condition: </a:t>
            </a:r>
            <a:r>
              <a:rPr lang="en-US" altLang="zh-CN" sz="1400" dirty="0" err="1">
                <a:solidFill>
                  <a:srgbClr val="C00000"/>
                </a:solidFill>
              </a:rPr>
              <a:t>Quality</a:t>
            </a:r>
            <a:r>
              <a:rPr lang="en-US" altLang="zh-CN" sz="1400" baseline="-25000" dirty="0" err="1">
                <a:solidFill>
                  <a:srgbClr val="C00000"/>
                </a:solidFill>
              </a:rPr>
              <a:t>measured</a:t>
            </a:r>
            <a:r>
              <a:rPr lang="en-US" altLang="zh-CN" sz="1400" dirty="0">
                <a:solidFill>
                  <a:srgbClr val="C00000"/>
                </a:solidFill>
              </a:rPr>
              <a:t> + </a:t>
            </a:r>
            <a:r>
              <a:rPr lang="en-US" altLang="zh-CN" sz="1400" dirty="0" err="1">
                <a:solidFill>
                  <a:srgbClr val="C00000"/>
                </a:solidFill>
              </a:rPr>
              <a:t>Hys</a:t>
            </a:r>
            <a:r>
              <a:rPr lang="en-US" altLang="zh-CN" sz="1400" dirty="0">
                <a:solidFill>
                  <a:srgbClr val="C00000"/>
                </a:solidFill>
              </a:rPr>
              <a:t> &lt; Thresh</a:t>
            </a:r>
            <a:endParaRPr lang="zh-TW" altLang="zh-TW" sz="1400" dirty="0">
              <a:solidFill>
                <a:srgbClr val="C00000"/>
              </a:solidFill>
            </a:endParaRPr>
          </a:p>
          <a:p>
            <a:pPr lvl="0" fontAlgn="ctr"/>
            <a:r>
              <a:rPr lang="en-GB" altLang="zh-TW" sz="1600" dirty="0"/>
              <a:t>Option 2: exit relaxation mode when the radio link quality is worse than a certain SINR threshold </a:t>
            </a:r>
            <a:r>
              <a:rPr lang="en-GB" altLang="zh-TW" sz="1600" dirty="0" err="1">
                <a:solidFill>
                  <a:srgbClr val="7030A0"/>
                </a:solidFill>
              </a:rPr>
              <a:t>Th</a:t>
            </a:r>
            <a:r>
              <a:rPr lang="en-GB" altLang="zh-TW" sz="1600" baseline="-25000" dirty="0" err="1">
                <a:solidFill>
                  <a:srgbClr val="7030A0"/>
                </a:solidFill>
              </a:rPr>
              <a:t>exit</a:t>
            </a:r>
            <a:r>
              <a:rPr lang="en-GB" altLang="zh-TW" sz="1600" dirty="0"/>
              <a:t>, which is higher than </a:t>
            </a:r>
            <a:r>
              <a:rPr lang="en-GB" altLang="zh-TW" sz="1600" dirty="0" err="1"/>
              <a:t>Qout</a:t>
            </a:r>
            <a:r>
              <a:rPr lang="en-GB" altLang="zh-TW" sz="1600" dirty="0"/>
              <a:t>.</a:t>
            </a:r>
            <a:endParaRPr lang="zh-TW" altLang="zh-TW" sz="1600" dirty="0"/>
          </a:p>
          <a:p>
            <a:pPr lvl="1" fontAlgn="ctr"/>
            <a:r>
              <a:rPr lang="en-GB" altLang="zh-TW" sz="1600" dirty="0"/>
              <a:t>Option 2a: set different radio link quality threshold for entering and exiting the relaxation</a:t>
            </a:r>
            <a:endParaRPr lang="zh-TW" altLang="zh-TW" sz="1600" dirty="0"/>
          </a:p>
          <a:p>
            <a:pPr lvl="1" fontAlgn="ctr"/>
            <a:r>
              <a:rPr lang="en-GB" altLang="zh-TW" sz="1600" dirty="0"/>
              <a:t>Option 2b: either the averaged SINR based on reduced number of samples is below </a:t>
            </a:r>
            <a:r>
              <a:rPr lang="en-GB" altLang="zh-TW" sz="1600" dirty="0" err="1">
                <a:solidFill>
                  <a:srgbClr val="7030A0"/>
                </a:solidFill>
              </a:rPr>
              <a:t>Th</a:t>
            </a:r>
            <a:r>
              <a:rPr lang="en-GB" altLang="zh-TW" sz="1600" baseline="-25000" dirty="0" err="1">
                <a:solidFill>
                  <a:srgbClr val="7030A0"/>
                </a:solidFill>
              </a:rPr>
              <a:t>exit</a:t>
            </a:r>
            <a:r>
              <a:rPr lang="en-GB" altLang="zh-TW" sz="1600" dirty="0"/>
              <a:t>, or the one-shot SINR is below </a:t>
            </a:r>
            <a:r>
              <a:rPr lang="en-GB" altLang="zh-TW" sz="1600" dirty="0" err="1"/>
              <a:t>Qout</a:t>
            </a:r>
            <a:r>
              <a:rPr lang="en-GB" altLang="zh-TW" sz="1600" dirty="0"/>
              <a:t>. </a:t>
            </a:r>
            <a:endParaRPr lang="zh-TW" altLang="zh-TW" sz="1600" dirty="0"/>
          </a:p>
          <a:p>
            <a:pPr lvl="0" fontAlgn="ctr"/>
            <a:r>
              <a:rPr lang="en-GB" altLang="zh-TW" sz="1600" dirty="0"/>
              <a:t>Option 3: exit relaxation mode based on out-of-sync indication. </a:t>
            </a:r>
            <a:endParaRPr lang="zh-TW" altLang="zh-TW" sz="1600" dirty="0"/>
          </a:p>
          <a:p>
            <a:pPr lvl="1" fontAlgn="ctr"/>
            <a:r>
              <a:rPr lang="en-GB" altLang="zh-TW" sz="1600" dirty="0"/>
              <a:t>Option 3a: exit when N310 starts to count, i.e. 1 out-of-sync indication.</a:t>
            </a:r>
            <a:endParaRPr lang="zh-TW" altLang="zh-TW" sz="1600" dirty="0"/>
          </a:p>
          <a:p>
            <a:pPr lvl="1" fontAlgn="ctr"/>
            <a:r>
              <a:rPr lang="en-GB" altLang="zh-TW" sz="1600" dirty="0"/>
              <a:t>Option 3b: exit when T310 is running witch is triggered by a new counter</a:t>
            </a:r>
            <a:endParaRPr lang="zh-TW" altLang="zh-TW" sz="1600" dirty="0"/>
          </a:p>
          <a:p>
            <a:pPr lvl="1" fontAlgn="ctr"/>
            <a:r>
              <a:rPr lang="en-GB" altLang="zh-TW" sz="1600" dirty="0"/>
              <a:t>Option 3c: exit when certain number of out-of-indications </a:t>
            </a:r>
            <a:endParaRPr lang="zh-TW" altLang="zh-TW" sz="1600" dirty="0"/>
          </a:p>
          <a:p>
            <a:pPr lvl="1" fontAlgn="ctr"/>
            <a:r>
              <a:rPr lang="en-GB" altLang="zh-TW" sz="1600" dirty="0"/>
              <a:t>Option 3d: exit when certain consecutive out-of-sync indications</a:t>
            </a:r>
            <a:endParaRPr lang="zh-TW" altLang="zh-TW" sz="1600" dirty="0"/>
          </a:p>
          <a:p>
            <a:pPr lvl="0" fontAlgn="ctr"/>
            <a:r>
              <a:rPr lang="en-GB" altLang="zh-TW" sz="1600" dirty="0"/>
              <a:t>Option 4: Additional time is allowed for UE to evaluate first OOS indication when UE is in power saving mode. UE is in normal mode after first OOS indication. The additional delay for RLF declaration is guaranteed to be within OOS evaluation time (</a:t>
            </a:r>
            <a:r>
              <a:rPr lang="en-GB" altLang="zh-TW" sz="1600" dirty="0" err="1"/>
              <a:t>T</a:t>
            </a:r>
            <a:r>
              <a:rPr lang="en-GB" altLang="zh-TW" sz="1600" baseline="-25000" dirty="0" err="1"/>
              <a:t>Evaluate_out_SSB</a:t>
            </a:r>
            <a:r>
              <a:rPr lang="en-GB" altLang="zh-TW" sz="1600" dirty="0"/>
              <a:t>) in normal mode. Relaxation factor and exit SINR threshold (for good cell quality condition) is up to UE implementation, but the “first OOS indication” requirement has to be satisfied.</a:t>
            </a:r>
            <a:endParaRPr lang="zh-TW" altLang="zh-TW" sz="1600" dirty="0"/>
          </a:p>
          <a:p>
            <a:endParaRPr lang="zh-TW" altLang="en-US" dirty="0"/>
          </a:p>
        </p:txBody>
      </p:sp>
    </p:spTree>
    <p:extLst>
      <p:ext uri="{BB962C8B-B14F-4D97-AF65-F5344CB8AC3E}">
        <p14:creationId xmlns:p14="http://schemas.microsoft.com/office/powerpoint/2010/main" val="15207008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r>
              <a:rPr lang="en-GB" altLang="zh-TW" sz="2800" b="1" u="sng" dirty="0"/>
              <a:t>Issue 2-3-7: Exiting criteria of BFD relaxation</a:t>
            </a:r>
            <a:endParaRPr lang="zh-TW" altLang="zh-TW" sz="2800" dirty="0"/>
          </a:p>
        </p:txBody>
      </p:sp>
      <p:sp>
        <p:nvSpPr>
          <p:cNvPr id="3" name="內容版面配置區 2"/>
          <p:cNvSpPr>
            <a:spLocks noGrp="1"/>
          </p:cNvSpPr>
          <p:nvPr>
            <p:ph idx="1"/>
          </p:nvPr>
        </p:nvSpPr>
        <p:spPr/>
        <p:txBody>
          <a:bodyPr>
            <a:normAutofit/>
          </a:bodyPr>
          <a:lstStyle/>
          <a:p>
            <a:pPr marL="0" indent="0" fontAlgn="ctr">
              <a:buNone/>
            </a:pPr>
            <a:r>
              <a:rPr lang="en-US" altLang="zh-TW" sz="1800" dirty="0"/>
              <a:t>FFS which of the following options can be used as the exiting criteria of BFD relaxation</a:t>
            </a:r>
            <a:endParaRPr lang="en-GB" altLang="zh-TW" sz="1800" dirty="0"/>
          </a:p>
          <a:p>
            <a:pPr fontAlgn="ctr"/>
            <a:r>
              <a:rPr lang="en-GB" altLang="zh-TW" sz="1800" dirty="0"/>
              <a:t>Option 1: exit relaxation mode when any relaxation criterion is not met </a:t>
            </a:r>
          </a:p>
          <a:p>
            <a:pPr lvl="1" fontAlgn="ctr"/>
            <a:r>
              <a:rPr lang="en-GB" altLang="zh-TW" sz="1800" dirty="0">
                <a:solidFill>
                  <a:srgbClr val="C00000"/>
                </a:solidFill>
              </a:rPr>
              <a:t>Option 1a: a </a:t>
            </a:r>
            <a:r>
              <a:rPr lang="en-US" altLang="zh-CN" sz="1800" dirty="0">
                <a:solidFill>
                  <a:srgbClr val="C00000"/>
                </a:solidFill>
              </a:rPr>
              <a:t>hysteresis value (e.g. 3dB) could be used to avoid ping-ping effect.</a:t>
            </a:r>
          </a:p>
          <a:p>
            <a:pPr lvl="2" fontAlgn="ctr"/>
            <a:r>
              <a:rPr lang="en-US" altLang="zh-CN" sz="1600" dirty="0">
                <a:solidFill>
                  <a:srgbClr val="C00000"/>
                </a:solidFill>
              </a:rPr>
              <a:t>Relaxation exiting condition: </a:t>
            </a:r>
            <a:r>
              <a:rPr lang="en-US" altLang="zh-CN" sz="1600" dirty="0" err="1">
                <a:solidFill>
                  <a:srgbClr val="C00000"/>
                </a:solidFill>
              </a:rPr>
              <a:t>Quality</a:t>
            </a:r>
            <a:r>
              <a:rPr lang="en-US" altLang="zh-CN" sz="1600" baseline="-25000" dirty="0" err="1">
                <a:solidFill>
                  <a:srgbClr val="C00000"/>
                </a:solidFill>
              </a:rPr>
              <a:t>measured</a:t>
            </a:r>
            <a:r>
              <a:rPr lang="en-US" altLang="zh-CN" sz="1600" dirty="0">
                <a:solidFill>
                  <a:srgbClr val="C00000"/>
                </a:solidFill>
              </a:rPr>
              <a:t> + </a:t>
            </a:r>
            <a:r>
              <a:rPr lang="en-US" altLang="zh-CN" sz="1600" dirty="0" err="1">
                <a:solidFill>
                  <a:srgbClr val="C00000"/>
                </a:solidFill>
              </a:rPr>
              <a:t>Hys</a:t>
            </a:r>
            <a:r>
              <a:rPr lang="en-US" altLang="zh-CN" sz="1600" dirty="0">
                <a:solidFill>
                  <a:srgbClr val="C00000"/>
                </a:solidFill>
              </a:rPr>
              <a:t> &lt; Thresh</a:t>
            </a:r>
            <a:endParaRPr lang="en-GB" altLang="zh-TW" sz="1400" dirty="0">
              <a:solidFill>
                <a:srgbClr val="C00000"/>
              </a:solidFill>
            </a:endParaRPr>
          </a:p>
          <a:p>
            <a:pPr fontAlgn="ctr"/>
            <a:r>
              <a:rPr lang="en-GB" altLang="zh-TW" sz="1800" dirty="0"/>
              <a:t>Option 2: exit relaxation mode when the radio link quality is worse than a certain threshold </a:t>
            </a:r>
            <a:r>
              <a:rPr lang="en-GB" altLang="zh-TW" sz="1800" dirty="0" err="1">
                <a:solidFill>
                  <a:srgbClr val="7030A0"/>
                </a:solidFill>
              </a:rPr>
              <a:t>Th</a:t>
            </a:r>
            <a:r>
              <a:rPr lang="en-GB" altLang="zh-TW" sz="1800" baseline="-25000" dirty="0" err="1">
                <a:solidFill>
                  <a:srgbClr val="7030A0"/>
                </a:solidFill>
              </a:rPr>
              <a:t>exit</a:t>
            </a:r>
            <a:r>
              <a:rPr lang="en-GB" altLang="zh-TW" sz="1800" dirty="0"/>
              <a:t> , which is higher than </a:t>
            </a:r>
            <a:r>
              <a:rPr lang="en-GB" altLang="zh-TW" sz="1800" dirty="0" err="1"/>
              <a:t>Qout_LR</a:t>
            </a:r>
            <a:r>
              <a:rPr lang="en-GB" altLang="zh-TW" sz="1800" dirty="0"/>
              <a:t>. </a:t>
            </a:r>
            <a:endParaRPr lang="zh-TW" altLang="zh-TW" sz="1800" dirty="0"/>
          </a:p>
          <a:p>
            <a:pPr lvl="1" fontAlgn="ctr"/>
            <a:r>
              <a:rPr lang="en-GB" altLang="zh-TW" sz="1800" dirty="0"/>
              <a:t>Option 2a: set different radio link quality threshold for entering and exiting the relaxation </a:t>
            </a:r>
            <a:endParaRPr lang="zh-TW" altLang="zh-TW" sz="1800" dirty="0"/>
          </a:p>
          <a:p>
            <a:pPr lvl="1" fontAlgn="ctr"/>
            <a:r>
              <a:rPr lang="en-GB" altLang="zh-TW" sz="1800" dirty="0"/>
              <a:t>Option 2b: either the averaged SINR based on reduced number of samples is below </a:t>
            </a:r>
            <a:r>
              <a:rPr lang="en-GB" altLang="zh-TW" sz="1800" dirty="0" err="1">
                <a:solidFill>
                  <a:srgbClr val="7030A0"/>
                </a:solidFill>
              </a:rPr>
              <a:t>Th</a:t>
            </a:r>
            <a:r>
              <a:rPr lang="en-GB" altLang="zh-TW" sz="1800" baseline="-25000" dirty="0" err="1">
                <a:solidFill>
                  <a:srgbClr val="7030A0"/>
                </a:solidFill>
              </a:rPr>
              <a:t>exit</a:t>
            </a:r>
            <a:r>
              <a:rPr lang="en-GB" altLang="zh-TW" sz="1800" dirty="0"/>
              <a:t>, or the one-shot SINR is below </a:t>
            </a:r>
            <a:r>
              <a:rPr lang="en-GB" altLang="zh-TW" sz="1800" dirty="0" err="1"/>
              <a:t>Qout_LR</a:t>
            </a:r>
            <a:r>
              <a:rPr lang="en-GB" altLang="zh-TW" sz="1800" dirty="0"/>
              <a:t>. </a:t>
            </a:r>
            <a:endParaRPr lang="zh-TW" altLang="zh-TW" sz="1800" dirty="0"/>
          </a:p>
          <a:p>
            <a:pPr fontAlgn="ctr"/>
            <a:r>
              <a:rPr lang="en-GB" altLang="zh-TW" sz="1800" dirty="0"/>
              <a:t>Option 3: exit relaxation mode based beam failure instance indication</a:t>
            </a:r>
          </a:p>
          <a:p>
            <a:pPr lvl="1" fontAlgn="ctr"/>
            <a:r>
              <a:rPr lang="en-US" altLang="zh-TW" sz="1800" dirty="0"/>
              <a:t>Option 3a: </a:t>
            </a:r>
            <a:r>
              <a:rPr lang="en-GB" altLang="zh-TW" sz="1800" dirty="0"/>
              <a:t>exit </a:t>
            </a:r>
            <a:r>
              <a:rPr lang="en-US" altLang="zh-TW" sz="1800" dirty="0"/>
              <a:t>upon </a:t>
            </a:r>
            <a:r>
              <a:rPr lang="en-GB" altLang="zh-TW" sz="1800" dirty="0"/>
              <a:t>detect</a:t>
            </a:r>
            <a:r>
              <a:rPr lang="en-GB" altLang="zh-TW" sz="1800" dirty="0">
                <a:solidFill>
                  <a:srgbClr val="FF0000"/>
                </a:solidFill>
              </a:rPr>
              <a:t>ing the</a:t>
            </a:r>
            <a:r>
              <a:rPr lang="en-GB" altLang="zh-TW" sz="1800" dirty="0"/>
              <a:t> 1 beam failure instance indication. </a:t>
            </a:r>
          </a:p>
          <a:p>
            <a:pPr lvl="1" fontAlgn="ctr"/>
            <a:r>
              <a:rPr lang="en-US" altLang="zh-TW" sz="1800" dirty="0"/>
              <a:t>Option 3b: </a:t>
            </a:r>
            <a:r>
              <a:rPr lang="en-GB" altLang="zh-TW" sz="1800" dirty="0"/>
              <a:t>exit after BFI_COUNTER add to the value of a new counter or a new parameter, the new counter or the new parameter is configured by network. </a:t>
            </a:r>
          </a:p>
          <a:p>
            <a:pPr fontAlgn="ctr"/>
            <a:r>
              <a:rPr lang="en-GB" altLang="zh-TW" sz="1800" dirty="0">
                <a:solidFill>
                  <a:srgbClr val="00B050"/>
                </a:solidFill>
              </a:rPr>
              <a:t>Other options are not precluded</a:t>
            </a:r>
            <a:endParaRPr lang="zh-TW" altLang="zh-TW" sz="1800" dirty="0">
              <a:solidFill>
                <a:srgbClr val="00B050"/>
              </a:solidFill>
            </a:endParaRPr>
          </a:p>
        </p:txBody>
      </p:sp>
    </p:spTree>
    <p:extLst>
      <p:ext uri="{BB962C8B-B14F-4D97-AF65-F5344CB8AC3E}">
        <p14:creationId xmlns:p14="http://schemas.microsoft.com/office/powerpoint/2010/main" val="5598984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Flow_SignoffStatus xmlns="2f282d3b-eb4a-4b09-b61f-b9593442e28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F3E9551B3FDDA24EBF0A209BAAD637CA" ma:contentTypeVersion="16" ma:contentTypeDescription="Create a new document." ma:contentTypeScope="" ma:versionID="42eac07579fb97b12e2e183aa4c03323">
  <xsd:schema xmlns:xsd="http://www.w3.org/2001/XMLSchema" xmlns:xs="http://www.w3.org/2001/XMLSchema" xmlns:p="http://schemas.microsoft.com/office/2006/metadata/properties" xmlns:ns1="http://schemas.microsoft.com/sharepoint/v3" xmlns:ns2="2f282d3b-eb4a-4b09-b61f-b9593442e286" xmlns:ns3="9b239327-9e80-40e4-b1b7-4394fed77a33" targetNamespace="http://schemas.microsoft.com/office/2006/metadata/properties" ma:root="true" ma:fieldsID="c82d3d0d0f48694c18e4f96ddf926fdb" ns1:_="" ns2:_="" ns3:_="">
    <xsd:import namespace="http://schemas.microsoft.com/sharepoint/v3"/>
    <xsd:import namespace="2f282d3b-eb4a-4b09-b61f-b9593442e286"/>
    <xsd:import namespace="9b239327-9e80-40e4-b1b7-4394fed77a3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Location" minOccurs="0"/>
                <xsd:element ref="ns2:MediaServiceOCR" minOccurs="0"/>
                <xsd:element ref="ns2:MediaServiceGenerationTime" minOccurs="0"/>
                <xsd:element ref="ns2:MediaServiceEventHashCode" minOccurs="0"/>
                <xsd:element ref="ns2:_Flow_SignoffStatus" minOccurs="0"/>
                <xsd:element ref="ns2:MediaServiceAutoKeyPoints" minOccurs="0"/>
                <xsd:element ref="ns2:MediaServiceKeyPoints"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1" nillable="true" ma:displayName="Unified Compliance Policy Properties" ma:hidden="true" ma:internalName="_ip_UnifiedCompliancePolicyProperties">
      <xsd:simpleType>
        <xsd:restriction base="dms:Note"/>
      </xsd:simpleType>
    </xsd:element>
    <xsd:element name="_ip_UnifiedCompliancePolicyUIAction" ma:index="2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f282d3b-eb4a-4b09-b61f-b9593442e28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_Flow_SignoffStatus" ma:index="18" nillable="true" ma:displayName="Sign-off status" ma:internalName="Sign_x002d_off_x0020_status">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b239327-9e80-40e4-b1b7-4394fed77a3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F0FD343-6777-4061-95D9-81AE5AF9F6D5}">
  <ds:schemaRefs>
    <ds:schemaRef ds:uri="http://www.w3.org/XML/1998/namespace"/>
    <ds:schemaRef ds:uri="http://schemas.microsoft.com/sharepoint/v3"/>
    <ds:schemaRef ds:uri="http://purl.org/dc/elements/1.1/"/>
    <ds:schemaRef ds:uri="http://schemas.openxmlformats.org/package/2006/metadata/core-properties"/>
    <ds:schemaRef ds:uri="http://schemas.microsoft.com/office/2006/metadata/properties"/>
    <ds:schemaRef ds:uri="http://purl.org/dc/dcmitype/"/>
    <ds:schemaRef ds:uri="http://schemas.microsoft.com/office/2006/documentManagement/types"/>
    <ds:schemaRef ds:uri="2f282d3b-eb4a-4b09-b61f-b9593442e286"/>
    <ds:schemaRef ds:uri="http://purl.org/dc/terms/"/>
    <ds:schemaRef ds:uri="http://schemas.microsoft.com/office/infopath/2007/PartnerControls"/>
    <ds:schemaRef ds:uri="9b239327-9e80-40e4-b1b7-4394fed77a33"/>
  </ds:schemaRefs>
</ds:datastoreItem>
</file>

<file path=customXml/itemProps2.xml><?xml version="1.0" encoding="utf-8"?>
<ds:datastoreItem xmlns:ds="http://schemas.openxmlformats.org/officeDocument/2006/customXml" ds:itemID="{1E7A3926-1EFC-40D7-902C-75F529FB1F85}">
  <ds:schemaRefs>
    <ds:schemaRef ds:uri="http://schemas.microsoft.com/sharepoint/v3/contenttype/forms"/>
  </ds:schemaRefs>
</ds:datastoreItem>
</file>

<file path=customXml/itemProps3.xml><?xml version="1.0" encoding="utf-8"?>
<ds:datastoreItem xmlns:ds="http://schemas.openxmlformats.org/officeDocument/2006/customXml" ds:itemID="{E5DABC4F-1144-43C4-AC9D-D60632704F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2f282d3b-eb4a-4b09-b61f-b9593442e286"/>
    <ds:schemaRef ds:uri="9b239327-9e80-40e4-b1b7-4394fed77a3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13841</TotalTime>
  <Words>3066</Words>
  <Application>Microsoft Office PowerPoint</Application>
  <PresentationFormat>宽屏</PresentationFormat>
  <Paragraphs>224</Paragraphs>
  <Slides>16</Slides>
  <Notes>2</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16</vt:i4>
      </vt:variant>
    </vt:vector>
  </HeadingPairs>
  <TitlesOfParts>
    <vt:vector size="25" baseType="lpstr">
      <vt:lpstr>新細明體</vt:lpstr>
      <vt:lpstr>宋体</vt:lpstr>
      <vt:lpstr>宋体</vt:lpstr>
      <vt:lpstr>Arial</vt:lpstr>
      <vt:lpstr>Calibri</vt:lpstr>
      <vt:lpstr>Calibri Light</vt:lpstr>
      <vt:lpstr>Symbol</vt:lpstr>
      <vt:lpstr>Times New Roman</vt:lpstr>
      <vt:lpstr>Office Theme</vt:lpstr>
      <vt:lpstr>WF on NR UE Power Saving Enhancements  (All agreements in RAN4#98-bis-e in email thread #224)</vt:lpstr>
      <vt:lpstr>Evaluation assumption</vt:lpstr>
      <vt:lpstr>Feasible scenarios for relaxation</vt:lpstr>
      <vt:lpstr>PowerPoint 演示文稿</vt:lpstr>
      <vt:lpstr>Relaxation criteria</vt:lpstr>
      <vt:lpstr>Relaxation factors</vt:lpstr>
      <vt:lpstr>Issue 2-3-5: Low mobility criteria of RLM/BFD relaxation</vt:lpstr>
      <vt:lpstr>Issue 2-3-6: Exiting criteria of RLM relaxation</vt:lpstr>
      <vt:lpstr>Issue 2-3-7: Exiting criteria of BFD relaxation</vt:lpstr>
      <vt:lpstr>Relaxation scheme</vt:lpstr>
      <vt:lpstr>Issue 2-4-2: Are the parameters of relaxation criteria predefined or configurable</vt:lpstr>
      <vt:lpstr>PowerPoint 演示文稿</vt:lpstr>
      <vt:lpstr>Relaxation in intra-band CA</vt:lpstr>
      <vt:lpstr>For information: Observations on the simulation results</vt:lpstr>
      <vt:lpstr>For information: Observations on the simulation results</vt:lpstr>
      <vt:lpstr>For information: Observations on the simulation results</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Taemin Kim</dc:creator>
  <cp:keywords>CTPClassification=CTP_NT</cp:keywords>
  <cp:lastModifiedBy>vivo-Yanliang Sun</cp:lastModifiedBy>
  <cp:revision>2185</cp:revision>
  <dcterms:created xsi:type="dcterms:W3CDTF">2016-04-13T15:12:29Z</dcterms:created>
  <dcterms:modified xsi:type="dcterms:W3CDTF">2021-04-19T22:31:53Z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(3)o9yA6E9eAJfTGNncKNPu3GmibFpckfhZmtUqE4V/u5h0yvhZL95emXRpktYoC4aGU5RYaCgE
YADuxS4jf/oDYvl+/zPCnAcGh5nQNmGkVaQlkvIrhwP7BOHdCjDvxMGZjpIQexXermD+Xcd1
CUOcaorq9WdiGsDX5XVTk6QlP0M4nf1cDTg4jgNIw7Fx51vUi7NrxEpcq2TPpdUqL6Wq1Vbk
3lDsrhCFWJsiB44pxh</vt:lpwstr>
  </property>
  <property fmtid="{D5CDD505-2E9C-101B-9397-08002B2CF9AE}" pid="3" name="_2015_ms_pID_7253431">
    <vt:lpwstr>gWtgCqSgllcqM6sMm/9FQ7QNpB/GXvF/vV2lqajOUnuGdxn51ZL1zr
BnPneGgMzmMWfIC8f4zZ4Bd41XiyYXN1t9ItxFsaJyksAj/72WUz7EVrUgQeIvyrnGw43WxX
rH+LIdfutAy5XyTQMaxVwLu2Twrow/DzSwCFRNGDcBx+ggRYxTpsFnabFpQtVxxxvgQDUbN1
sLlcVEp3NCIaqdYh1YE6+429n6oS/0T7bIci</vt:lpwstr>
  </property>
  <property fmtid="{D5CDD505-2E9C-101B-9397-08002B2CF9AE}" pid="4" name="_NewReviewCycle">
    <vt:lpwstr/>
  </property>
  <property fmtid="{D5CDD505-2E9C-101B-9397-08002B2CF9AE}" pid="5" name="_2015_ms_pID_7253432">
    <vt:lpwstr>2IW6b+mX9e37GrTbNArbYDc=</vt:lpwstr>
  </property>
  <property fmtid="{D5CDD505-2E9C-101B-9397-08002B2CF9AE}" pid="6" name="TitusGUID">
    <vt:lpwstr>d13d0c97-1544-48d9-94ae-758c3fa742a4</vt:lpwstr>
  </property>
  <property fmtid="{D5CDD505-2E9C-101B-9397-08002B2CF9AE}" pid="7" name="CTP_TimeStamp">
    <vt:lpwstr>2018-05-24 00:15:42Z</vt:lpwstr>
  </property>
  <property fmtid="{D5CDD505-2E9C-101B-9397-08002B2CF9AE}" pid="8" name="CTP_BU">
    <vt:lpwstr>NA</vt:lpwstr>
  </property>
  <property fmtid="{D5CDD505-2E9C-101B-9397-08002B2CF9AE}" pid="9" name="CTP_IDSID">
    <vt:lpwstr>NA</vt:lpwstr>
  </property>
  <property fmtid="{D5CDD505-2E9C-101B-9397-08002B2CF9AE}" pid="10" name="CTP_WWID">
    <vt:lpwstr>NA</vt:lpwstr>
  </property>
  <property fmtid="{D5CDD505-2E9C-101B-9397-08002B2CF9AE}" pid="11" name="CTPClassification">
    <vt:lpwstr>CTP_NT</vt:lpwstr>
  </property>
  <property fmtid="{D5CDD505-2E9C-101B-9397-08002B2CF9AE}" pid="12" name="ContentTypeId">
    <vt:lpwstr>0x010100F3E9551B3FDDA24EBF0A209BAAD637CA</vt:lpwstr>
  </property>
  <property fmtid="{D5CDD505-2E9C-101B-9397-08002B2CF9AE}" pid="13" name="_readonly">
    <vt:lpwstr/>
  </property>
  <property fmtid="{D5CDD505-2E9C-101B-9397-08002B2CF9AE}" pid="14" name="_change">
    <vt:lpwstr/>
  </property>
  <property fmtid="{D5CDD505-2E9C-101B-9397-08002B2CF9AE}" pid="15" name="_full-control">
    <vt:lpwstr/>
  </property>
  <property fmtid="{D5CDD505-2E9C-101B-9397-08002B2CF9AE}" pid="16" name="sflag">
    <vt:lpwstr>1618471780</vt:lpwstr>
  </property>
</Properties>
</file>